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83"/>
  </p:notesMasterIdLst>
  <p:sldIdLst>
    <p:sldId id="257" r:id="rId2"/>
    <p:sldId id="360" r:id="rId3"/>
    <p:sldId id="426" r:id="rId4"/>
    <p:sldId id="367" r:id="rId5"/>
    <p:sldId id="388" r:id="rId6"/>
    <p:sldId id="376" r:id="rId7"/>
    <p:sldId id="389" r:id="rId8"/>
    <p:sldId id="377" r:id="rId9"/>
    <p:sldId id="411" r:id="rId10"/>
    <p:sldId id="412" r:id="rId11"/>
    <p:sldId id="410" r:id="rId12"/>
    <p:sldId id="409" r:id="rId13"/>
    <p:sldId id="379" r:id="rId14"/>
    <p:sldId id="423" r:id="rId15"/>
    <p:sldId id="422" r:id="rId16"/>
    <p:sldId id="368" r:id="rId17"/>
    <p:sldId id="393" r:id="rId18"/>
    <p:sldId id="392" r:id="rId19"/>
    <p:sldId id="391" r:id="rId20"/>
    <p:sldId id="378" r:id="rId21"/>
    <p:sldId id="259" r:id="rId22"/>
    <p:sldId id="417" r:id="rId23"/>
    <p:sldId id="394" r:id="rId24"/>
    <p:sldId id="395" r:id="rId25"/>
    <p:sldId id="369" r:id="rId26"/>
    <p:sldId id="370" r:id="rId27"/>
    <p:sldId id="397" r:id="rId28"/>
    <p:sldId id="398" r:id="rId29"/>
    <p:sldId id="261" r:id="rId30"/>
    <p:sldId id="302" r:id="rId31"/>
    <p:sldId id="303" r:id="rId32"/>
    <p:sldId id="372" r:id="rId33"/>
    <p:sldId id="371" r:id="rId34"/>
    <p:sldId id="399" r:id="rId35"/>
    <p:sldId id="401" r:id="rId36"/>
    <p:sldId id="400" r:id="rId37"/>
    <p:sldId id="380" r:id="rId38"/>
    <p:sldId id="384" r:id="rId39"/>
    <p:sldId id="383" r:id="rId40"/>
    <p:sldId id="382" r:id="rId41"/>
    <p:sldId id="290" r:id="rId42"/>
    <p:sldId id="387" r:id="rId43"/>
    <p:sldId id="386" r:id="rId44"/>
    <p:sldId id="385" r:id="rId45"/>
    <p:sldId id="375" r:id="rId46"/>
    <p:sldId id="374" r:id="rId47"/>
    <p:sldId id="262" r:id="rId48"/>
    <p:sldId id="321" r:id="rId49"/>
    <p:sldId id="313" r:id="rId50"/>
    <p:sldId id="345" r:id="rId51"/>
    <p:sldId id="343" r:id="rId52"/>
    <p:sldId id="344" r:id="rId53"/>
    <p:sldId id="342" r:id="rId54"/>
    <p:sldId id="357" r:id="rId55"/>
    <p:sldId id="314" r:id="rId56"/>
    <p:sldId id="300" r:id="rId57"/>
    <p:sldId id="318" r:id="rId58"/>
    <p:sldId id="268" r:id="rId59"/>
    <p:sldId id="326" r:id="rId60"/>
    <p:sldId id="405" r:id="rId61"/>
    <p:sldId id="406" r:id="rId62"/>
    <p:sldId id="407" r:id="rId63"/>
    <p:sldId id="403" r:id="rId64"/>
    <p:sldId id="418" r:id="rId65"/>
    <p:sldId id="408" r:id="rId66"/>
    <p:sldId id="404" r:id="rId67"/>
    <p:sldId id="319" r:id="rId68"/>
    <p:sldId id="415" r:id="rId69"/>
    <p:sldId id="402" r:id="rId70"/>
    <p:sldId id="416" r:id="rId71"/>
    <p:sldId id="414" r:id="rId72"/>
    <p:sldId id="420" r:id="rId73"/>
    <p:sldId id="421" r:id="rId74"/>
    <p:sldId id="425" r:id="rId75"/>
    <p:sldId id="419" r:id="rId76"/>
    <p:sldId id="277" r:id="rId77"/>
    <p:sldId id="334" r:id="rId78"/>
    <p:sldId id="333" r:id="rId79"/>
    <p:sldId id="336" r:id="rId80"/>
    <p:sldId id="337" r:id="rId81"/>
    <p:sldId id="284" r:id="rId8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00"/>
    <a:srgbClr val="0000FF"/>
    <a:srgbClr val="F39FC3"/>
    <a:srgbClr val="FEB6AA"/>
    <a:srgbClr val="669FDF"/>
    <a:srgbClr val="FF6600"/>
    <a:srgbClr val="FF7B00"/>
    <a:srgbClr val="FF0000"/>
    <a:srgbClr val="1167CC"/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16" autoAdjust="0"/>
    <p:restoredTop sz="94660"/>
  </p:normalViewPr>
  <p:slideViewPr>
    <p:cSldViewPr snapToGrid="0">
      <p:cViewPr varScale="1">
        <p:scale>
          <a:sx n="77" d="100"/>
          <a:sy n="77" d="100"/>
        </p:scale>
        <p:origin x="682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4BCB6A-5A6B-4A55-B2B2-745F923F697B}" type="datetimeFigureOut">
              <a:rPr kumimoji="1" lang="ja-JP" altLang="en-US" smtClean="0"/>
              <a:t>2025/10/28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70ADA6-719C-4577-B36B-512A38B6996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387461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70ADA6-719C-4577-B36B-512A38B6996C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43910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FCDD94-4764-F27B-8511-F2ED3945A6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721D6EAD-53D6-DE55-9B26-AA58F7EBA7B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07930D61-D62C-7AC7-EFDA-4CE18BC521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3182491-665C-88FB-E7C1-449A2D81981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70ADA6-719C-4577-B36B-512A38B6996C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174525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BC8984-96BF-1051-B61C-B58006E7A5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CD6DD452-EBDE-2956-DB36-C92591A64C7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A327EB0E-1A6F-6D3A-6280-C8EF6A3644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6378A47F-F232-101E-6FB9-8331A96EE3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70ADA6-719C-4577-B36B-512A38B6996C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509582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FF328D-6EDF-4867-BB22-1D6791ADCD4F}" type="datetime1">
              <a:rPr kumimoji="1" lang="ja-JP" altLang="en-US" smtClean="0"/>
              <a:t>2025/10/28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4DA5E-C26F-4550-A01A-8DBB4B86492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397951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パノラマ写真 (キャプション付き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1AFAE-8BF5-416D-9C6F-BFD5AD59C707}" type="datetime1">
              <a:rPr kumimoji="1" lang="ja-JP" altLang="en-US" smtClean="0"/>
              <a:t>2025/10/28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4DA5E-C26F-4550-A01A-8DBB4B86492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162548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とキャプショ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18E1BF-186D-4C05-AEF3-BC33FADB9DE8}" type="datetime1">
              <a:rPr kumimoji="1" lang="ja-JP" altLang="en-US" smtClean="0"/>
              <a:t>2025/10/28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4DA5E-C26F-4550-A01A-8DBB4B86492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90821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用 (キャプション付き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E0498-88C2-407A-9C8A-A09DE84E4B96}" type="datetime1">
              <a:rPr kumimoji="1" lang="ja-JP" altLang="en-US" smtClean="0"/>
              <a:t>2025/10/28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4DA5E-C26F-4550-A01A-8DBB4B86492C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57426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02C27-EC49-47A2-AB45-CDE1970E84BE}" type="datetime1">
              <a:rPr kumimoji="1" lang="ja-JP" altLang="en-US" smtClean="0"/>
              <a:t>2025/10/28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4DA5E-C26F-4550-A01A-8DBB4B86492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818257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CB91B-68E7-40F1-8670-E65D32C2EB89}" type="datetime1">
              <a:rPr kumimoji="1" lang="ja-JP" altLang="en-US" smtClean="0"/>
              <a:t>2025/10/28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4DA5E-C26F-4550-A01A-8DBB4B86492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312618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つの画像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2F085-6191-4D7D-A37C-A34232279646}" type="datetime1">
              <a:rPr kumimoji="1" lang="ja-JP" altLang="en-US" smtClean="0"/>
              <a:t>2025/10/28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4DA5E-C26F-4550-A01A-8DBB4B86492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4511196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F2AD22-BC37-41A8-9549-359C5B0C7607}" type="datetime1">
              <a:rPr kumimoji="1" lang="ja-JP" altLang="en-US" smtClean="0"/>
              <a:t>2025/10/28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4DA5E-C26F-4550-A01A-8DBB4B86492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0485586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C8D93-D37C-49FB-B5ED-9D0DC02B3710}" type="datetime1">
              <a:rPr kumimoji="1" lang="ja-JP" altLang="en-US" smtClean="0"/>
              <a:t>2025/10/28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4DA5E-C26F-4550-A01A-8DBB4B86492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316288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04D98-4904-48A4-9151-1AE351200851}" type="datetime1">
              <a:rPr kumimoji="1" lang="ja-JP" altLang="en-US" smtClean="0"/>
              <a:t>2025/10/28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4DA5E-C26F-4550-A01A-8DBB4B86492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550593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9CE592-7B2B-4020-96A6-522EF2BCEE0E}" type="datetime1">
              <a:rPr kumimoji="1" lang="ja-JP" altLang="en-US" smtClean="0"/>
              <a:t>2025/10/28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4DA5E-C26F-4550-A01A-8DBB4B86492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604420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FB1C21-725E-4F51-869D-FBD25AFCF844}" type="datetime1">
              <a:rPr kumimoji="1" lang="ja-JP" altLang="en-US" smtClean="0"/>
              <a:t>2025/10/28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4DA5E-C26F-4550-A01A-8DBB4B86492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300681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D8157-5182-414C-A532-BE3118E63658}" type="datetime1">
              <a:rPr kumimoji="1" lang="ja-JP" altLang="en-US" smtClean="0"/>
              <a:t>2025/10/28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4DA5E-C26F-4550-A01A-8DBB4B86492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30014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86760F-17EA-4175-9301-D6105283D06D}" type="datetime1">
              <a:rPr kumimoji="1" lang="ja-JP" altLang="en-US" smtClean="0"/>
              <a:t>2025/10/28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4DA5E-C26F-4550-A01A-8DBB4B86492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724982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C75EA-C516-4DB9-B0C8-983182F18506}" type="datetime1">
              <a:rPr kumimoji="1" lang="ja-JP" altLang="en-US" smtClean="0"/>
              <a:t>2025/10/28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4DA5E-C26F-4550-A01A-8DBB4B86492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825763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F073A-056C-4F1F-88A4-C71793DE7D76}" type="datetime1">
              <a:rPr kumimoji="1" lang="ja-JP" altLang="en-US" smtClean="0"/>
              <a:t>2025/10/28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4DA5E-C26F-4550-A01A-8DBB4B86492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377499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A119A8-4FDB-4A1C-8C86-765814DD2BD5}" type="datetime1">
              <a:rPr kumimoji="1" lang="ja-JP" altLang="en-US" smtClean="0"/>
              <a:t>2025/10/28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4DA5E-C26F-4550-A01A-8DBB4B86492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612225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5AF3D8-DF8D-4114-BBBE-0F47F570A565}" type="datetime1">
              <a:rPr kumimoji="1" lang="ja-JP" altLang="en-US" smtClean="0"/>
              <a:t>2025/10/28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E4DA5E-C26F-4550-A01A-8DBB4B86492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6499040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kumimoji="1"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kumimoji="1"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kumimoji="1"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kumimoji="1"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kumimoji="1"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kumimoji="1"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kumimoji="1"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kumimoji="1"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03/PhysRevApplied.23.054091" TargetMode="External"/><Relationship Id="rId2" Type="http://schemas.openxmlformats.org/officeDocument/2006/relationships/hyperlink" Target="https://doi.org/10.1103/PhysRevApplied.22.044042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hyperlink" Target="https://doi.org/10.48550/arXiv.2509.09766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png"/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png"/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png"/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0.png"/><Relationship Id="rId4" Type="http://schemas.openxmlformats.org/officeDocument/2006/relationships/image" Target="../media/image23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23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23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23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0.png"/><Relationship Id="rId5" Type="http://schemas.openxmlformats.org/officeDocument/2006/relationships/image" Target="../media/image21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0.png"/><Relationship Id="rId3" Type="http://schemas.openxmlformats.org/officeDocument/2006/relationships/image" Target="../media/image23.png"/><Relationship Id="rId7" Type="http://schemas.openxmlformats.org/officeDocument/2006/relationships/image" Target="../media/image27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1.png"/><Relationship Id="rId4" Type="http://schemas.openxmlformats.org/officeDocument/2006/relationships/hyperlink" Target="https://doi.org/10.1103/PhysRevApplied.22.044042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doi.org/10.1103/PhysRevApplied.22.044042" TargetMode="External"/><Relationship Id="rId4" Type="http://schemas.openxmlformats.org/officeDocument/2006/relationships/image" Target="../media/image2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doi.org/10.1103/PhysRevApplied.22.044042" TargetMode="External"/><Relationship Id="rId5" Type="http://schemas.openxmlformats.org/officeDocument/2006/relationships/image" Target="../media/image23.png"/><Relationship Id="rId4" Type="http://schemas.openxmlformats.org/officeDocument/2006/relationships/image" Target="../media/image2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1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30.png"/><Relationship Id="rId7" Type="http://schemas.openxmlformats.org/officeDocument/2006/relationships/image" Target="../media/image3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1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30.png"/><Relationship Id="rId7" Type="http://schemas.openxmlformats.org/officeDocument/2006/relationships/image" Target="../media/image3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1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2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Relationship Id="rId9" Type="http://schemas.openxmlformats.org/officeDocument/2006/relationships/image" Target="../media/image40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2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1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1.png"/><Relationship Id="rId1" Type="http://schemas.openxmlformats.org/officeDocument/2006/relationships/slideLayout" Target="../slideLayouts/slideLayout7.xml"/><Relationship Id="rId10" Type="http://schemas.openxmlformats.org/officeDocument/2006/relationships/image" Target="../media/image26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11" Type="http://schemas.openxmlformats.org/officeDocument/2006/relationships/image" Target="../media/image26.png"/><Relationship Id="rId5" Type="http://schemas.openxmlformats.org/officeDocument/2006/relationships/image" Target="../media/image43.png"/><Relationship Id="rId10" Type="http://schemas.openxmlformats.org/officeDocument/2006/relationships/image" Target="../media/image48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0.png"/><Relationship Id="rId4" Type="http://schemas.openxmlformats.org/officeDocument/2006/relationships/image" Target="../media/image5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160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230.png"/><Relationship Id="rId4" Type="http://schemas.openxmlformats.org/officeDocument/2006/relationships/image" Target="../media/image5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4.png"/><Relationship Id="rId7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0.png"/><Relationship Id="rId4" Type="http://schemas.openxmlformats.org/officeDocument/2006/relationships/image" Target="../media/image58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0.png"/><Relationship Id="rId13" Type="http://schemas.openxmlformats.org/officeDocument/2006/relationships/image" Target="../media/image370.png"/><Relationship Id="rId3" Type="http://schemas.openxmlformats.org/officeDocument/2006/relationships/image" Target="../media/image280.png"/><Relationship Id="rId7" Type="http://schemas.openxmlformats.org/officeDocument/2006/relationships/image" Target="../media/image311.png"/><Relationship Id="rId12" Type="http://schemas.openxmlformats.org/officeDocument/2006/relationships/image" Target="../media/image360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0.png"/><Relationship Id="rId11" Type="http://schemas.openxmlformats.org/officeDocument/2006/relationships/image" Target="../media/image350.png"/><Relationship Id="rId5" Type="http://schemas.openxmlformats.org/officeDocument/2006/relationships/image" Target="../media/image59.png"/><Relationship Id="rId10" Type="http://schemas.openxmlformats.org/officeDocument/2006/relationships/image" Target="../media/image341.png"/><Relationship Id="rId4" Type="http://schemas.openxmlformats.org/officeDocument/2006/relationships/image" Target="../media/image58.png"/><Relationship Id="rId9" Type="http://schemas.openxmlformats.org/officeDocument/2006/relationships/image" Target="../media/image330.png"/><Relationship Id="rId14" Type="http://schemas.openxmlformats.org/officeDocument/2006/relationships/image" Target="../media/image270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0.png"/><Relationship Id="rId13" Type="http://schemas.openxmlformats.org/officeDocument/2006/relationships/image" Target="../media/image370.png"/><Relationship Id="rId3" Type="http://schemas.openxmlformats.org/officeDocument/2006/relationships/image" Target="../media/image280.png"/><Relationship Id="rId7" Type="http://schemas.openxmlformats.org/officeDocument/2006/relationships/image" Target="../media/image311.png"/><Relationship Id="rId12" Type="http://schemas.openxmlformats.org/officeDocument/2006/relationships/image" Target="../media/image360.png"/><Relationship Id="rId17" Type="http://schemas.openxmlformats.org/officeDocument/2006/relationships/image" Target="../media/image400.png"/><Relationship Id="rId2" Type="http://schemas.openxmlformats.org/officeDocument/2006/relationships/image" Target="../media/image250.png"/><Relationship Id="rId16" Type="http://schemas.openxmlformats.org/officeDocument/2006/relationships/image" Target="../media/image39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0.png"/><Relationship Id="rId11" Type="http://schemas.openxmlformats.org/officeDocument/2006/relationships/image" Target="../media/image350.png"/><Relationship Id="rId5" Type="http://schemas.openxmlformats.org/officeDocument/2006/relationships/image" Target="../media/image59.png"/><Relationship Id="rId15" Type="http://schemas.openxmlformats.org/officeDocument/2006/relationships/image" Target="../media/image381.png"/><Relationship Id="rId10" Type="http://schemas.openxmlformats.org/officeDocument/2006/relationships/image" Target="../media/image341.png"/><Relationship Id="rId4" Type="http://schemas.openxmlformats.org/officeDocument/2006/relationships/image" Target="../media/image58.png"/><Relationship Id="rId9" Type="http://schemas.openxmlformats.org/officeDocument/2006/relationships/image" Target="../media/image330.png"/><Relationship Id="rId14" Type="http://schemas.openxmlformats.org/officeDocument/2006/relationships/image" Target="../media/image270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330.png"/><Relationship Id="rId18" Type="http://schemas.openxmlformats.org/officeDocument/2006/relationships/image" Target="../media/image270.png"/><Relationship Id="rId3" Type="http://schemas.openxmlformats.org/officeDocument/2006/relationships/image" Target="../media/image60.png"/><Relationship Id="rId7" Type="http://schemas.openxmlformats.org/officeDocument/2006/relationships/image" Target="../media/image280.png"/><Relationship Id="rId12" Type="http://schemas.openxmlformats.org/officeDocument/2006/relationships/image" Target="../media/image320.png"/><Relationship Id="rId17" Type="http://schemas.openxmlformats.org/officeDocument/2006/relationships/image" Target="../media/image370.png"/><Relationship Id="rId2" Type="http://schemas.openxmlformats.org/officeDocument/2006/relationships/image" Target="../media/image380.png"/><Relationship Id="rId16" Type="http://schemas.openxmlformats.org/officeDocument/2006/relationships/image" Target="../media/image3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0.png"/><Relationship Id="rId11" Type="http://schemas.openxmlformats.org/officeDocument/2006/relationships/image" Target="../media/image311.png"/><Relationship Id="rId5" Type="http://schemas.openxmlformats.org/officeDocument/2006/relationships/image" Target="../media/image62.png"/><Relationship Id="rId15" Type="http://schemas.openxmlformats.org/officeDocument/2006/relationships/image" Target="../media/image350.png"/><Relationship Id="rId10" Type="http://schemas.openxmlformats.org/officeDocument/2006/relationships/image" Target="../media/image300.png"/><Relationship Id="rId4" Type="http://schemas.openxmlformats.org/officeDocument/2006/relationships/image" Target="../media/image61.png"/><Relationship Id="rId9" Type="http://schemas.openxmlformats.org/officeDocument/2006/relationships/image" Target="../media/image59.png"/><Relationship Id="rId14" Type="http://schemas.openxmlformats.org/officeDocument/2006/relationships/image" Target="../media/image341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331.png"/><Relationship Id="rId7" Type="http://schemas.openxmlformats.org/officeDocument/2006/relationships/image" Target="../media/image65.png"/><Relationship Id="rId2" Type="http://schemas.openxmlformats.org/officeDocument/2006/relationships/image" Target="../media/image24.png"/><Relationship Id="rId16" Type="http://schemas.openxmlformats.org/officeDocument/2006/relationships/image" Target="../media/image46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15" Type="http://schemas.openxmlformats.org/officeDocument/2006/relationships/image" Target="../media/image452.png"/><Relationship Id="rId4" Type="http://schemas.openxmlformats.org/officeDocument/2006/relationships/image" Target="../media/image340.png"/><Relationship Id="rId9" Type="http://schemas.openxmlformats.org/officeDocument/2006/relationships/image" Target="../media/image67.png"/><Relationship Id="rId14" Type="http://schemas.openxmlformats.org/officeDocument/2006/relationships/image" Target="../media/image442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431.png"/><Relationship Id="rId3" Type="http://schemas.openxmlformats.org/officeDocument/2006/relationships/image" Target="../media/image331.png"/><Relationship Id="rId7" Type="http://schemas.openxmlformats.org/officeDocument/2006/relationships/image" Target="../media/image65.png"/><Relationship Id="rId12" Type="http://schemas.openxmlformats.org/officeDocument/2006/relationships/image" Target="../media/image421.png"/><Relationship Id="rId2" Type="http://schemas.openxmlformats.org/officeDocument/2006/relationships/image" Target="../media/image24.png"/><Relationship Id="rId16" Type="http://schemas.openxmlformats.org/officeDocument/2006/relationships/image" Target="../media/image46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png"/><Relationship Id="rId11" Type="http://schemas.openxmlformats.org/officeDocument/2006/relationships/image" Target="../media/image412.png"/><Relationship Id="rId5" Type="http://schemas.openxmlformats.org/officeDocument/2006/relationships/image" Target="../media/image63.png"/><Relationship Id="rId15" Type="http://schemas.openxmlformats.org/officeDocument/2006/relationships/image" Target="../media/image452.png"/><Relationship Id="rId10" Type="http://schemas.openxmlformats.org/officeDocument/2006/relationships/image" Target="../media/image68.png"/><Relationship Id="rId4" Type="http://schemas.openxmlformats.org/officeDocument/2006/relationships/image" Target="../media/image340.png"/><Relationship Id="rId9" Type="http://schemas.openxmlformats.org/officeDocument/2006/relationships/image" Target="../media/image67.png"/><Relationship Id="rId14" Type="http://schemas.openxmlformats.org/officeDocument/2006/relationships/image" Target="../media/image442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0.png"/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8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0.png"/><Relationship Id="rId3" Type="http://schemas.openxmlformats.org/officeDocument/2006/relationships/image" Target="../media/image69.png"/><Relationship Id="rId7" Type="http://schemas.openxmlformats.org/officeDocument/2006/relationships/image" Target="../media/image6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70.png"/><Relationship Id="rId4" Type="http://schemas.openxmlformats.org/officeDocument/2006/relationships/image" Target="../media/image18.png"/><Relationship Id="rId9" Type="http://schemas.openxmlformats.org/officeDocument/2006/relationships/image" Target="../media/image6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48550/arXiv.2509.09766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75.png"/><Relationship Id="rId7" Type="http://schemas.openxmlformats.org/officeDocument/2006/relationships/image" Target="../media/image71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Relationship Id="rId9" Type="http://schemas.openxmlformats.org/officeDocument/2006/relationships/image" Target="../media/image81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13" Type="http://schemas.openxmlformats.org/officeDocument/2006/relationships/image" Target="../media/image71.png"/><Relationship Id="rId3" Type="http://schemas.openxmlformats.org/officeDocument/2006/relationships/image" Target="../media/image82.png"/><Relationship Id="rId7" Type="http://schemas.openxmlformats.org/officeDocument/2006/relationships/image" Target="../media/image85.png"/><Relationship Id="rId12" Type="http://schemas.openxmlformats.org/officeDocument/2006/relationships/image" Target="../media/image78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4.png"/><Relationship Id="rId11" Type="http://schemas.openxmlformats.org/officeDocument/2006/relationships/image" Target="../media/image77.png"/><Relationship Id="rId5" Type="http://schemas.openxmlformats.org/officeDocument/2006/relationships/image" Target="../media/image83.png"/><Relationship Id="rId15" Type="http://schemas.openxmlformats.org/officeDocument/2006/relationships/image" Target="../media/image81.png"/><Relationship Id="rId10" Type="http://schemas.openxmlformats.org/officeDocument/2006/relationships/image" Target="../media/image76.png"/><Relationship Id="rId4" Type="http://schemas.openxmlformats.org/officeDocument/2006/relationships/image" Target="../media/image24.png"/><Relationship Id="rId9" Type="http://schemas.openxmlformats.org/officeDocument/2006/relationships/image" Target="../media/image75.png"/><Relationship Id="rId14" Type="http://schemas.openxmlformats.org/officeDocument/2006/relationships/image" Target="../media/image80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13" Type="http://schemas.openxmlformats.org/officeDocument/2006/relationships/image" Target="../media/image71.png"/><Relationship Id="rId3" Type="http://schemas.openxmlformats.org/officeDocument/2006/relationships/image" Target="../media/image82.png"/><Relationship Id="rId7" Type="http://schemas.openxmlformats.org/officeDocument/2006/relationships/image" Target="../media/image85.png"/><Relationship Id="rId12" Type="http://schemas.openxmlformats.org/officeDocument/2006/relationships/image" Target="../media/image78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4.png"/><Relationship Id="rId11" Type="http://schemas.openxmlformats.org/officeDocument/2006/relationships/image" Target="../media/image77.png"/><Relationship Id="rId5" Type="http://schemas.openxmlformats.org/officeDocument/2006/relationships/image" Target="../media/image83.png"/><Relationship Id="rId15" Type="http://schemas.openxmlformats.org/officeDocument/2006/relationships/image" Target="../media/image81.png"/><Relationship Id="rId10" Type="http://schemas.openxmlformats.org/officeDocument/2006/relationships/image" Target="../media/image76.png"/><Relationship Id="rId4" Type="http://schemas.openxmlformats.org/officeDocument/2006/relationships/image" Target="../media/image24.png"/><Relationship Id="rId9" Type="http://schemas.openxmlformats.org/officeDocument/2006/relationships/image" Target="../media/image75.png"/><Relationship Id="rId14" Type="http://schemas.openxmlformats.org/officeDocument/2006/relationships/image" Target="../media/image80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13" Type="http://schemas.openxmlformats.org/officeDocument/2006/relationships/image" Target="../media/image71.png"/><Relationship Id="rId3" Type="http://schemas.openxmlformats.org/officeDocument/2006/relationships/image" Target="../media/image82.png"/><Relationship Id="rId7" Type="http://schemas.openxmlformats.org/officeDocument/2006/relationships/image" Target="../media/image85.png"/><Relationship Id="rId12" Type="http://schemas.openxmlformats.org/officeDocument/2006/relationships/image" Target="../media/image78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4.png"/><Relationship Id="rId11" Type="http://schemas.openxmlformats.org/officeDocument/2006/relationships/image" Target="../media/image77.png"/><Relationship Id="rId5" Type="http://schemas.openxmlformats.org/officeDocument/2006/relationships/image" Target="../media/image83.png"/><Relationship Id="rId15" Type="http://schemas.openxmlformats.org/officeDocument/2006/relationships/image" Target="../media/image81.png"/><Relationship Id="rId10" Type="http://schemas.openxmlformats.org/officeDocument/2006/relationships/image" Target="../media/image76.png"/><Relationship Id="rId4" Type="http://schemas.openxmlformats.org/officeDocument/2006/relationships/image" Target="../media/image24.png"/><Relationship Id="rId9" Type="http://schemas.openxmlformats.org/officeDocument/2006/relationships/image" Target="../media/image75.png"/><Relationship Id="rId14" Type="http://schemas.openxmlformats.org/officeDocument/2006/relationships/image" Target="../media/image80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13" Type="http://schemas.openxmlformats.org/officeDocument/2006/relationships/image" Target="../media/image71.png"/><Relationship Id="rId3" Type="http://schemas.openxmlformats.org/officeDocument/2006/relationships/image" Target="../media/image82.png"/><Relationship Id="rId7" Type="http://schemas.openxmlformats.org/officeDocument/2006/relationships/image" Target="../media/image85.png"/><Relationship Id="rId12" Type="http://schemas.openxmlformats.org/officeDocument/2006/relationships/image" Target="../media/image78.png"/><Relationship Id="rId17" Type="http://schemas.openxmlformats.org/officeDocument/2006/relationships/image" Target="../media/image88.png"/><Relationship Id="rId2" Type="http://schemas.openxmlformats.org/officeDocument/2006/relationships/image" Target="../media/image74.png"/><Relationship Id="rId16" Type="http://schemas.openxmlformats.org/officeDocument/2006/relationships/image" Target="../media/image8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4.png"/><Relationship Id="rId11" Type="http://schemas.openxmlformats.org/officeDocument/2006/relationships/image" Target="../media/image77.png"/><Relationship Id="rId5" Type="http://schemas.openxmlformats.org/officeDocument/2006/relationships/image" Target="../media/image83.png"/><Relationship Id="rId15" Type="http://schemas.openxmlformats.org/officeDocument/2006/relationships/image" Target="../media/image81.png"/><Relationship Id="rId10" Type="http://schemas.openxmlformats.org/officeDocument/2006/relationships/image" Target="../media/image76.png"/><Relationship Id="rId4" Type="http://schemas.openxmlformats.org/officeDocument/2006/relationships/image" Target="../media/image24.png"/><Relationship Id="rId9" Type="http://schemas.openxmlformats.org/officeDocument/2006/relationships/image" Target="../media/image75.png"/><Relationship Id="rId14" Type="http://schemas.openxmlformats.org/officeDocument/2006/relationships/image" Target="../media/image80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13" Type="http://schemas.openxmlformats.org/officeDocument/2006/relationships/image" Target="../media/image71.png"/><Relationship Id="rId18" Type="http://schemas.openxmlformats.org/officeDocument/2006/relationships/image" Target="../media/image88.png"/><Relationship Id="rId3" Type="http://schemas.openxmlformats.org/officeDocument/2006/relationships/image" Target="../media/image82.png"/><Relationship Id="rId7" Type="http://schemas.openxmlformats.org/officeDocument/2006/relationships/image" Target="../media/image85.png"/><Relationship Id="rId12" Type="http://schemas.openxmlformats.org/officeDocument/2006/relationships/image" Target="../media/image78.png"/><Relationship Id="rId17" Type="http://schemas.openxmlformats.org/officeDocument/2006/relationships/image" Target="../media/image89.png"/><Relationship Id="rId2" Type="http://schemas.openxmlformats.org/officeDocument/2006/relationships/image" Target="../media/image74.png"/><Relationship Id="rId16" Type="http://schemas.openxmlformats.org/officeDocument/2006/relationships/image" Target="../media/image8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4.png"/><Relationship Id="rId11" Type="http://schemas.openxmlformats.org/officeDocument/2006/relationships/image" Target="../media/image77.png"/><Relationship Id="rId5" Type="http://schemas.openxmlformats.org/officeDocument/2006/relationships/image" Target="../media/image83.png"/><Relationship Id="rId15" Type="http://schemas.openxmlformats.org/officeDocument/2006/relationships/image" Target="../media/image81.png"/><Relationship Id="rId10" Type="http://schemas.openxmlformats.org/officeDocument/2006/relationships/image" Target="../media/image76.png"/><Relationship Id="rId19" Type="http://schemas.openxmlformats.org/officeDocument/2006/relationships/image" Target="../media/image90.png"/><Relationship Id="rId4" Type="http://schemas.openxmlformats.org/officeDocument/2006/relationships/image" Target="../media/image24.png"/><Relationship Id="rId9" Type="http://schemas.openxmlformats.org/officeDocument/2006/relationships/image" Target="../media/image75.png"/><Relationship Id="rId14" Type="http://schemas.openxmlformats.org/officeDocument/2006/relationships/image" Target="../media/image80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image" Target="../media/image73.png"/><Relationship Id="rId7" Type="http://schemas.openxmlformats.org/officeDocument/2006/relationships/image" Target="../media/image9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10" Type="http://schemas.openxmlformats.org/officeDocument/2006/relationships/image" Target="../media/image96.png"/><Relationship Id="rId4" Type="http://schemas.openxmlformats.org/officeDocument/2006/relationships/image" Target="../media/image79.png"/><Relationship Id="rId9" Type="http://schemas.openxmlformats.org/officeDocument/2006/relationships/image" Target="../media/image95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hyperlink" Target="https://doi.org/10.48550/arXiv.2509.09766" TargetMode="Externa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7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99.png"/><Relationship Id="rId7" Type="http://schemas.openxmlformats.org/officeDocument/2006/relationships/image" Target="../media/image94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7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3" Type="http://schemas.openxmlformats.org/officeDocument/2006/relationships/image" Target="../media/image103.png"/><Relationship Id="rId7" Type="http://schemas.openxmlformats.org/officeDocument/2006/relationships/image" Target="../media/image106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5.png"/><Relationship Id="rId11" Type="http://schemas.openxmlformats.org/officeDocument/2006/relationships/image" Target="../media/image109.png"/><Relationship Id="rId5" Type="http://schemas.openxmlformats.org/officeDocument/2006/relationships/image" Target="../media/image104.png"/><Relationship Id="rId10" Type="http://schemas.openxmlformats.org/officeDocument/2006/relationships/image" Target="../media/image108.png"/><Relationship Id="rId4" Type="http://schemas.openxmlformats.org/officeDocument/2006/relationships/image" Target="../media/image24.png"/><Relationship Id="rId9" Type="http://schemas.openxmlformats.org/officeDocument/2006/relationships/image" Target="../media/image71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jpe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5900.png"/><Relationship Id="rId7" Type="http://schemas.openxmlformats.org/officeDocument/2006/relationships/image" Target="../media/image6500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0.png"/><Relationship Id="rId5" Type="http://schemas.openxmlformats.org/officeDocument/2006/relationships/image" Target="../media/image6300.png"/><Relationship Id="rId4" Type="http://schemas.openxmlformats.org/officeDocument/2006/relationships/image" Target="../media/image620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0.png"/><Relationship Id="rId3" Type="http://schemas.openxmlformats.org/officeDocument/2006/relationships/image" Target="../media/image5900.png"/><Relationship Id="rId7" Type="http://schemas.openxmlformats.org/officeDocument/2006/relationships/image" Target="../media/image6500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0.png"/><Relationship Id="rId5" Type="http://schemas.openxmlformats.org/officeDocument/2006/relationships/image" Target="../media/image6300.png"/><Relationship Id="rId4" Type="http://schemas.openxmlformats.org/officeDocument/2006/relationships/image" Target="../media/image620.png"/><Relationship Id="rId9" Type="http://schemas.openxmlformats.org/officeDocument/2006/relationships/image" Target="../media/image24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0.png"/><Relationship Id="rId3" Type="http://schemas.openxmlformats.org/officeDocument/2006/relationships/image" Target="../media/image5900.png"/><Relationship Id="rId7" Type="http://schemas.openxmlformats.org/officeDocument/2006/relationships/image" Target="../media/image6500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0.png"/><Relationship Id="rId11" Type="http://schemas.openxmlformats.org/officeDocument/2006/relationships/image" Target="../media/image65.png"/><Relationship Id="rId5" Type="http://schemas.openxmlformats.org/officeDocument/2006/relationships/image" Target="../media/image6300.png"/><Relationship Id="rId10" Type="http://schemas.openxmlformats.org/officeDocument/2006/relationships/image" Target="../media/image24.png"/><Relationship Id="rId4" Type="http://schemas.openxmlformats.org/officeDocument/2006/relationships/image" Target="../media/image620.png"/><Relationship Id="rId9" Type="http://schemas.openxmlformats.org/officeDocument/2006/relationships/image" Target="../media/image670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0.png"/><Relationship Id="rId13" Type="http://schemas.openxmlformats.org/officeDocument/2006/relationships/image" Target="../media/image24.png"/><Relationship Id="rId3" Type="http://schemas.openxmlformats.org/officeDocument/2006/relationships/image" Target="../media/image5900.png"/><Relationship Id="rId7" Type="http://schemas.openxmlformats.org/officeDocument/2006/relationships/image" Target="../media/image6500.png"/><Relationship Id="rId12" Type="http://schemas.openxmlformats.org/officeDocument/2006/relationships/image" Target="../media/image700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0.png"/><Relationship Id="rId5" Type="http://schemas.openxmlformats.org/officeDocument/2006/relationships/image" Target="../media/image6300.png"/><Relationship Id="rId15" Type="http://schemas.openxmlformats.org/officeDocument/2006/relationships/image" Target="../media/image66.png"/><Relationship Id="rId10" Type="http://schemas.openxmlformats.org/officeDocument/2006/relationships/image" Target="../media/image5500.png"/><Relationship Id="rId4" Type="http://schemas.openxmlformats.org/officeDocument/2006/relationships/image" Target="../media/image620.png"/><Relationship Id="rId9" Type="http://schemas.openxmlformats.org/officeDocument/2006/relationships/image" Target="../media/image670.png"/><Relationship Id="rId14" Type="http://schemas.openxmlformats.org/officeDocument/2006/relationships/image" Target="../media/image6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hyperlink" Target="https://doi.org/10.48550/arXiv.2509.09766" TargetMode="Externa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0.png"/><Relationship Id="rId13" Type="http://schemas.openxmlformats.org/officeDocument/2006/relationships/image" Target="../media/image24.png"/><Relationship Id="rId3" Type="http://schemas.openxmlformats.org/officeDocument/2006/relationships/image" Target="../media/image5900.png"/><Relationship Id="rId7" Type="http://schemas.openxmlformats.org/officeDocument/2006/relationships/image" Target="../media/image6500.png"/><Relationship Id="rId12" Type="http://schemas.openxmlformats.org/officeDocument/2006/relationships/image" Target="../media/image700.png"/><Relationship Id="rId2" Type="http://schemas.openxmlformats.org/officeDocument/2006/relationships/image" Target="../media/image114.png"/><Relationship Id="rId16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0.png"/><Relationship Id="rId11" Type="http://schemas.openxmlformats.org/officeDocument/2006/relationships/image" Target="../media/image690.png"/><Relationship Id="rId5" Type="http://schemas.openxmlformats.org/officeDocument/2006/relationships/image" Target="../media/image6300.png"/><Relationship Id="rId15" Type="http://schemas.openxmlformats.org/officeDocument/2006/relationships/image" Target="../media/image66.png"/><Relationship Id="rId10" Type="http://schemas.openxmlformats.org/officeDocument/2006/relationships/image" Target="../media/image5500.png"/><Relationship Id="rId4" Type="http://schemas.openxmlformats.org/officeDocument/2006/relationships/image" Target="../media/image620.png"/><Relationship Id="rId9" Type="http://schemas.openxmlformats.org/officeDocument/2006/relationships/image" Target="../media/image670.png"/><Relationship Id="rId14" Type="http://schemas.openxmlformats.org/officeDocument/2006/relationships/image" Target="../media/image65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0.png"/><Relationship Id="rId13" Type="http://schemas.openxmlformats.org/officeDocument/2006/relationships/image" Target="../media/image24.png"/><Relationship Id="rId3" Type="http://schemas.openxmlformats.org/officeDocument/2006/relationships/image" Target="../media/image711.png"/><Relationship Id="rId7" Type="http://schemas.openxmlformats.org/officeDocument/2006/relationships/image" Target="../media/image750.png"/><Relationship Id="rId12" Type="http://schemas.openxmlformats.org/officeDocument/2006/relationships/image" Target="../media/image810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0.png"/><Relationship Id="rId11" Type="http://schemas.openxmlformats.org/officeDocument/2006/relationships/image" Target="../media/image116.png"/><Relationship Id="rId5" Type="http://schemas.openxmlformats.org/officeDocument/2006/relationships/image" Target="../media/image730.png"/><Relationship Id="rId10" Type="http://schemas.openxmlformats.org/officeDocument/2006/relationships/image" Target="../media/image790.png"/><Relationship Id="rId4" Type="http://schemas.openxmlformats.org/officeDocument/2006/relationships/image" Target="../media/image720.png"/><Relationship Id="rId9" Type="http://schemas.openxmlformats.org/officeDocument/2006/relationships/image" Target="../media/image78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3BBA4F25-89B8-8BEC-DEFF-A975AC2AB49D}"/>
              </a:ext>
            </a:extLst>
          </p:cNvPr>
          <p:cNvSpPr txBox="1"/>
          <p:nvPr/>
        </p:nvSpPr>
        <p:spPr>
          <a:xfrm>
            <a:off x="0" y="2285997"/>
            <a:ext cx="12192000" cy="15388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ja-JP" sz="5400" b="1" dirty="0">
                <a:latin typeface="Rockwell" panose="02060603020205020403" pitchFamily="18" charset="0"/>
                <a:cs typeface="MV Boli" panose="02000500030200090000" pitchFamily="2" charset="0"/>
              </a:rPr>
              <a:t>The Higgs Mode: </a:t>
            </a:r>
          </a:p>
          <a:p>
            <a:pPr algn="ctr"/>
            <a:r>
              <a:rPr kumimoji="1" lang="en-US" altLang="ja-JP" sz="4000" b="1" dirty="0">
                <a:latin typeface="Rockwell" panose="02060603020205020403" pitchFamily="18" charset="0"/>
                <a:cs typeface="MV Boli" panose="02000500030200090000" pitchFamily="2" charset="0"/>
              </a:rPr>
              <a:t>Ubiquitous in Superconducting Devices</a:t>
            </a:r>
            <a:endParaRPr kumimoji="1" lang="en-US" altLang="ja-JP" sz="2800" dirty="0">
              <a:latin typeface="Rockwell" panose="02060603020205020403" pitchFamily="18" charset="0"/>
              <a:cs typeface="MV Boli" panose="02000500030200090000" pitchFamily="2" charset="0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44F097F6-4E7C-7017-62E6-59682F2CDC2A}"/>
              </a:ext>
            </a:extLst>
          </p:cNvPr>
          <p:cNvSpPr txBox="1"/>
          <p:nvPr/>
        </p:nvSpPr>
        <p:spPr>
          <a:xfrm>
            <a:off x="0" y="4404391"/>
            <a:ext cx="12192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000" b="1" dirty="0">
                <a:cs typeface="MV Boli" panose="02000500030200090000" pitchFamily="2" charset="0"/>
              </a:rPr>
              <a:t>High energy Accelerator Research Organization (</a:t>
            </a:r>
            <a:r>
              <a:rPr kumimoji="1" lang="en-US" altLang="ja-JP" sz="2400" b="1" dirty="0">
                <a:cs typeface="MV Boli" panose="02000500030200090000" pitchFamily="2" charset="0"/>
              </a:rPr>
              <a:t>KEK</a:t>
            </a:r>
            <a:r>
              <a:rPr kumimoji="1" lang="en-US" altLang="ja-JP" sz="2000" b="1" dirty="0">
                <a:cs typeface="MV Boli" panose="02000500030200090000" pitchFamily="2" charset="0"/>
              </a:rPr>
              <a:t>)</a:t>
            </a:r>
          </a:p>
          <a:p>
            <a:pPr algn="ctr"/>
            <a:r>
              <a:rPr kumimoji="1" lang="en-US" altLang="ja-JP" sz="2000" b="1" dirty="0">
                <a:cs typeface="MV Boli" panose="02000500030200090000" pitchFamily="2" charset="0"/>
              </a:rPr>
              <a:t>Innovation Center for Applied Superconducting Accelerators (</a:t>
            </a:r>
            <a:r>
              <a:rPr kumimoji="1" lang="en-US" altLang="ja-JP" sz="2000" b="1" dirty="0" err="1">
                <a:cs typeface="MV Boli" panose="02000500030200090000" pitchFamily="2" charset="0"/>
              </a:rPr>
              <a:t>iCASA</a:t>
            </a:r>
            <a:r>
              <a:rPr kumimoji="1" lang="en-US" altLang="ja-JP" sz="2000" b="1" dirty="0">
                <a:cs typeface="MV Boli" panose="02000500030200090000" pitchFamily="2" charset="0"/>
              </a:rPr>
              <a:t>)</a:t>
            </a:r>
          </a:p>
          <a:p>
            <a:pPr algn="ctr"/>
            <a:r>
              <a:rPr kumimoji="1" lang="en-US" altLang="ja-JP" sz="4400" b="1" dirty="0">
                <a:cs typeface="MV Boli" panose="02000500030200090000" pitchFamily="2" charset="0"/>
              </a:rPr>
              <a:t>Takayuki Kubo</a:t>
            </a:r>
            <a:endParaRPr kumimoji="1" lang="ja-JP" altLang="en-US" sz="4400" b="1" dirty="0">
              <a:cs typeface="MV Boli" panose="02000500030200090000" pitchFamily="2" charset="0"/>
            </a:endParaRP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DFD1AB33-4D2B-0F19-78CA-2ACE5AA2F852}"/>
              </a:ext>
            </a:extLst>
          </p:cNvPr>
          <p:cNvSpPr txBox="1"/>
          <p:nvPr/>
        </p:nvSpPr>
        <p:spPr>
          <a:xfrm>
            <a:off x="0" y="5886855"/>
            <a:ext cx="121920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400" dirty="0">
                <a:solidFill>
                  <a:schemeClr val="tx2"/>
                </a:solidFill>
              </a:rPr>
              <a:t>This talk is based on the following 3 papers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ja-JP" sz="1400" dirty="0">
                <a:solidFill>
                  <a:schemeClr val="tx2"/>
                </a:solidFill>
              </a:rPr>
              <a:t>T. Kubo, Phys. Rev. Applied </a:t>
            </a:r>
            <a:r>
              <a:rPr lang="en-US" altLang="ja-JP" sz="1400" b="1" dirty="0">
                <a:solidFill>
                  <a:schemeClr val="tx2"/>
                </a:solidFill>
              </a:rPr>
              <a:t>22</a:t>
            </a:r>
            <a:r>
              <a:rPr lang="en-US" altLang="ja-JP" sz="1400" dirty="0">
                <a:solidFill>
                  <a:schemeClr val="tx2"/>
                </a:solidFill>
              </a:rPr>
              <a:t>, 044042 (2024) 			DOI: </a:t>
            </a:r>
            <a:r>
              <a:rPr lang="en-US" altLang="ja-JP" sz="1400" dirty="0">
                <a:solidFill>
                  <a:schemeClr val="tx2"/>
                </a:solidFill>
                <a:hlinkClick r:id="rId2"/>
              </a:rPr>
              <a:t>https://doi.org/10.1103/PhysRevApplied.22.044042</a:t>
            </a:r>
            <a:r>
              <a:rPr lang="en-US" altLang="ja-JP" sz="1400" dirty="0">
                <a:solidFill>
                  <a:schemeClr val="tx2"/>
                </a:solidFill>
              </a:rPr>
              <a:t> 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ja-JP" sz="1400" dirty="0">
                <a:solidFill>
                  <a:schemeClr val="tx2"/>
                </a:solidFill>
              </a:rPr>
              <a:t>T. Kubo, Phys. Rev. Applied </a:t>
            </a:r>
            <a:r>
              <a:rPr lang="en-US" altLang="ja-JP" sz="1400" b="1" dirty="0">
                <a:solidFill>
                  <a:schemeClr val="tx2"/>
                </a:solidFill>
              </a:rPr>
              <a:t>23</a:t>
            </a:r>
            <a:r>
              <a:rPr lang="en-US" altLang="ja-JP" sz="1400" dirty="0">
                <a:solidFill>
                  <a:schemeClr val="tx2"/>
                </a:solidFill>
              </a:rPr>
              <a:t>, 054091 (2025)			DOI: </a:t>
            </a:r>
            <a:r>
              <a:rPr lang="en-US" altLang="ja-JP" sz="1400" dirty="0">
                <a:solidFill>
                  <a:schemeClr val="tx2"/>
                </a:solidFill>
                <a:hlinkClick r:id="rId3"/>
              </a:rPr>
              <a:t>https://doi.org/10.1103/PhysRevApplied.23.054091</a:t>
            </a:r>
            <a:endParaRPr lang="en-US" altLang="ja-JP" sz="1400" dirty="0">
              <a:solidFill>
                <a:schemeClr val="tx2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ja-JP" sz="1400" dirty="0">
                <a:solidFill>
                  <a:schemeClr val="tx2"/>
                </a:solidFill>
              </a:rPr>
              <a:t>T. Kubo, arXiv:2509.09766 (Published soon in a journal)	DOI: </a:t>
            </a:r>
            <a:r>
              <a:rPr lang="en-US" altLang="ja-JP" sz="1400" dirty="0">
                <a:solidFill>
                  <a:schemeClr val="tx2"/>
                </a:solidFill>
                <a:hlinkClick r:id="rId4"/>
              </a:rPr>
              <a:t>https://doi.org/10.48550/arXiv.2509.09766</a:t>
            </a:r>
            <a:r>
              <a:rPr lang="en-US" altLang="ja-JP" sz="1400" dirty="0">
                <a:solidFill>
                  <a:schemeClr val="tx2"/>
                </a:solidFill>
              </a:rPr>
              <a:t> </a:t>
            </a:r>
            <a:endParaRPr lang="ja-JP" altLang="en-US" sz="1400" dirty="0">
              <a:solidFill>
                <a:schemeClr val="tx2"/>
              </a:solidFill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E5F00628-B424-0F0F-F2B4-2544720AC8AB}"/>
              </a:ext>
            </a:extLst>
          </p:cNvPr>
          <p:cNvSpPr txBox="1"/>
          <p:nvPr/>
        </p:nvSpPr>
        <p:spPr>
          <a:xfrm>
            <a:off x="-713657" y="785981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25+5</a:t>
            </a:r>
            <a:endParaRPr kumimoji="1" lang="ja-JP" altLang="en-US" dirty="0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127C9A0C-DF28-B068-0285-B14BB161D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4DA5E-C26F-4550-A01A-8DBB4B86492C}" type="slidenum">
              <a:rPr kumimoji="1" lang="ja-JP" altLang="en-US" smtClean="0"/>
              <a:t>1</a:t>
            </a:fld>
            <a:endParaRPr kumimoji="1" lang="ja-JP" alt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A127B6C-E29C-A6E9-AB85-9C6BF5EFAE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71093" y="11112"/>
            <a:ext cx="4849813" cy="1919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68525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6D1E91-DFBB-B84A-9561-C7625A72C5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670B385F-3016-5483-0F1E-2B1AC83DA2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4DA5E-C26F-4550-A01A-8DBB4B86492C}" type="slidenum">
              <a:rPr kumimoji="1" lang="ja-JP" altLang="en-US" smtClean="0"/>
              <a:t>10</a:t>
            </a:fld>
            <a:endParaRPr kumimoji="1" lang="ja-JP" altLang="en-US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9E2AB509-CDE5-BA84-86E3-F64A1163CACC}"/>
              </a:ext>
            </a:extLst>
          </p:cNvPr>
          <p:cNvSpPr txBox="1"/>
          <p:nvPr/>
        </p:nvSpPr>
        <p:spPr>
          <a:xfrm>
            <a:off x="48042" y="75972"/>
            <a:ext cx="1809919" cy="707886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ja-JP" sz="4000" dirty="0"/>
              <a:t>Higgs?</a:t>
            </a:r>
            <a:endParaRPr kumimoji="1" lang="ja-JP" altLang="en-US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153339DB-D39C-3FBB-0D86-E73AFC85B59E}"/>
                  </a:ext>
                </a:extLst>
              </p:cNvPr>
              <p:cNvSpPr txBox="1"/>
              <p:nvPr/>
            </p:nvSpPr>
            <p:spPr>
              <a:xfrm>
                <a:off x="750390" y="2008158"/>
                <a:ext cx="1968203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3200" i="1" smtClean="0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r>
                        <m:rPr>
                          <m:sty m:val="p"/>
                        </m:rPr>
                        <a:rPr kumimoji="1" lang="en-US" altLang="ja-JP" sz="3200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kumimoji="1" lang="en-US" altLang="ja-JP" sz="3200" i="1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</a:rPr>
                        <m:t>∝</m:t>
                      </m:r>
                      <m:sSup>
                        <m:sSupPr>
                          <m:ctrlPr>
                            <a:rPr kumimoji="1" lang="en-US" altLang="ja-JP" sz="3200" i="1">
                              <a:solidFill>
                                <a:schemeClr val="accent1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JP" sz="3200" i="1">
                              <a:solidFill>
                                <a:schemeClr val="accent1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kumimoji="1" lang="en-US" altLang="ja-JP" sz="3200" i="1">
                              <a:solidFill>
                                <a:schemeClr val="accent1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ja-JP" altLang="en-US" sz="3200" dirty="0"/>
              </a:p>
            </p:txBody>
          </p:sp>
        </mc:Choice>
        <mc:Fallback xmlns="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153339DB-D39C-3FBB-0D86-E73AFC85B5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390" y="2008158"/>
                <a:ext cx="1968203" cy="5847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5DF83C17-751E-1D31-58D9-116E093BC04E}"/>
              </a:ext>
            </a:extLst>
          </p:cNvPr>
          <p:cNvSpPr txBox="1"/>
          <p:nvPr/>
        </p:nvSpPr>
        <p:spPr>
          <a:xfrm>
            <a:off x="2479208" y="207387"/>
            <a:ext cx="81608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/>
              <a:t>Another way of exciting Higgs mode:  </a:t>
            </a:r>
            <a:r>
              <a:rPr kumimoji="1" lang="en-US" altLang="ja-JP" sz="4000" dirty="0">
                <a:solidFill>
                  <a:srgbClr val="FEB6AA"/>
                </a:solidFill>
              </a:rPr>
              <a:t>dc + ac</a:t>
            </a:r>
            <a:endParaRPr kumimoji="1" lang="ja-JP" altLang="en-US" sz="2800" dirty="0">
              <a:solidFill>
                <a:srgbClr val="FEB6AA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C970E5AE-8881-8D14-FB4E-E78535F0184C}"/>
                  </a:ext>
                </a:extLst>
              </p:cNvPr>
              <p:cNvSpPr txBox="1"/>
              <p:nvPr/>
            </p:nvSpPr>
            <p:spPr>
              <a:xfrm>
                <a:off x="3708406" y="1949382"/>
                <a:ext cx="6393831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3200" i="1" smtClean="0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r>
                        <m:rPr>
                          <m:sty m:val="p"/>
                        </m:rPr>
                        <a:rPr kumimoji="1" lang="en-US" altLang="ja-JP" sz="3200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kumimoji="1" lang="en-US" altLang="ja-JP" sz="3200" i="1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</a:rPr>
                        <m:t>∝</m:t>
                      </m:r>
                      <m:sSup>
                        <m:sSupPr>
                          <m:ctrlPr>
                            <a:rPr kumimoji="1" lang="en-US" altLang="ja-JP" sz="3200" i="1">
                              <a:solidFill>
                                <a:schemeClr val="accent1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1" lang="en-US" altLang="ja-JP" sz="3200" b="0" i="1" smtClean="0">
                                  <a:solidFill>
                                    <a:schemeClr val="accent1">
                                      <a:lumMod val="40000"/>
                                      <a:lumOff val="6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ja-JP" sz="3200" i="1">
                                      <a:solidFill>
                                        <a:schemeClr val="accent1">
                                          <a:lumMod val="40000"/>
                                          <a:lumOff val="6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3200" i="1">
                                      <a:solidFill>
                                        <a:schemeClr val="accent1">
                                          <a:lumMod val="40000"/>
                                          <a:lumOff val="6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kumimoji="1" lang="en-US" altLang="ja-JP" sz="3200" i="1">
                                      <a:solidFill>
                                        <a:schemeClr val="accent1">
                                          <a:lumMod val="40000"/>
                                          <a:lumOff val="6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𝑑𝑐</m:t>
                                  </m:r>
                                </m:sub>
                              </m:sSub>
                              <m:r>
                                <a:rPr kumimoji="1" lang="en-US" altLang="ja-JP" sz="3200" b="0" i="1" smtClean="0">
                                  <a:solidFill>
                                    <a:schemeClr val="accent1">
                                      <a:lumMod val="40000"/>
                                      <a:lumOff val="6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kumimoji="1" lang="en-US" altLang="ja-JP" sz="3200" b="0" i="1" smtClean="0">
                                  <a:solidFill>
                                    <a:schemeClr val="accent1">
                                      <a:lumMod val="40000"/>
                                      <a:lumOff val="6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e>
                        <m:sup>
                          <m:r>
                            <a:rPr kumimoji="1" lang="en-US" altLang="ja-JP" sz="3200" i="1">
                              <a:solidFill>
                                <a:schemeClr val="accent1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kumimoji="1" lang="en-US" altLang="ja-JP" sz="3200" i="1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⊃</m:t>
                      </m:r>
                      <m:sSub>
                        <m:sSubPr>
                          <m:ctrlPr>
                            <a:rPr kumimoji="1" lang="en-US" altLang="ja-JP" sz="3200" i="1">
                              <a:solidFill>
                                <a:schemeClr val="accent1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3200" i="1">
                              <a:solidFill>
                                <a:schemeClr val="accent1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kumimoji="1" lang="en-US" altLang="ja-JP" sz="3200" i="1">
                              <a:solidFill>
                                <a:schemeClr val="accent1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𝑑𝑐</m:t>
                          </m:r>
                        </m:sub>
                      </m:sSub>
                      <m:r>
                        <a:rPr kumimoji="1" lang="en-US" altLang="ja-JP" sz="3200" i="1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kumimoji="1" lang="en-US" altLang="ja-JP" sz="3200" i="1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kumimoji="1" lang="en-US" altLang="ja-JP" sz="3200" b="0" i="1" smtClean="0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kumimoji="1" lang="ja-JP" altLang="en-US" sz="3200" b="0" i="1" smtClean="0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𝒪</m:t>
                      </m:r>
                      <m:r>
                        <a:rPr kumimoji="1" lang="en-US" altLang="ja-JP" sz="3200" b="0" i="1" smtClean="0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kumimoji="1" lang="en-US" altLang="ja-JP" sz="3200" b="0" i="1" smtClean="0">
                              <a:solidFill>
                                <a:schemeClr val="accent1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JP" sz="3200" b="0" i="1" smtClean="0">
                              <a:solidFill>
                                <a:schemeClr val="accent1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kumimoji="1" lang="en-US" altLang="ja-JP" sz="3200" b="0" i="1" smtClean="0">
                              <a:solidFill>
                                <a:schemeClr val="accent1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kumimoji="1" lang="en-US" altLang="ja-JP" sz="3200" b="0" i="1" smtClean="0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ja-JP" altLang="en-US" sz="3200" dirty="0"/>
              </a:p>
            </p:txBody>
          </p:sp>
        </mc:Choice>
        <mc:Fallback xmlns="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C970E5AE-8881-8D14-FB4E-E78535F018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8406" y="1949382"/>
                <a:ext cx="6393831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矢印: 右 3">
            <a:extLst>
              <a:ext uri="{FF2B5EF4-FFF2-40B4-BE49-F238E27FC236}">
                <a16:creationId xmlns:a16="http://schemas.microsoft.com/office/drawing/2014/main" id="{6D3BCDC0-6DC0-8335-CE74-24ACCCA06399}"/>
              </a:ext>
            </a:extLst>
          </p:cNvPr>
          <p:cNvSpPr/>
          <p:nvPr/>
        </p:nvSpPr>
        <p:spPr>
          <a:xfrm>
            <a:off x="2592331" y="1783387"/>
            <a:ext cx="1080217" cy="1034319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80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355E41E7-1130-BB24-D37D-7FBC511F926A}"/>
              </a:ext>
            </a:extLst>
          </p:cNvPr>
          <p:cNvSpPr txBox="1"/>
          <p:nvPr/>
        </p:nvSpPr>
        <p:spPr>
          <a:xfrm>
            <a:off x="8045105" y="861214"/>
            <a:ext cx="456344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400" dirty="0">
                <a:solidFill>
                  <a:schemeClr val="tx2"/>
                </a:solidFill>
              </a:rPr>
              <a:t>A. Moor et al., Phys. Rev. Lett. </a:t>
            </a:r>
            <a:r>
              <a:rPr lang="en-US" altLang="ja-JP" sz="1400" b="1" dirty="0">
                <a:solidFill>
                  <a:schemeClr val="tx2"/>
                </a:solidFill>
              </a:rPr>
              <a:t>118</a:t>
            </a:r>
            <a:r>
              <a:rPr lang="en-US" altLang="ja-JP" sz="1400" dirty="0">
                <a:solidFill>
                  <a:schemeClr val="tx2"/>
                </a:solidFill>
              </a:rPr>
              <a:t>, 047001 (2017)</a:t>
            </a:r>
          </a:p>
          <a:p>
            <a:r>
              <a:rPr lang="en-US" altLang="ja-JP" sz="1400" dirty="0">
                <a:solidFill>
                  <a:schemeClr val="tx2"/>
                </a:solidFill>
              </a:rPr>
              <a:t>T. </a:t>
            </a:r>
            <a:r>
              <a:rPr lang="en-US" altLang="ja-JP" sz="1400" dirty="0" err="1">
                <a:solidFill>
                  <a:schemeClr val="tx2"/>
                </a:solidFill>
              </a:rPr>
              <a:t>Jujo</a:t>
            </a:r>
            <a:r>
              <a:rPr lang="en-US" altLang="ja-JP" sz="1400" dirty="0">
                <a:solidFill>
                  <a:schemeClr val="tx2"/>
                </a:solidFill>
              </a:rPr>
              <a:t>, J. Phys. Soc. </a:t>
            </a:r>
            <a:r>
              <a:rPr lang="en-US" altLang="ja-JP" sz="1400" dirty="0" err="1">
                <a:solidFill>
                  <a:schemeClr val="tx2"/>
                </a:solidFill>
              </a:rPr>
              <a:t>Jpn</a:t>
            </a:r>
            <a:r>
              <a:rPr lang="en-US" altLang="ja-JP" sz="1400" dirty="0">
                <a:solidFill>
                  <a:schemeClr val="tx2"/>
                </a:solidFill>
              </a:rPr>
              <a:t>. </a:t>
            </a:r>
            <a:r>
              <a:rPr lang="en-US" altLang="ja-JP" sz="1400" b="1" dirty="0">
                <a:solidFill>
                  <a:schemeClr val="tx2"/>
                </a:solidFill>
              </a:rPr>
              <a:t>91</a:t>
            </a:r>
            <a:r>
              <a:rPr lang="en-US" altLang="ja-JP" sz="1400" dirty="0">
                <a:solidFill>
                  <a:schemeClr val="tx2"/>
                </a:solidFill>
              </a:rPr>
              <a:t>, 074711 (2022)</a:t>
            </a:r>
          </a:p>
          <a:p>
            <a:r>
              <a:rPr lang="en-US" altLang="ja-JP" sz="1400" dirty="0">
                <a:solidFill>
                  <a:schemeClr val="tx2"/>
                </a:solidFill>
              </a:rPr>
              <a:t>T. Kubo, Phys. Rev. Applied </a:t>
            </a:r>
            <a:r>
              <a:rPr lang="en-US" altLang="ja-JP" sz="1400" b="1" dirty="0">
                <a:solidFill>
                  <a:schemeClr val="tx2"/>
                </a:solidFill>
              </a:rPr>
              <a:t>22</a:t>
            </a:r>
            <a:r>
              <a:rPr lang="en-US" altLang="ja-JP" sz="1400" dirty="0">
                <a:solidFill>
                  <a:schemeClr val="tx2"/>
                </a:solidFill>
              </a:rPr>
              <a:t>, 044042 (2024) </a:t>
            </a:r>
          </a:p>
          <a:p>
            <a:r>
              <a:rPr lang="en-US" altLang="ja-JP" sz="1400" dirty="0">
                <a:solidFill>
                  <a:schemeClr val="tx2"/>
                </a:solidFill>
              </a:rPr>
              <a:t>T. Kubo, Phys. Rev. Applied </a:t>
            </a:r>
            <a:r>
              <a:rPr lang="en-US" altLang="ja-JP" sz="1400" b="1" dirty="0">
                <a:solidFill>
                  <a:schemeClr val="tx2"/>
                </a:solidFill>
              </a:rPr>
              <a:t>23</a:t>
            </a:r>
            <a:r>
              <a:rPr lang="en-US" altLang="ja-JP" sz="1400" dirty="0">
                <a:solidFill>
                  <a:schemeClr val="tx2"/>
                </a:solidFill>
              </a:rPr>
              <a:t>, 054091 (2025)</a:t>
            </a:r>
            <a:endParaRPr lang="ja-JP" altLang="en-US" sz="1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28788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BD6ECF-D3C8-D527-DE7B-4D806F9551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70AB3F19-1A2F-27D8-A940-A68C3C0201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4DA5E-C26F-4550-A01A-8DBB4B86492C}" type="slidenum">
              <a:rPr kumimoji="1" lang="ja-JP" altLang="en-US" smtClean="0"/>
              <a:t>11</a:t>
            </a:fld>
            <a:endParaRPr kumimoji="1" lang="ja-JP" altLang="en-US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C787B22E-8792-53E5-2CD8-16DBE2462F35}"/>
              </a:ext>
            </a:extLst>
          </p:cNvPr>
          <p:cNvSpPr txBox="1"/>
          <p:nvPr/>
        </p:nvSpPr>
        <p:spPr>
          <a:xfrm>
            <a:off x="48042" y="75972"/>
            <a:ext cx="1809919" cy="707886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ja-JP" sz="4000" dirty="0"/>
              <a:t>Higgs?</a:t>
            </a:r>
            <a:endParaRPr kumimoji="1" lang="ja-JP" altLang="en-US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48B9A77E-AE42-4030-BC77-37F9EA34D1AA}"/>
                  </a:ext>
                </a:extLst>
              </p:cNvPr>
              <p:cNvSpPr txBox="1"/>
              <p:nvPr/>
            </p:nvSpPr>
            <p:spPr>
              <a:xfrm>
                <a:off x="750390" y="2008158"/>
                <a:ext cx="1968203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3200" i="1" smtClean="0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r>
                        <m:rPr>
                          <m:sty m:val="p"/>
                        </m:rPr>
                        <a:rPr kumimoji="1" lang="en-US" altLang="ja-JP" sz="3200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kumimoji="1" lang="en-US" altLang="ja-JP" sz="3200" i="1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</a:rPr>
                        <m:t>∝</m:t>
                      </m:r>
                      <m:sSup>
                        <m:sSupPr>
                          <m:ctrlPr>
                            <a:rPr kumimoji="1" lang="en-US" altLang="ja-JP" sz="3200" i="1">
                              <a:solidFill>
                                <a:schemeClr val="accent1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JP" sz="3200" i="1">
                              <a:solidFill>
                                <a:schemeClr val="accent1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kumimoji="1" lang="en-US" altLang="ja-JP" sz="3200" i="1">
                              <a:solidFill>
                                <a:schemeClr val="accent1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ja-JP" altLang="en-US" sz="3200" dirty="0"/>
              </a:p>
            </p:txBody>
          </p:sp>
        </mc:Choice>
        <mc:Fallback xmlns="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48B9A77E-AE42-4030-BC77-37F9EA34D1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390" y="2008158"/>
                <a:ext cx="1968203" cy="5847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FADEC64F-4AC8-7E57-636D-C61A6F765BB3}"/>
              </a:ext>
            </a:extLst>
          </p:cNvPr>
          <p:cNvSpPr txBox="1"/>
          <p:nvPr/>
        </p:nvSpPr>
        <p:spPr>
          <a:xfrm>
            <a:off x="2479208" y="207387"/>
            <a:ext cx="81608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/>
              <a:t>Another way of exciting Higgs mode:  </a:t>
            </a:r>
            <a:r>
              <a:rPr kumimoji="1" lang="en-US" altLang="ja-JP" sz="4000" dirty="0">
                <a:solidFill>
                  <a:srgbClr val="FEB6AA"/>
                </a:solidFill>
              </a:rPr>
              <a:t>dc + ac</a:t>
            </a:r>
            <a:endParaRPr kumimoji="1" lang="ja-JP" altLang="en-US" sz="2800" dirty="0">
              <a:solidFill>
                <a:srgbClr val="FEB6AA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BE97553B-48DD-36A1-1A87-249D447BE441}"/>
                  </a:ext>
                </a:extLst>
              </p:cNvPr>
              <p:cNvSpPr txBox="1"/>
              <p:nvPr/>
            </p:nvSpPr>
            <p:spPr>
              <a:xfrm>
                <a:off x="3708406" y="1949382"/>
                <a:ext cx="6393831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3200" i="1" smtClean="0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r>
                        <m:rPr>
                          <m:sty m:val="p"/>
                        </m:rPr>
                        <a:rPr kumimoji="1" lang="en-US" altLang="ja-JP" sz="3200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kumimoji="1" lang="en-US" altLang="ja-JP" sz="3200" i="1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</a:rPr>
                        <m:t>∝</m:t>
                      </m:r>
                      <m:sSup>
                        <m:sSupPr>
                          <m:ctrlPr>
                            <a:rPr kumimoji="1" lang="en-US" altLang="ja-JP" sz="3200" i="1">
                              <a:solidFill>
                                <a:schemeClr val="accent1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1" lang="en-US" altLang="ja-JP" sz="3200" b="0" i="1" smtClean="0">
                                  <a:solidFill>
                                    <a:schemeClr val="accent1">
                                      <a:lumMod val="40000"/>
                                      <a:lumOff val="6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ja-JP" sz="3200" i="1">
                                      <a:solidFill>
                                        <a:schemeClr val="accent1">
                                          <a:lumMod val="40000"/>
                                          <a:lumOff val="6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3200" i="1">
                                      <a:solidFill>
                                        <a:schemeClr val="accent1">
                                          <a:lumMod val="40000"/>
                                          <a:lumOff val="6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kumimoji="1" lang="en-US" altLang="ja-JP" sz="3200" i="1">
                                      <a:solidFill>
                                        <a:schemeClr val="accent1">
                                          <a:lumMod val="40000"/>
                                          <a:lumOff val="6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𝑑𝑐</m:t>
                                  </m:r>
                                </m:sub>
                              </m:sSub>
                              <m:r>
                                <a:rPr kumimoji="1" lang="en-US" altLang="ja-JP" sz="3200" b="0" i="1" smtClean="0">
                                  <a:solidFill>
                                    <a:schemeClr val="accent1">
                                      <a:lumMod val="40000"/>
                                      <a:lumOff val="6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kumimoji="1" lang="en-US" altLang="ja-JP" sz="3200" b="0" i="1" smtClean="0">
                                  <a:solidFill>
                                    <a:schemeClr val="accent1">
                                      <a:lumMod val="40000"/>
                                      <a:lumOff val="6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e>
                        <m:sup>
                          <m:r>
                            <a:rPr kumimoji="1" lang="en-US" altLang="ja-JP" sz="3200" i="1">
                              <a:solidFill>
                                <a:schemeClr val="accent1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kumimoji="1" lang="en-US" altLang="ja-JP" sz="3200" i="1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⊃</m:t>
                      </m:r>
                      <m:sSub>
                        <m:sSubPr>
                          <m:ctrlPr>
                            <a:rPr kumimoji="1" lang="en-US" altLang="ja-JP" sz="3200" i="1">
                              <a:solidFill>
                                <a:schemeClr val="accent1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3200" i="1">
                              <a:solidFill>
                                <a:schemeClr val="accent1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kumimoji="1" lang="en-US" altLang="ja-JP" sz="3200" i="1">
                              <a:solidFill>
                                <a:schemeClr val="accent1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𝑑𝑐</m:t>
                          </m:r>
                        </m:sub>
                      </m:sSub>
                      <m:r>
                        <a:rPr kumimoji="1" lang="en-US" altLang="ja-JP" sz="3200" i="1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kumimoji="1" lang="en-US" altLang="ja-JP" sz="3200" i="1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kumimoji="1" lang="en-US" altLang="ja-JP" sz="3200" b="0" i="1" smtClean="0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kumimoji="1" lang="ja-JP" altLang="en-US" sz="3200" b="0" i="1" smtClean="0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𝒪</m:t>
                      </m:r>
                      <m:r>
                        <a:rPr kumimoji="1" lang="en-US" altLang="ja-JP" sz="3200" b="0" i="1" smtClean="0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kumimoji="1" lang="en-US" altLang="ja-JP" sz="3200" b="0" i="1" smtClean="0">
                              <a:solidFill>
                                <a:schemeClr val="accent1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JP" sz="3200" b="0" i="1" smtClean="0">
                              <a:solidFill>
                                <a:schemeClr val="accent1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kumimoji="1" lang="en-US" altLang="ja-JP" sz="3200" b="0" i="1" smtClean="0">
                              <a:solidFill>
                                <a:schemeClr val="accent1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kumimoji="1" lang="en-US" altLang="ja-JP" sz="3200" b="0" i="1" smtClean="0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ja-JP" altLang="en-US" sz="3200" dirty="0"/>
              </a:p>
            </p:txBody>
          </p:sp>
        </mc:Choice>
        <mc:Fallback xmlns="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BE97553B-48DD-36A1-1A87-249D447BE4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8406" y="1949382"/>
                <a:ext cx="6393831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1B1E0065-CBB9-EA98-C750-DA9E0427F6D9}"/>
              </a:ext>
            </a:extLst>
          </p:cNvPr>
          <p:cNvSpPr txBox="1"/>
          <p:nvPr/>
        </p:nvSpPr>
        <p:spPr>
          <a:xfrm>
            <a:off x="6822625" y="2477596"/>
            <a:ext cx="1691232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2800" dirty="0"/>
              <a:t>↓</a:t>
            </a:r>
            <a:endParaRPr kumimoji="1" lang="en-US" altLang="ja-JP" sz="2800" dirty="0"/>
          </a:p>
          <a:p>
            <a:pPr algn="ctr"/>
            <a:r>
              <a:rPr kumimoji="1" lang="en-US" altLang="ja-JP" sz="2800" dirty="0"/>
              <a:t>Linear</a:t>
            </a:r>
          </a:p>
          <a:p>
            <a:pPr algn="ctr"/>
            <a:r>
              <a:rPr kumimoji="1" lang="en-US" altLang="ja-JP" sz="2800" dirty="0"/>
              <a:t>response</a:t>
            </a:r>
            <a:endParaRPr kumimoji="1" lang="ja-JP" altLang="en-US" sz="2800" dirty="0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E105CDDF-EC93-B868-B10C-584F2621ED84}"/>
              </a:ext>
            </a:extLst>
          </p:cNvPr>
          <p:cNvSpPr txBox="1"/>
          <p:nvPr/>
        </p:nvSpPr>
        <p:spPr>
          <a:xfrm>
            <a:off x="8782015" y="2480652"/>
            <a:ext cx="1901483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2800" dirty="0"/>
              <a:t>↓</a:t>
            </a:r>
            <a:endParaRPr kumimoji="1" lang="en-US" altLang="ja-JP" sz="2800" dirty="0"/>
          </a:p>
          <a:p>
            <a:pPr algn="ctr"/>
            <a:r>
              <a:rPr kumimoji="1" lang="en-US" altLang="ja-JP" sz="2800" dirty="0"/>
              <a:t>Nonlinear </a:t>
            </a:r>
          </a:p>
          <a:p>
            <a:pPr algn="ctr"/>
            <a:r>
              <a:rPr kumimoji="1" lang="en-US" altLang="ja-JP" sz="2800" dirty="0"/>
              <a:t>response</a:t>
            </a:r>
            <a:endParaRPr kumimoji="1" lang="ja-JP" altLang="en-US" sz="2800" dirty="0"/>
          </a:p>
        </p:txBody>
      </p:sp>
      <p:sp>
        <p:nvSpPr>
          <p:cNvPr id="4" name="矢印: 右 3">
            <a:extLst>
              <a:ext uri="{FF2B5EF4-FFF2-40B4-BE49-F238E27FC236}">
                <a16:creationId xmlns:a16="http://schemas.microsoft.com/office/drawing/2014/main" id="{A91B1ABD-B76A-6509-6373-2A904C681D07}"/>
              </a:ext>
            </a:extLst>
          </p:cNvPr>
          <p:cNvSpPr/>
          <p:nvPr/>
        </p:nvSpPr>
        <p:spPr>
          <a:xfrm>
            <a:off x="2592331" y="1783387"/>
            <a:ext cx="1080217" cy="1034319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80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49D9B260-6FE3-5F58-C03C-A927F2791264}"/>
              </a:ext>
            </a:extLst>
          </p:cNvPr>
          <p:cNvSpPr txBox="1"/>
          <p:nvPr/>
        </p:nvSpPr>
        <p:spPr>
          <a:xfrm>
            <a:off x="8045105" y="861214"/>
            <a:ext cx="456344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400" dirty="0">
                <a:solidFill>
                  <a:schemeClr val="tx2"/>
                </a:solidFill>
              </a:rPr>
              <a:t>A. Moor et al., Phys. Rev. Lett. </a:t>
            </a:r>
            <a:r>
              <a:rPr lang="en-US" altLang="ja-JP" sz="1400" b="1" dirty="0">
                <a:solidFill>
                  <a:schemeClr val="tx2"/>
                </a:solidFill>
              </a:rPr>
              <a:t>118</a:t>
            </a:r>
            <a:r>
              <a:rPr lang="en-US" altLang="ja-JP" sz="1400" dirty="0">
                <a:solidFill>
                  <a:schemeClr val="tx2"/>
                </a:solidFill>
              </a:rPr>
              <a:t>, 047001 (2017)</a:t>
            </a:r>
          </a:p>
          <a:p>
            <a:r>
              <a:rPr lang="en-US" altLang="ja-JP" sz="1400" dirty="0">
                <a:solidFill>
                  <a:schemeClr val="tx2"/>
                </a:solidFill>
              </a:rPr>
              <a:t>T. </a:t>
            </a:r>
            <a:r>
              <a:rPr lang="en-US" altLang="ja-JP" sz="1400" dirty="0" err="1">
                <a:solidFill>
                  <a:schemeClr val="tx2"/>
                </a:solidFill>
              </a:rPr>
              <a:t>Jujo</a:t>
            </a:r>
            <a:r>
              <a:rPr lang="en-US" altLang="ja-JP" sz="1400" dirty="0">
                <a:solidFill>
                  <a:schemeClr val="tx2"/>
                </a:solidFill>
              </a:rPr>
              <a:t>, J. Phys. Soc. </a:t>
            </a:r>
            <a:r>
              <a:rPr lang="en-US" altLang="ja-JP" sz="1400" dirty="0" err="1">
                <a:solidFill>
                  <a:schemeClr val="tx2"/>
                </a:solidFill>
              </a:rPr>
              <a:t>Jpn</a:t>
            </a:r>
            <a:r>
              <a:rPr lang="en-US" altLang="ja-JP" sz="1400" dirty="0">
                <a:solidFill>
                  <a:schemeClr val="tx2"/>
                </a:solidFill>
              </a:rPr>
              <a:t>. </a:t>
            </a:r>
            <a:r>
              <a:rPr lang="en-US" altLang="ja-JP" sz="1400" b="1" dirty="0">
                <a:solidFill>
                  <a:schemeClr val="tx2"/>
                </a:solidFill>
              </a:rPr>
              <a:t>91</a:t>
            </a:r>
            <a:r>
              <a:rPr lang="en-US" altLang="ja-JP" sz="1400" dirty="0">
                <a:solidFill>
                  <a:schemeClr val="tx2"/>
                </a:solidFill>
              </a:rPr>
              <a:t>, 074711 (2022)</a:t>
            </a:r>
          </a:p>
          <a:p>
            <a:r>
              <a:rPr lang="en-US" altLang="ja-JP" sz="1400" dirty="0">
                <a:solidFill>
                  <a:schemeClr val="tx2"/>
                </a:solidFill>
              </a:rPr>
              <a:t>T. Kubo, Phys. Rev. Applied </a:t>
            </a:r>
            <a:r>
              <a:rPr lang="en-US" altLang="ja-JP" sz="1400" b="1" dirty="0">
                <a:solidFill>
                  <a:schemeClr val="tx2"/>
                </a:solidFill>
              </a:rPr>
              <a:t>22</a:t>
            </a:r>
            <a:r>
              <a:rPr lang="en-US" altLang="ja-JP" sz="1400" dirty="0">
                <a:solidFill>
                  <a:schemeClr val="tx2"/>
                </a:solidFill>
              </a:rPr>
              <a:t>, 044042 (2024) </a:t>
            </a:r>
          </a:p>
          <a:p>
            <a:r>
              <a:rPr lang="en-US" altLang="ja-JP" sz="1400" dirty="0">
                <a:solidFill>
                  <a:schemeClr val="tx2"/>
                </a:solidFill>
              </a:rPr>
              <a:t>T. Kubo, Phys. Rev. Applied </a:t>
            </a:r>
            <a:r>
              <a:rPr lang="en-US" altLang="ja-JP" sz="1400" b="1" dirty="0">
                <a:solidFill>
                  <a:schemeClr val="tx2"/>
                </a:solidFill>
              </a:rPr>
              <a:t>23</a:t>
            </a:r>
            <a:r>
              <a:rPr lang="en-US" altLang="ja-JP" sz="1400" dirty="0">
                <a:solidFill>
                  <a:schemeClr val="tx2"/>
                </a:solidFill>
              </a:rPr>
              <a:t>, 054091 (2025)</a:t>
            </a:r>
            <a:endParaRPr lang="ja-JP" altLang="en-US" sz="1400" dirty="0">
              <a:solidFill>
                <a:schemeClr val="tx2"/>
              </a:solidFill>
            </a:endParaRPr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948080F5-2E60-D22C-3DF4-31B9100A4D31}"/>
              </a:ext>
            </a:extLst>
          </p:cNvPr>
          <p:cNvSpPr/>
          <p:nvPr/>
        </p:nvSpPr>
        <p:spPr>
          <a:xfrm>
            <a:off x="6803930" y="2970603"/>
            <a:ext cx="1728621" cy="922468"/>
          </a:xfrm>
          <a:prstGeom prst="rect">
            <a:avLst/>
          </a:prstGeom>
          <a:noFill/>
          <a:ln w="57150">
            <a:solidFill>
              <a:srgbClr val="FEB6A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905400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B5A1F9-4524-7457-2A5D-18A210681A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7FA6D930-99D4-52FB-C530-01E921435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4DA5E-C26F-4550-A01A-8DBB4B86492C}" type="slidenum">
              <a:rPr kumimoji="1" lang="ja-JP" altLang="en-US" smtClean="0"/>
              <a:t>12</a:t>
            </a:fld>
            <a:endParaRPr kumimoji="1" lang="ja-JP" altLang="en-US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EB48ADCF-1EDD-EE98-E195-4F5DD88458EB}"/>
              </a:ext>
            </a:extLst>
          </p:cNvPr>
          <p:cNvSpPr txBox="1"/>
          <p:nvPr/>
        </p:nvSpPr>
        <p:spPr>
          <a:xfrm>
            <a:off x="48042" y="75972"/>
            <a:ext cx="1809919" cy="707886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ja-JP" sz="4000" dirty="0"/>
              <a:t>Higgs?</a:t>
            </a:r>
            <a:endParaRPr kumimoji="1" lang="ja-JP" altLang="en-US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C26AD56D-CF13-09A6-8469-2D5E2F972336}"/>
                  </a:ext>
                </a:extLst>
              </p:cNvPr>
              <p:cNvSpPr txBox="1"/>
              <p:nvPr/>
            </p:nvSpPr>
            <p:spPr>
              <a:xfrm>
                <a:off x="750390" y="2008158"/>
                <a:ext cx="1968203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3200" i="1" smtClean="0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r>
                        <m:rPr>
                          <m:sty m:val="p"/>
                        </m:rPr>
                        <a:rPr kumimoji="1" lang="en-US" altLang="ja-JP" sz="3200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kumimoji="1" lang="en-US" altLang="ja-JP" sz="3200" i="1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</a:rPr>
                        <m:t>∝</m:t>
                      </m:r>
                      <m:sSup>
                        <m:sSupPr>
                          <m:ctrlPr>
                            <a:rPr kumimoji="1" lang="en-US" altLang="ja-JP" sz="3200" i="1">
                              <a:solidFill>
                                <a:schemeClr val="accent1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JP" sz="3200" i="1">
                              <a:solidFill>
                                <a:schemeClr val="accent1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kumimoji="1" lang="en-US" altLang="ja-JP" sz="3200" i="1">
                              <a:solidFill>
                                <a:schemeClr val="accent1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ja-JP" altLang="en-US" sz="3200" dirty="0"/>
              </a:p>
            </p:txBody>
          </p:sp>
        </mc:Choice>
        <mc:Fallback xmlns="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C26AD56D-CF13-09A6-8469-2D5E2F9723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390" y="2008158"/>
                <a:ext cx="1968203" cy="5847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CCC71888-495F-C205-373F-B972BB29234F}"/>
              </a:ext>
            </a:extLst>
          </p:cNvPr>
          <p:cNvSpPr txBox="1"/>
          <p:nvPr/>
        </p:nvSpPr>
        <p:spPr>
          <a:xfrm>
            <a:off x="2479208" y="207387"/>
            <a:ext cx="81608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/>
              <a:t>Another way of exciting Higgs mode:  </a:t>
            </a:r>
            <a:r>
              <a:rPr kumimoji="1" lang="en-US" altLang="ja-JP" sz="4000" dirty="0">
                <a:solidFill>
                  <a:srgbClr val="FEB6AA"/>
                </a:solidFill>
              </a:rPr>
              <a:t>dc + ac</a:t>
            </a:r>
            <a:endParaRPr kumimoji="1" lang="ja-JP" altLang="en-US" sz="2800" dirty="0">
              <a:solidFill>
                <a:srgbClr val="FEB6AA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A6E0D844-4807-287E-B0C8-C790A267E3CC}"/>
                  </a:ext>
                </a:extLst>
              </p:cNvPr>
              <p:cNvSpPr txBox="1"/>
              <p:nvPr/>
            </p:nvSpPr>
            <p:spPr>
              <a:xfrm>
                <a:off x="3708406" y="1949382"/>
                <a:ext cx="6393831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3200" i="1" smtClean="0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r>
                        <m:rPr>
                          <m:sty m:val="p"/>
                        </m:rPr>
                        <a:rPr kumimoji="1" lang="en-US" altLang="ja-JP" sz="3200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kumimoji="1" lang="en-US" altLang="ja-JP" sz="3200" i="1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</a:rPr>
                        <m:t>∝</m:t>
                      </m:r>
                      <m:sSup>
                        <m:sSupPr>
                          <m:ctrlPr>
                            <a:rPr kumimoji="1" lang="en-US" altLang="ja-JP" sz="3200" i="1">
                              <a:solidFill>
                                <a:schemeClr val="accent1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1" lang="en-US" altLang="ja-JP" sz="3200" b="0" i="1" smtClean="0">
                                  <a:solidFill>
                                    <a:schemeClr val="accent1">
                                      <a:lumMod val="40000"/>
                                      <a:lumOff val="6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ja-JP" sz="3200" i="1">
                                      <a:solidFill>
                                        <a:schemeClr val="accent1">
                                          <a:lumMod val="40000"/>
                                          <a:lumOff val="6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3200" i="1">
                                      <a:solidFill>
                                        <a:schemeClr val="accent1">
                                          <a:lumMod val="40000"/>
                                          <a:lumOff val="6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kumimoji="1" lang="en-US" altLang="ja-JP" sz="3200" i="1">
                                      <a:solidFill>
                                        <a:schemeClr val="accent1">
                                          <a:lumMod val="40000"/>
                                          <a:lumOff val="6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𝑑𝑐</m:t>
                                  </m:r>
                                </m:sub>
                              </m:sSub>
                              <m:r>
                                <a:rPr kumimoji="1" lang="en-US" altLang="ja-JP" sz="3200" b="0" i="1" smtClean="0">
                                  <a:solidFill>
                                    <a:schemeClr val="accent1">
                                      <a:lumMod val="40000"/>
                                      <a:lumOff val="6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kumimoji="1" lang="en-US" altLang="ja-JP" sz="3200" b="0" i="1" smtClean="0">
                                  <a:solidFill>
                                    <a:schemeClr val="accent1">
                                      <a:lumMod val="40000"/>
                                      <a:lumOff val="6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e>
                        <m:sup>
                          <m:r>
                            <a:rPr kumimoji="1" lang="en-US" altLang="ja-JP" sz="3200" i="1">
                              <a:solidFill>
                                <a:schemeClr val="accent1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kumimoji="1" lang="en-US" altLang="ja-JP" sz="3200" i="1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⊃</m:t>
                      </m:r>
                      <m:sSub>
                        <m:sSubPr>
                          <m:ctrlPr>
                            <a:rPr kumimoji="1" lang="en-US" altLang="ja-JP" sz="3200" i="1">
                              <a:solidFill>
                                <a:schemeClr val="accent1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3200" i="1">
                              <a:solidFill>
                                <a:schemeClr val="accent1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kumimoji="1" lang="en-US" altLang="ja-JP" sz="3200" i="1">
                              <a:solidFill>
                                <a:schemeClr val="accent1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𝑑𝑐</m:t>
                          </m:r>
                        </m:sub>
                      </m:sSub>
                      <m:r>
                        <a:rPr kumimoji="1" lang="en-US" altLang="ja-JP" sz="3200" i="1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kumimoji="1" lang="en-US" altLang="ja-JP" sz="3200" i="1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kumimoji="1" lang="en-US" altLang="ja-JP" sz="3200" b="0" i="1" smtClean="0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kumimoji="1" lang="ja-JP" altLang="en-US" sz="3200" b="0" i="1" smtClean="0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𝒪</m:t>
                      </m:r>
                      <m:r>
                        <a:rPr kumimoji="1" lang="en-US" altLang="ja-JP" sz="3200" b="0" i="1" smtClean="0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kumimoji="1" lang="en-US" altLang="ja-JP" sz="3200" b="0" i="1" smtClean="0">
                              <a:solidFill>
                                <a:schemeClr val="accent1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JP" sz="3200" b="0" i="1" smtClean="0">
                              <a:solidFill>
                                <a:schemeClr val="accent1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kumimoji="1" lang="en-US" altLang="ja-JP" sz="3200" b="0" i="1" smtClean="0">
                              <a:solidFill>
                                <a:schemeClr val="accent1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kumimoji="1" lang="en-US" altLang="ja-JP" sz="3200" b="0" i="1" smtClean="0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ja-JP" altLang="en-US" sz="3200" dirty="0"/>
              </a:p>
            </p:txBody>
          </p:sp>
        </mc:Choice>
        <mc:Fallback xmlns="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A6E0D844-4807-287E-B0C8-C790A267E3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8406" y="1949382"/>
                <a:ext cx="6393831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D257F0DF-9F27-DF32-0266-25A2CBA2D86E}"/>
              </a:ext>
            </a:extLst>
          </p:cNvPr>
          <p:cNvSpPr txBox="1"/>
          <p:nvPr/>
        </p:nvSpPr>
        <p:spPr>
          <a:xfrm>
            <a:off x="6822625" y="2477596"/>
            <a:ext cx="1691232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2800" dirty="0"/>
              <a:t>↓</a:t>
            </a:r>
            <a:endParaRPr kumimoji="1" lang="en-US" altLang="ja-JP" sz="2800" dirty="0"/>
          </a:p>
          <a:p>
            <a:pPr algn="ctr"/>
            <a:r>
              <a:rPr kumimoji="1" lang="en-US" altLang="ja-JP" sz="2800" dirty="0"/>
              <a:t>Linear</a:t>
            </a:r>
          </a:p>
          <a:p>
            <a:pPr algn="ctr"/>
            <a:r>
              <a:rPr kumimoji="1" lang="en-US" altLang="ja-JP" sz="2800" dirty="0"/>
              <a:t>response</a:t>
            </a:r>
            <a:endParaRPr kumimoji="1" lang="ja-JP" altLang="en-US" sz="2800" dirty="0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A20589B0-FFF9-21D4-40DD-26115A69EF8E}"/>
              </a:ext>
            </a:extLst>
          </p:cNvPr>
          <p:cNvSpPr txBox="1"/>
          <p:nvPr/>
        </p:nvSpPr>
        <p:spPr>
          <a:xfrm>
            <a:off x="8782015" y="2480652"/>
            <a:ext cx="1901483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2800" dirty="0"/>
              <a:t>↓</a:t>
            </a:r>
            <a:endParaRPr kumimoji="1" lang="en-US" altLang="ja-JP" sz="2800" dirty="0"/>
          </a:p>
          <a:p>
            <a:pPr algn="ctr"/>
            <a:r>
              <a:rPr kumimoji="1" lang="en-US" altLang="ja-JP" sz="2800" dirty="0"/>
              <a:t>Nonlinear </a:t>
            </a:r>
          </a:p>
          <a:p>
            <a:pPr algn="ctr"/>
            <a:r>
              <a:rPr kumimoji="1" lang="en-US" altLang="ja-JP" sz="2800" dirty="0"/>
              <a:t>response</a:t>
            </a:r>
            <a:endParaRPr kumimoji="1" lang="ja-JP" altLang="en-US" sz="2800" dirty="0"/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EDA94EB5-1EF4-85A5-3009-BC4D052D6FE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7074" y="3551148"/>
            <a:ext cx="3353233" cy="3230880"/>
          </a:xfrm>
          <a:prstGeom prst="rect">
            <a:avLst/>
          </a:prstGeom>
        </p:spPr>
      </p:pic>
      <p:sp>
        <p:nvSpPr>
          <p:cNvPr id="4" name="矢印: 右 3">
            <a:extLst>
              <a:ext uri="{FF2B5EF4-FFF2-40B4-BE49-F238E27FC236}">
                <a16:creationId xmlns:a16="http://schemas.microsoft.com/office/drawing/2014/main" id="{D06A202C-1BEC-DD1E-9A4C-90BD0F6BB71E}"/>
              </a:ext>
            </a:extLst>
          </p:cNvPr>
          <p:cNvSpPr/>
          <p:nvPr/>
        </p:nvSpPr>
        <p:spPr>
          <a:xfrm>
            <a:off x="2592331" y="1783387"/>
            <a:ext cx="1080217" cy="1034319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80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15440F55-D0BB-E1C0-7E2D-F727B820AB00}"/>
              </a:ext>
            </a:extLst>
          </p:cNvPr>
          <p:cNvSpPr txBox="1"/>
          <p:nvPr/>
        </p:nvSpPr>
        <p:spPr>
          <a:xfrm>
            <a:off x="8045105" y="861214"/>
            <a:ext cx="456344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400" dirty="0">
                <a:solidFill>
                  <a:schemeClr val="tx2"/>
                </a:solidFill>
              </a:rPr>
              <a:t>A. Moor et al., Phys. Rev. Lett. </a:t>
            </a:r>
            <a:r>
              <a:rPr lang="en-US" altLang="ja-JP" sz="1400" b="1" dirty="0">
                <a:solidFill>
                  <a:schemeClr val="tx2"/>
                </a:solidFill>
              </a:rPr>
              <a:t>118</a:t>
            </a:r>
            <a:r>
              <a:rPr lang="en-US" altLang="ja-JP" sz="1400" dirty="0">
                <a:solidFill>
                  <a:schemeClr val="tx2"/>
                </a:solidFill>
              </a:rPr>
              <a:t>, 047001 (2017)</a:t>
            </a:r>
          </a:p>
          <a:p>
            <a:r>
              <a:rPr lang="en-US" altLang="ja-JP" sz="1400" dirty="0">
                <a:solidFill>
                  <a:schemeClr val="tx2"/>
                </a:solidFill>
              </a:rPr>
              <a:t>T. </a:t>
            </a:r>
            <a:r>
              <a:rPr lang="en-US" altLang="ja-JP" sz="1400" dirty="0" err="1">
                <a:solidFill>
                  <a:schemeClr val="tx2"/>
                </a:solidFill>
              </a:rPr>
              <a:t>Jujo</a:t>
            </a:r>
            <a:r>
              <a:rPr lang="en-US" altLang="ja-JP" sz="1400" dirty="0">
                <a:solidFill>
                  <a:schemeClr val="tx2"/>
                </a:solidFill>
              </a:rPr>
              <a:t>, J. Phys. Soc. </a:t>
            </a:r>
            <a:r>
              <a:rPr lang="en-US" altLang="ja-JP" sz="1400" dirty="0" err="1">
                <a:solidFill>
                  <a:schemeClr val="tx2"/>
                </a:solidFill>
              </a:rPr>
              <a:t>Jpn</a:t>
            </a:r>
            <a:r>
              <a:rPr lang="en-US" altLang="ja-JP" sz="1400" dirty="0">
                <a:solidFill>
                  <a:schemeClr val="tx2"/>
                </a:solidFill>
              </a:rPr>
              <a:t>. </a:t>
            </a:r>
            <a:r>
              <a:rPr lang="en-US" altLang="ja-JP" sz="1400" b="1" dirty="0">
                <a:solidFill>
                  <a:schemeClr val="tx2"/>
                </a:solidFill>
              </a:rPr>
              <a:t>91</a:t>
            </a:r>
            <a:r>
              <a:rPr lang="en-US" altLang="ja-JP" sz="1400" dirty="0">
                <a:solidFill>
                  <a:schemeClr val="tx2"/>
                </a:solidFill>
              </a:rPr>
              <a:t>, 074711 (2022)</a:t>
            </a:r>
          </a:p>
          <a:p>
            <a:r>
              <a:rPr lang="en-US" altLang="ja-JP" sz="1400" dirty="0">
                <a:solidFill>
                  <a:schemeClr val="tx2"/>
                </a:solidFill>
              </a:rPr>
              <a:t>T. Kubo, Phys. Rev. Applied </a:t>
            </a:r>
            <a:r>
              <a:rPr lang="en-US" altLang="ja-JP" sz="1400" b="1" dirty="0">
                <a:solidFill>
                  <a:schemeClr val="tx2"/>
                </a:solidFill>
              </a:rPr>
              <a:t>22</a:t>
            </a:r>
            <a:r>
              <a:rPr lang="en-US" altLang="ja-JP" sz="1400" dirty="0">
                <a:solidFill>
                  <a:schemeClr val="tx2"/>
                </a:solidFill>
              </a:rPr>
              <a:t>, 044042 (2024) </a:t>
            </a:r>
          </a:p>
          <a:p>
            <a:r>
              <a:rPr lang="en-US" altLang="ja-JP" sz="1400" dirty="0">
                <a:solidFill>
                  <a:schemeClr val="tx2"/>
                </a:solidFill>
              </a:rPr>
              <a:t>T. Kubo, Phys. Rev. Applied </a:t>
            </a:r>
            <a:r>
              <a:rPr lang="en-US" altLang="ja-JP" sz="1400" b="1" dirty="0">
                <a:solidFill>
                  <a:schemeClr val="tx2"/>
                </a:solidFill>
              </a:rPr>
              <a:t>23</a:t>
            </a:r>
            <a:r>
              <a:rPr lang="en-US" altLang="ja-JP" sz="1400" dirty="0">
                <a:solidFill>
                  <a:schemeClr val="tx2"/>
                </a:solidFill>
              </a:rPr>
              <a:t>, 054091 (2025)</a:t>
            </a:r>
            <a:endParaRPr lang="ja-JP" altLang="en-US" sz="1400" dirty="0">
              <a:solidFill>
                <a:schemeClr val="tx2"/>
              </a:solidFill>
            </a:endParaRPr>
          </a:p>
        </p:txBody>
      </p:sp>
      <p:pic>
        <p:nvPicPr>
          <p:cNvPr id="16" name="図 15">
            <a:extLst>
              <a:ext uri="{FF2B5EF4-FFF2-40B4-BE49-F238E27FC236}">
                <a16:creationId xmlns:a16="http://schemas.microsoft.com/office/drawing/2014/main" id="{1E86C192-663B-EB26-0D88-D94C4C8888BA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554661" y="3551148"/>
            <a:ext cx="3233495" cy="3230880"/>
          </a:xfrm>
          <a:prstGeom prst="rect">
            <a:avLst/>
          </a:prstGeom>
        </p:spPr>
      </p:pic>
      <p:sp>
        <p:nvSpPr>
          <p:cNvPr id="17" name="矢印: 上カーブ 16">
            <a:extLst>
              <a:ext uri="{FF2B5EF4-FFF2-40B4-BE49-F238E27FC236}">
                <a16:creationId xmlns:a16="http://schemas.microsoft.com/office/drawing/2014/main" id="{1DF3AFC3-7CC6-30BF-F9AD-514175E14D64}"/>
              </a:ext>
            </a:extLst>
          </p:cNvPr>
          <p:cNvSpPr/>
          <p:nvPr/>
        </p:nvSpPr>
        <p:spPr>
          <a:xfrm rot="10089926">
            <a:off x="2093229" y="2642872"/>
            <a:ext cx="4605213" cy="922640"/>
          </a:xfrm>
          <a:prstGeom prst="curvedUpArrow">
            <a:avLst/>
          </a:prstGeom>
          <a:solidFill>
            <a:srgbClr val="FEB6A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8" name="矢印: 下カーブ 17">
            <a:extLst>
              <a:ext uri="{FF2B5EF4-FFF2-40B4-BE49-F238E27FC236}">
                <a16:creationId xmlns:a16="http://schemas.microsoft.com/office/drawing/2014/main" id="{08629445-FCF0-8596-4F6A-C02F745A87C0}"/>
              </a:ext>
            </a:extLst>
          </p:cNvPr>
          <p:cNvSpPr/>
          <p:nvPr/>
        </p:nvSpPr>
        <p:spPr>
          <a:xfrm rot="8009124">
            <a:off x="5856290" y="4872892"/>
            <a:ext cx="3459752" cy="1124504"/>
          </a:xfrm>
          <a:prstGeom prst="curvedDownArrow">
            <a:avLst/>
          </a:prstGeom>
          <a:solidFill>
            <a:srgbClr val="FEB6A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6B6431DB-C26B-38D0-9C92-6B2A5F15EABA}"/>
              </a:ext>
            </a:extLst>
          </p:cNvPr>
          <p:cNvSpPr/>
          <p:nvPr/>
        </p:nvSpPr>
        <p:spPr>
          <a:xfrm>
            <a:off x="6803930" y="2970603"/>
            <a:ext cx="1728621" cy="922468"/>
          </a:xfrm>
          <a:prstGeom prst="rect">
            <a:avLst/>
          </a:prstGeom>
          <a:noFill/>
          <a:ln w="57150">
            <a:solidFill>
              <a:srgbClr val="FEB6A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BA7E1495-A33A-E868-B171-F1F5DCE72821}"/>
                  </a:ext>
                </a:extLst>
              </p:cNvPr>
              <p:cNvSpPr txBox="1"/>
              <p:nvPr/>
            </p:nvSpPr>
            <p:spPr>
              <a:xfrm>
                <a:off x="8505158" y="5350455"/>
                <a:ext cx="3599768" cy="129266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kumimoji="1" lang="ja-JP" altLang="en-US" sz="2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ja-JP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kumimoji="1" lang="en-US" altLang="ja-JP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1" lang="en-US" altLang="ja-JP" sz="2800" b="0" i="0" smtClean="0">
                                <a:latin typeface="Cambria Math" panose="02040503050406030204" pitchFamily="18" charset="0"/>
                              </a:rPr>
                              <m:t>Δ</m:t>
                            </m:r>
                          </m:e>
                          <m:sub>
                            <m:r>
                              <a:rPr kumimoji="1" lang="en-US" altLang="ja-JP" sz="2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kumimoji="1" lang="en-US" altLang="ja-JP" sz="28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den>
                    </m:f>
                    <m:r>
                      <a:rPr kumimoji="1" lang="en-US" altLang="ja-JP" sz="2800" b="0" i="1" smtClean="0">
                        <a:latin typeface="Cambria Math" panose="02040503050406030204" pitchFamily="18" charset="0"/>
                      </a:rPr>
                      <m:t>=720</m:t>
                    </m:r>
                  </m:oMath>
                </a14:m>
                <a:r>
                  <a:rPr kumimoji="1" lang="en-US" altLang="ja-JP" sz="2800" dirty="0"/>
                  <a:t>GHz (Nb)</a:t>
                </a:r>
              </a:p>
              <a:p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kumimoji="1" lang="ja-JP" altLang="en-US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kumimoji="1" lang="en-US" altLang="ja-JP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2800" b="0" i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m:rPr>
                                <m:sty m:val="p"/>
                              </m:rPr>
                              <a:rPr kumimoji="1" lang="en-US" altLang="ja-JP" sz="2800">
                                <a:latin typeface="Cambria Math" panose="02040503050406030204" pitchFamily="18" charset="0"/>
                              </a:rPr>
                              <m:t>Δ</m:t>
                            </m:r>
                          </m:e>
                          <m:sub>
                            <m:r>
                              <a:rPr kumimoji="1" lang="en-US" altLang="ja-JP" sz="2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kumimoji="1" lang="en-US" altLang="ja-JP" sz="2800" i="1">
                            <a:latin typeface="Cambria Math" panose="02040503050406030204" pitchFamily="18" charset="0"/>
                          </a:rPr>
                          <m:t>h</m:t>
                        </m:r>
                      </m:den>
                    </m:f>
                    <m:r>
                      <a:rPr kumimoji="1" lang="en-US" altLang="ja-JP" sz="2800" i="1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ja-JP" sz="2800" b="0" i="1" smtClean="0">
                        <a:latin typeface="Cambria Math" panose="02040503050406030204" pitchFamily="18" charset="0"/>
                      </a:rPr>
                      <m:t>88</m:t>
                    </m:r>
                  </m:oMath>
                </a14:m>
                <a:r>
                  <a:rPr kumimoji="1" lang="en-US" altLang="ja-JP" sz="2800" dirty="0"/>
                  <a:t> GHz  (Al)</a:t>
                </a:r>
              </a:p>
              <a:p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kumimoji="1" lang="ja-JP" altLang="en-US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kumimoji="1" lang="en-US" altLang="ja-JP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2800" b="0" i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m:rPr>
                                <m:sty m:val="p"/>
                              </m:rPr>
                              <a:rPr kumimoji="1" lang="en-US" altLang="ja-JP" sz="2800">
                                <a:latin typeface="Cambria Math" panose="02040503050406030204" pitchFamily="18" charset="0"/>
                              </a:rPr>
                              <m:t>Δ</m:t>
                            </m:r>
                          </m:e>
                          <m:sub>
                            <m:r>
                              <a:rPr kumimoji="1" lang="en-US" altLang="ja-JP" sz="2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kumimoji="1" lang="en-US" altLang="ja-JP" sz="2800" i="1">
                            <a:latin typeface="Cambria Math" panose="02040503050406030204" pitchFamily="18" charset="0"/>
                          </a:rPr>
                          <m:t>h</m:t>
                        </m:r>
                      </m:den>
                    </m:f>
                    <m:r>
                      <a:rPr kumimoji="1" lang="en-US" altLang="ja-JP" sz="2800" i="1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ja-JP" sz="2800" b="0" i="1" smtClean="0">
                        <a:latin typeface="Cambria Math" panose="02040503050406030204" pitchFamily="18" charset="0"/>
                      </a:rPr>
                      <m:t>36</m:t>
                    </m:r>
                  </m:oMath>
                </a14:m>
                <a:r>
                  <a:rPr kumimoji="1" lang="en-US" altLang="ja-JP" sz="2800" dirty="0"/>
                  <a:t> GHz  (Ti)</a:t>
                </a:r>
                <a:endParaRPr kumimoji="1" lang="ja-JP" altLang="en-US" sz="2800" dirty="0"/>
              </a:p>
            </p:txBody>
          </p:sp>
        </mc:Choice>
        <mc:Fallback xmlns="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BA7E1495-A33A-E868-B171-F1F5DCE728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5158" y="5350455"/>
                <a:ext cx="3599768" cy="1292662"/>
              </a:xfrm>
              <a:prstGeom prst="rect">
                <a:avLst/>
              </a:prstGeom>
              <a:blipFill>
                <a:blip r:embed="rId6"/>
                <a:stretch>
                  <a:fillRect t="-8962" r="-4907" b="-1509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5CEE49B-AC8F-F113-60E0-6CFA229FDA63}"/>
              </a:ext>
            </a:extLst>
          </p:cNvPr>
          <p:cNvSpPr txBox="1"/>
          <p:nvPr/>
        </p:nvSpPr>
        <p:spPr>
          <a:xfrm>
            <a:off x="0" y="3065981"/>
            <a:ext cx="290982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200" dirty="0">
                <a:solidFill>
                  <a:schemeClr val="tx2"/>
                </a:solidFill>
              </a:rPr>
              <a:t>T. Kubo, </a:t>
            </a:r>
          </a:p>
          <a:p>
            <a:r>
              <a:rPr lang="en-US" altLang="ja-JP" sz="1200" dirty="0">
                <a:solidFill>
                  <a:schemeClr val="tx2"/>
                </a:solidFill>
              </a:rPr>
              <a:t>Phys. Rev. Applied </a:t>
            </a:r>
            <a:r>
              <a:rPr lang="en-US" altLang="ja-JP" sz="1200" b="1" dirty="0">
                <a:solidFill>
                  <a:schemeClr val="tx2"/>
                </a:solidFill>
              </a:rPr>
              <a:t>23</a:t>
            </a:r>
            <a:r>
              <a:rPr lang="en-US" altLang="ja-JP" sz="1200" dirty="0">
                <a:solidFill>
                  <a:schemeClr val="tx2"/>
                </a:solidFill>
              </a:rPr>
              <a:t>, 054091 (2025)</a:t>
            </a:r>
            <a:endParaRPr lang="ja-JP" altLang="en-US" sz="1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40484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28E40B3C-510C-766A-34AA-ECB87215BD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4DA5E-C26F-4550-A01A-8DBB4B86492C}" type="slidenum">
              <a:rPr kumimoji="1" lang="ja-JP" altLang="en-US" smtClean="0"/>
              <a:t>13</a:t>
            </a:fld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601AD918-3483-84B3-67AA-7AE55D880ADE}"/>
                  </a:ext>
                </a:extLst>
              </p:cNvPr>
              <p:cNvSpPr txBox="1"/>
              <p:nvPr/>
            </p:nvSpPr>
            <p:spPr>
              <a:xfrm>
                <a:off x="274320" y="405477"/>
                <a:ext cx="11684000" cy="20621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ja-JP" sz="3200" dirty="0"/>
                  <a:t>These are the hallmarks of the Higgs mode, which appear at frequencies around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ja-JP" sz="3200" b="0" i="0" smtClean="0"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kumimoji="1" lang="en-US" altLang="ja-JP" sz="3200" dirty="0"/>
                  <a:t>, far higher than those of typical superconducting devices. </a:t>
                </a:r>
              </a:p>
              <a:p>
                <a:endParaRPr kumimoji="1" lang="en-US" altLang="ja-JP" sz="3200" dirty="0"/>
              </a:p>
            </p:txBody>
          </p:sp>
        </mc:Choice>
        <mc:Fallback xmlns=""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601AD918-3483-84B3-67AA-7AE55D880A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320" y="405477"/>
                <a:ext cx="11684000" cy="2062103"/>
              </a:xfrm>
              <a:prstGeom prst="rect">
                <a:avLst/>
              </a:prstGeom>
              <a:blipFill>
                <a:blip r:embed="rId3"/>
                <a:stretch>
                  <a:fillRect l="-1304" t="-414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721603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B5493F-8DEA-A614-AD12-054FA09AF6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9EE1A75-B8A8-71CE-96CB-4C7B30648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4DA5E-C26F-4550-A01A-8DBB4B86492C}" type="slidenum">
              <a:rPr kumimoji="1" lang="ja-JP" altLang="en-US" smtClean="0"/>
              <a:t>14</a:t>
            </a:fld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9B1C9722-0EA3-D167-ECF3-86D9AF48DD02}"/>
                  </a:ext>
                </a:extLst>
              </p:cNvPr>
              <p:cNvSpPr txBox="1"/>
              <p:nvPr/>
            </p:nvSpPr>
            <p:spPr>
              <a:xfrm>
                <a:off x="274320" y="405477"/>
                <a:ext cx="11684000" cy="3046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ja-JP" sz="3200" dirty="0"/>
                  <a:t>These are the hallmarks of the Higgs mode, which appear at frequencies around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ja-JP" sz="3200" b="0" i="0" smtClean="0"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kumimoji="1" lang="en-US" altLang="ja-JP" sz="3200" dirty="0"/>
                  <a:t>, far higher than those of typical superconducting devices. </a:t>
                </a:r>
              </a:p>
              <a:p>
                <a:endParaRPr kumimoji="1" lang="en-US" altLang="ja-JP" sz="3200" dirty="0"/>
              </a:p>
              <a:p>
                <a:r>
                  <a:rPr kumimoji="1" lang="en-US" altLang="ja-JP" sz="3200" dirty="0"/>
                  <a:t>However, </a:t>
                </a:r>
                <a:r>
                  <a:rPr kumimoji="1" lang="en-US" altLang="ja-JP" sz="3200" b="1" dirty="0"/>
                  <a:t>its low-frequency tail still plays an important and nontrivial role in superconducting devices</a:t>
                </a:r>
                <a:r>
                  <a:rPr kumimoji="1" lang="en-US" altLang="ja-JP" sz="3200" dirty="0"/>
                  <a:t>. </a:t>
                </a:r>
              </a:p>
            </p:txBody>
          </p:sp>
        </mc:Choice>
        <mc:Fallback xmlns=""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9B1C9722-0EA3-D167-ECF3-86D9AF48DD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320" y="405477"/>
                <a:ext cx="11684000" cy="3046988"/>
              </a:xfrm>
              <a:prstGeom prst="rect">
                <a:avLst/>
              </a:prstGeom>
              <a:blipFill>
                <a:blip r:embed="rId3"/>
                <a:stretch>
                  <a:fillRect l="-1304" t="-2806" b="-561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519165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16CF99-07DF-558D-7473-343073E643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69AC70B4-F6E9-6E15-B306-0357DD84B2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4DA5E-C26F-4550-A01A-8DBB4B86492C}" type="slidenum">
              <a:rPr kumimoji="1" lang="ja-JP" altLang="en-US" smtClean="0"/>
              <a:t>15</a:t>
            </a:fld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9545C4F7-7354-D9A6-FBA6-6A5453E28ED7}"/>
                  </a:ext>
                </a:extLst>
              </p:cNvPr>
              <p:cNvSpPr txBox="1"/>
              <p:nvPr/>
            </p:nvSpPr>
            <p:spPr>
              <a:xfrm>
                <a:off x="274320" y="405477"/>
                <a:ext cx="11684000" cy="56323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ja-JP" sz="3200" dirty="0"/>
                  <a:t>These are the hallmarks of the Higgs mode, which appear at frequencies around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ja-JP" sz="3200" b="0" i="0" smtClean="0"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kumimoji="1" lang="en-US" altLang="ja-JP" sz="3200" dirty="0"/>
                  <a:t>, far higher than those of typical superconducting devices. </a:t>
                </a:r>
              </a:p>
              <a:p>
                <a:endParaRPr kumimoji="1" lang="en-US" altLang="ja-JP" sz="3200" dirty="0"/>
              </a:p>
              <a:p>
                <a:r>
                  <a:rPr kumimoji="1" lang="en-US" altLang="ja-JP" sz="3200" dirty="0"/>
                  <a:t>However, </a:t>
                </a:r>
                <a:r>
                  <a:rPr kumimoji="1" lang="en-US" altLang="ja-JP" sz="3200" b="1" dirty="0"/>
                  <a:t>its low-frequency tail still plays an important and nontrivial role in superconducting devices</a:t>
                </a:r>
                <a:r>
                  <a:rPr kumimoji="1" lang="en-US" altLang="ja-JP" sz="3200" dirty="0"/>
                  <a:t>. </a:t>
                </a:r>
              </a:p>
              <a:p>
                <a:endParaRPr kumimoji="1" lang="en-US" altLang="ja-JP" sz="3200" dirty="0"/>
              </a:p>
              <a:p>
                <a:r>
                  <a:rPr kumimoji="1" lang="en-US" altLang="ja-JP" sz="3200" dirty="0"/>
                  <a:t>Some effects of the Higgs mode have, in fact, already manifested themselves, although they have not been recognized as such. A representative example is the </a:t>
                </a:r>
                <a:r>
                  <a:rPr kumimoji="1" lang="en-US" altLang="ja-JP" sz="4000" dirty="0">
                    <a:solidFill>
                      <a:srgbClr val="FFFF00"/>
                    </a:solidFill>
                  </a:rPr>
                  <a:t>current-dependent kinetic inductance</a:t>
                </a:r>
                <a:r>
                  <a:rPr kumimoji="1" lang="en-US" altLang="ja-JP" sz="3200" dirty="0"/>
                  <a:t>.</a:t>
                </a:r>
                <a:endParaRPr kumimoji="1" lang="ja-JP" altLang="en-US" sz="3200" dirty="0"/>
              </a:p>
            </p:txBody>
          </p:sp>
        </mc:Choice>
        <mc:Fallback xmlns=""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601AD918-3483-84B3-67AA-7AE55D880A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320" y="405477"/>
                <a:ext cx="11684000" cy="5632311"/>
              </a:xfrm>
              <a:prstGeom prst="rect">
                <a:avLst/>
              </a:prstGeom>
              <a:blipFill>
                <a:blip r:embed="rId3"/>
                <a:stretch>
                  <a:fillRect l="-1826" t="-1517" b="-379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850426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9DDB2A28-565C-9AA1-8A46-B07B28BE74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3953" y="765800"/>
            <a:ext cx="2473423" cy="1703080"/>
          </a:xfrm>
          <a:prstGeom prst="rect">
            <a:avLst/>
          </a:prstGeom>
        </p:spPr>
      </p:pic>
      <p:sp>
        <p:nvSpPr>
          <p:cNvPr id="14" name="四角形: 角を丸くする 13">
            <a:extLst>
              <a:ext uri="{FF2B5EF4-FFF2-40B4-BE49-F238E27FC236}">
                <a16:creationId xmlns:a16="http://schemas.microsoft.com/office/drawing/2014/main" id="{056976E5-7C59-52E4-BA45-1863F7E22888}"/>
              </a:ext>
            </a:extLst>
          </p:cNvPr>
          <p:cNvSpPr/>
          <p:nvPr/>
        </p:nvSpPr>
        <p:spPr>
          <a:xfrm>
            <a:off x="812800" y="355600"/>
            <a:ext cx="3027680" cy="266192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EB113CF2-3DB2-0071-78CD-1CF94387C5ED}"/>
              </a:ext>
            </a:extLst>
          </p:cNvPr>
          <p:cNvSpPr txBox="1"/>
          <p:nvPr/>
        </p:nvSpPr>
        <p:spPr>
          <a:xfrm>
            <a:off x="927513" y="436880"/>
            <a:ext cx="97975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800" dirty="0"/>
              <a:t>(1)</a:t>
            </a:r>
            <a:endParaRPr kumimoji="1" lang="ja-JP" altLang="en-US" sz="4800" dirty="0"/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8C8409CA-32F7-DA96-0500-B74DC1DA25AF}"/>
              </a:ext>
            </a:extLst>
          </p:cNvPr>
          <p:cNvSpPr txBox="1"/>
          <p:nvPr/>
        </p:nvSpPr>
        <p:spPr>
          <a:xfrm>
            <a:off x="1286866" y="2533521"/>
            <a:ext cx="20880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Only weak ac</a:t>
            </a:r>
            <a:endParaRPr kumimoji="1" lang="ja-JP" altLang="en-US" sz="2400" dirty="0"/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B18C2508-B4E5-977C-62EC-0F2A8D753C59}"/>
              </a:ext>
            </a:extLst>
          </p:cNvPr>
          <p:cNvSpPr txBox="1"/>
          <p:nvPr/>
        </p:nvSpPr>
        <p:spPr>
          <a:xfrm>
            <a:off x="6691452" y="47228"/>
            <a:ext cx="332014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7200" u="sng" dirty="0">
                <a:latin typeface="MV Boli" panose="02000500030200090000" pitchFamily="2" charset="0"/>
                <a:cs typeface="MV Boli" panose="02000500030200090000" pitchFamily="2" charset="0"/>
              </a:rPr>
              <a:t>Outline</a:t>
            </a:r>
            <a:endParaRPr kumimoji="1" lang="ja-JP" altLang="en-US" sz="7200" u="sng" dirty="0"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2456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AC6634-3765-6362-B41B-F13CE0F963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617F3B77-45C9-5680-6AFA-CE5C96F3E9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3953" y="765800"/>
            <a:ext cx="2473423" cy="1703080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34B972D2-9539-8F05-DADD-8BBEE4FC23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153" y="4252750"/>
            <a:ext cx="2720765" cy="1800103"/>
          </a:xfrm>
          <a:prstGeom prst="rect">
            <a:avLst/>
          </a:prstGeom>
        </p:spPr>
      </p:pic>
      <p:sp>
        <p:nvSpPr>
          <p:cNvPr id="14" name="四角形: 角を丸くする 13">
            <a:extLst>
              <a:ext uri="{FF2B5EF4-FFF2-40B4-BE49-F238E27FC236}">
                <a16:creationId xmlns:a16="http://schemas.microsoft.com/office/drawing/2014/main" id="{F1E90463-41B5-38E7-D37E-E7B64BFA4EDE}"/>
              </a:ext>
            </a:extLst>
          </p:cNvPr>
          <p:cNvSpPr/>
          <p:nvPr/>
        </p:nvSpPr>
        <p:spPr>
          <a:xfrm>
            <a:off x="812800" y="355600"/>
            <a:ext cx="3027680" cy="266192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四角形: 角を丸くする 14">
            <a:extLst>
              <a:ext uri="{FF2B5EF4-FFF2-40B4-BE49-F238E27FC236}">
                <a16:creationId xmlns:a16="http://schemas.microsoft.com/office/drawing/2014/main" id="{7CC4EFA5-33AC-0142-7C68-2F7650A0DBCA}"/>
              </a:ext>
            </a:extLst>
          </p:cNvPr>
          <p:cNvSpPr/>
          <p:nvPr/>
        </p:nvSpPr>
        <p:spPr>
          <a:xfrm>
            <a:off x="812800" y="3911600"/>
            <a:ext cx="3027680" cy="266192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D55D2BCE-6DFE-3C13-1B03-D6D915776023}"/>
              </a:ext>
            </a:extLst>
          </p:cNvPr>
          <p:cNvSpPr txBox="1"/>
          <p:nvPr/>
        </p:nvSpPr>
        <p:spPr>
          <a:xfrm>
            <a:off x="927513" y="436880"/>
            <a:ext cx="97975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800" dirty="0"/>
              <a:t>(1)</a:t>
            </a:r>
            <a:endParaRPr kumimoji="1" lang="ja-JP" altLang="en-US" sz="4800" dirty="0"/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52D8F3FA-306F-9C06-7014-426A7DCC35E6}"/>
              </a:ext>
            </a:extLst>
          </p:cNvPr>
          <p:cNvSpPr txBox="1"/>
          <p:nvPr/>
        </p:nvSpPr>
        <p:spPr>
          <a:xfrm>
            <a:off x="927513" y="4016881"/>
            <a:ext cx="97975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800" dirty="0"/>
              <a:t>(2)</a:t>
            </a:r>
            <a:endParaRPr kumimoji="1" lang="ja-JP" altLang="en-US" sz="4800" dirty="0"/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9BA035FB-285B-2502-2021-4CD4A999316A}"/>
              </a:ext>
            </a:extLst>
          </p:cNvPr>
          <p:cNvSpPr txBox="1"/>
          <p:nvPr/>
        </p:nvSpPr>
        <p:spPr>
          <a:xfrm>
            <a:off x="1286866" y="2533521"/>
            <a:ext cx="20880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Only weak ac</a:t>
            </a:r>
            <a:endParaRPr kumimoji="1" lang="ja-JP" altLang="en-US" sz="2400" dirty="0"/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8E2BC79B-8920-E2EE-EF81-5DF88575E0DF}"/>
              </a:ext>
            </a:extLst>
          </p:cNvPr>
          <p:cNvSpPr txBox="1"/>
          <p:nvPr/>
        </p:nvSpPr>
        <p:spPr>
          <a:xfrm>
            <a:off x="6691452" y="47228"/>
            <a:ext cx="332014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7200" u="sng" dirty="0">
                <a:latin typeface="MV Boli" panose="02000500030200090000" pitchFamily="2" charset="0"/>
                <a:cs typeface="MV Boli" panose="02000500030200090000" pitchFamily="2" charset="0"/>
              </a:rPr>
              <a:t>Outline</a:t>
            </a:r>
            <a:endParaRPr kumimoji="1" lang="ja-JP" altLang="en-US" sz="7200" u="sng" dirty="0"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6A5098B1-0F6C-22C8-BF50-1FAC77466923}"/>
              </a:ext>
            </a:extLst>
          </p:cNvPr>
          <p:cNvSpPr txBox="1"/>
          <p:nvPr/>
        </p:nvSpPr>
        <p:spPr>
          <a:xfrm>
            <a:off x="1145674" y="6054253"/>
            <a:ext cx="23960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Only dc current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2906474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B11180-C166-1361-1B54-C153C4658B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9507A490-1FC1-B343-EB86-81CF672E05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3953" y="765800"/>
            <a:ext cx="2473423" cy="1703080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DF94E89E-0E22-2C24-D055-FF8377732A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153" y="4252750"/>
            <a:ext cx="2720765" cy="1800103"/>
          </a:xfrm>
          <a:prstGeom prst="rect">
            <a:avLst/>
          </a:prstGeom>
        </p:spPr>
      </p:pic>
      <p:cxnSp>
        <p:nvCxnSpPr>
          <p:cNvPr id="12" name="直線矢印コネクタ 11">
            <a:extLst>
              <a:ext uri="{FF2B5EF4-FFF2-40B4-BE49-F238E27FC236}">
                <a16:creationId xmlns:a16="http://schemas.microsoft.com/office/drawing/2014/main" id="{104855DB-056A-8478-475A-BFC4E64A7B63}"/>
              </a:ext>
            </a:extLst>
          </p:cNvPr>
          <p:cNvCxnSpPr>
            <a:cxnSpLocks/>
          </p:cNvCxnSpPr>
          <p:nvPr/>
        </p:nvCxnSpPr>
        <p:spPr>
          <a:xfrm flipV="1">
            <a:off x="3840480" y="3389759"/>
            <a:ext cx="996518" cy="862201"/>
          </a:xfrm>
          <a:prstGeom prst="straightConnector1">
            <a:avLst/>
          </a:prstGeom>
          <a:ln w="1047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四角形: 角を丸くする 13">
            <a:extLst>
              <a:ext uri="{FF2B5EF4-FFF2-40B4-BE49-F238E27FC236}">
                <a16:creationId xmlns:a16="http://schemas.microsoft.com/office/drawing/2014/main" id="{77A8509C-6B23-AA94-E0D1-DAF6682952BE}"/>
              </a:ext>
            </a:extLst>
          </p:cNvPr>
          <p:cNvSpPr/>
          <p:nvPr/>
        </p:nvSpPr>
        <p:spPr>
          <a:xfrm>
            <a:off x="812800" y="355600"/>
            <a:ext cx="3027680" cy="266192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四角形: 角を丸くする 14">
            <a:extLst>
              <a:ext uri="{FF2B5EF4-FFF2-40B4-BE49-F238E27FC236}">
                <a16:creationId xmlns:a16="http://schemas.microsoft.com/office/drawing/2014/main" id="{2198D2B4-A0EC-009C-65A3-932B06F7B092}"/>
              </a:ext>
            </a:extLst>
          </p:cNvPr>
          <p:cNvSpPr/>
          <p:nvPr/>
        </p:nvSpPr>
        <p:spPr>
          <a:xfrm>
            <a:off x="812800" y="3911600"/>
            <a:ext cx="3027680" cy="266192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7" name="直線矢印コネクタ 16">
            <a:extLst>
              <a:ext uri="{FF2B5EF4-FFF2-40B4-BE49-F238E27FC236}">
                <a16:creationId xmlns:a16="http://schemas.microsoft.com/office/drawing/2014/main" id="{94C17925-08BC-5A88-4265-A28D3A5A502D}"/>
              </a:ext>
            </a:extLst>
          </p:cNvPr>
          <p:cNvCxnSpPr>
            <a:cxnSpLocks/>
          </p:cNvCxnSpPr>
          <p:nvPr/>
        </p:nvCxnSpPr>
        <p:spPr>
          <a:xfrm>
            <a:off x="3840480" y="2468880"/>
            <a:ext cx="1041277" cy="548640"/>
          </a:xfrm>
          <a:prstGeom prst="straightConnector1">
            <a:avLst/>
          </a:prstGeom>
          <a:ln w="1047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図 18">
            <a:extLst>
              <a:ext uri="{FF2B5EF4-FFF2-40B4-BE49-F238E27FC236}">
                <a16:creationId xmlns:a16="http://schemas.microsoft.com/office/drawing/2014/main" id="{5C7BBE80-9C91-450B-6C75-7FAB9BED16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5599" y="2261999"/>
            <a:ext cx="2725346" cy="1795522"/>
          </a:xfrm>
          <a:prstGeom prst="rect">
            <a:avLst/>
          </a:prstGeom>
        </p:spPr>
      </p:pic>
      <p:sp>
        <p:nvSpPr>
          <p:cNvPr id="20" name="四角形: 角を丸くする 19">
            <a:extLst>
              <a:ext uri="{FF2B5EF4-FFF2-40B4-BE49-F238E27FC236}">
                <a16:creationId xmlns:a16="http://schemas.microsoft.com/office/drawing/2014/main" id="{E055C153-AF3D-D678-F395-946636FAB152}"/>
              </a:ext>
            </a:extLst>
          </p:cNvPr>
          <p:cNvSpPr/>
          <p:nvPr/>
        </p:nvSpPr>
        <p:spPr>
          <a:xfrm>
            <a:off x="4928438" y="1889760"/>
            <a:ext cx="3027680" cy="2447378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8F5627D0-EB4A-1ED2-D532-FED5DFCB0AC8}"/>
              </a:ext>
            </a:extLst>
          </p:cNvPr>
          <p:cNvSpPr txBox="1"/>
          <p:nvPr/>
        </p:nvSpPr>
        <p:spPr>
          <a:xfrm>
            <a:off x="927513" y="436880"/>
            <a:ext cx="97975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800" dirty="0"/>
              <a:t>(1)</a:t>
            </a:r>
            <a:endParaRPr kumimoji="1" lang="ja-JP" altLang="en-US" sz="4800" dirty="0"/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E6B7E8E4-1D83-D478-DC8C-CE16C6CD4DAC}"/>
              </a:ext>
            </a:extLst>
          </p:cNvPr>
          <p:cNvSpPr txBox="1"/>
          <p:nvPr/>
        </p:nvSpPr>
        <p:spPr>
          <a:xfrm>
            <a:off x="927513" y="4016881"/>
            <a:ext cx="97975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800" dirty="0"/>
              <a:t>(2)</a:t>
            </a:r>
            <a:endParaRPr kumimoji="1" lang="ja-JP" altLang="en-US" sz="4800" dirty="0"/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AF49FF26-10B6-7482-8502-7AE6618ADD11}"/>
              </a:ext>
            </a:extLst>
          </p:cNvPr>
          <p:cNvSpPr txBox="1"/>
          <p:nvPr/>
        </p:nvSpPr>
        <p:spPr>
          <a:xfrm>
            <a:off x="5013901" y="1948100"/>
            <a:ext cx="97975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800" dirty="0"/>
              <a:t>(3)</a:t>
            </a:r>
            <a:endParaRPr kumimoji="1" lang="ja-JP" altLang="en-US" sz="4800" dirty="0"/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9F6D3875-1B2B-535B-5E69-BD3CD65872CD}"/>
              </a:ext>
            </a:extLst>
          </p:cNvPr>
          <p:cNvSpPr txBox="1"/>
          <p:nvPr/>
        </p:nvSpPr>
        <p:spPr>
          <a:xfrm>
            <a:off x="1286866" y="2533521"/>
            <a:ext cx="20880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Only weak ac</a:t>
            </a:r>
            <a:endParaRPr kumimoji="1" lang="ja-JP" altLang="en-US" sz="2400" dirty="0"/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D4BC240F-D1FE-51E6-3BAE-6F34B1085B9F}"/>
              </a:ext>
            </a:extLst>
          </p:cNvPr>
          <p:cNvSpPr txBox="1"/>
          <p:nvPr/>
        </p:nvSpPr>
        <p:spPr>
          <a:xfrm>
            <a:off x="5659852" y="4293583"/>
            <a:ext cx="15648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/>
              <a:t>ac + dc</a:t>
            </a:r>
            <a:endParaRPr kumimoji="1" lang="ja-JP" altLang="en-US" sz="3200" dirty="0"/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41770B3D-E2C7-BA32-9E47-4B3E85DACAEC}"/>
              </a:ext>
            </a:extLst>
          </p:cNvPr>
          <p:cNvSpPr txBox="1"/>
          <p:nvPr/>
        </p:nvSpPr>
        <p:spPr>
          <a:xfrm>
            <a:off x="6691452" y="47228"/>
            <a:ext cx="332014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7200" u="sng" dirty="0">
                <a:latin typeface="MV Boli" panose="02000500030200090000" pitchFamily="2" charset="0"/>
                <a:cs typeface="MV Boli" panose="02000500030200090000" pitchFamily="2" charset="0"/>
              </a:rPr>
              <a:t>Outline</a:t>
            </a:r>
            <a:endParaRPr kumimoji="1" lang="ja-JP" altLang="en-US" sz="7200" u="sng" dirty="0"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79FCB17-1BDC-18B0-0E46-8AF3349DA573}"/>
              </a:ext>
            </a:extLst>
          </p:cNvPr>
          <p:cNvSpPr txBox="1"/>
          <p:nvPr/>
        </p:nvSpPr>
        <p:spPr>
          <a:xfrm>
            <a:off x="4559083" y="4970120"/>
            <a:ext cx="364394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400" dirty="0"/>
              <a:t>Semi-phenomenological</a:t>
            </a:r>
          </a:p>
          <a:p>
            <a:pPr algn="ctr"/>
            <a:r>
              <a:rPr kumimoji="1" lang="en-US" altLang="ja-JP" sz="2400" dirty="0"/>
              <a:t>approach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F8DD446D-7043-9025-0C53-62DB07E68989}"/>
              </a:ext>
            </a:extLst>
          </p:cNvPr>
          <p:cNvSpPr txBox="1"/>
          <p:nvPr/>
        </p:nvSpPr>
        <p:spPr>
          <a:xfrm>
            <a:off x="1145674" y="6054253"/>
            <a:ext cx="23960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Only dc current</a:t>
            </a:r>
            <a:endParaRPr kumimoji="1" lang="ja-JP" altLang="en-US" sz="2400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A1602DAF-0209-6A47-2C46-1EECF1242C61}"/>
              </a:ext>
            </a:extLst>
          </p:cNvPr>
          <p:cNvSpPr txBox="1"/>
          <p:nvPr/>
        </p:nvSpPr>
        <p:spPr>
          <a:xfrm>
            <a:off x="4124962" y="5717635"/>
            <a:ext cx="4074998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l"/>
            </a:pPr>
            <a:r>
              <a:rPr lang="en-US" altLang="ja-JP" sz="1100" kern="100" dirty="0">
                <a:solidFill>
                  <a:schemeClr val="tx2"/>
                </a:solidFill>
                <a:ea typeface="ＭＳ 明朝" panose="02020609040205080304" pitchFamily="17" charset="-128"/>
                <a:cs typeface="Times New Roman" panose="02020603050405020304" pitchFamily="18" charset="0"/>
              </a:rPr>
              <a:t>S. M. Anlage et al., IEEE Trans. Magn. </a:t>
            </a:r>
            <a:r>
              <a:rPr lang="en-US" altLang="ja-JP" sz="1100" b="1" kern="100" dirty="0">
                <a:solidFill>
                  <a:schemeClr val="tx2"/>
                </a:solidFill>
                <a:ea typeface="ＭＳ 明朝" panose="02020609040205080304" pitchFamily="17" charset="-128"/>
                <a:cs typeface="Times New Roman" panose="02020603050405020304" pitchFamily="18" charset="0"/>
              </a:rPr>
              <a:t>25</a:t>
            </a:r>
            <a:r>
              <a:rPr lang="en-US" altLang="ja-JP" sz="1100" kern="100" dirty="0">
                <a:solidFill>
                  <a:schemeClr val="tx2"/>
                </a:solidFill>
                <a:ea typeface="ＭＳ 明朝" panose="02020609040205080304" pitchFamily="17" charset="-128"/>
                <a:cs typeface="Times New Roman" panose="02020603050405020304" pitchFamily="18" charset="0"/>
              </a:rPr>
              <a:t>, 1388 (1989). </a:t>
            </a:r>
            <a:endParaRPr lang="en-US" altLang="ja-JP" sz="1100" kern="100" dirty="0">
              <a:solidFill>
                <a:schemeClr val="tx2"/>
              </a:solidFill>
              <a:effectLst/>
              <a:ea typeface="ＭＳ 明朝" panose="02020609040205080304" pitchFamily="17" charset="-128"/>
              <a:cs typeface="Times New Roman" panose="02020603050405020304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l"/>
            </a:pPr>
            <a:r>
              <a:rPr lang="en-US" altLang="ja-JP" sz="1100" kern="100" dirty="0">
                <a:solidFill>
                  <a:schemeClr val="tx2"/>
                </a:solidFill>
                <a:effectLst/>
                <a:ea typeface="ＭＳ 明朝" panose="02020609040205080304" pitchFamily="17" charset="-128"/>
                <a:cs typeface="Times New Roman" panose="02020603050405020304" pitchFamily="18" charset="0"/>
              </a:rPr>
              <a:t>J. R. Clem and V. G. Kogan, Phys. Rev. B </a:t>
            </a:r>
            <a:r>
              <a:rPr lang="en-US" altLang="ja-JP" sz="1100" b="1" kern="100" dirty="0">
                <a:solidFill>
                  <a:schemeClr val="tx2"/>
                </a:solidFill>
                <a:effectLst/>
                <a:ea typeface="ＭＳ 明朝" panose="02020609040205080304" pitchFamily="17" charset="-128"/>
                <a:cs typeface="Times New Roman" panose="02020603050405020304" pitchFamily="18" charset="0"/>
              </a:rPr>
              <a:t>86</a:t>
            </a:r>
            <a:r>
              <a:rPr lang="en-US" altLang="ja-JP" sz="1100" kern="100" dirty="0">
                <a:solidFill>
                  <a:schemeClr val="tx2"/>
                </a:solidFill>
                <a:effectLst/>
                <a:ea typeface="ＭＳ 明朝" panose="02020609040205080304" pitchFamily="17" charset="-128"/>
                <a:cs typeface="Times New Roman" panose="02020603050405020304" pitchFamily="18" charset="0"/>
              </a:rPr>
              <a:t>, 174521 (2012).</a:t>
            </a:r>
            <a:endParaRPr lang="en-US" altLang="ja-JP" sz="1100" kern="100" dirty="0">
              <a:solidFill>
                <a:schemeClr val="tx2"/>
              </a:solidFill>
              <a:ea typeface="ＭＳ 明朝" panose="02020609040205080304" pitchFamily="17" charset="-128"/>
              <a:cs typeface="Times New Roman" panose="02020603050405020304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l"/>
            </a:pPr>
            <a:r>
              <a:rPr lang="en-US" altLang="ja-JP" sz="1100" kern="100" dirty="0">
                <a:solidFill>
                  <a:schemeClr val="tx2"/>
                </a:solidFill>
                <a:effectLst/>
                <a:ea typeface="ＭＳ 明朝" panose="02020609040205080304" pitchFamily="17" charset="-128"/>
                <a:cs typeface="Times New Roman" panose="02020603050405020304" pitchFamily="18" charset="0"/>
              </a:rPr>
              <a:t>T. Kubo, Phys. Rev. Research </a:t>
            </a:r>
            <a:r>
              <a:rPr lang="en-US" altLang="ja-JP" sz="1100" b="1" kern="100" dirty="0">
                <a:solidFill>
                  <a:schemeClr val="tx2"/>
                </a:solidFill>
                <a:effectLst/>
                <a:ea typeface="ＭＳ 明朝" panose="02020609040205080304" pitchFamily="17" charset="-128"/>
                <a:cs typeface="Times New Roman" panose="02020603050405020304" pitchFamily="18" charset="0"/>
              </a:rPr>
              <a:t>2</a:t>
            </a:r>
            <a:r>
              <a:rPr lang="en-US" altLang="ja-JP" sz="1100" kern="100" dirty="0">
                <a:solidFill>
                  <a:schemeClr val="tx2"/>
                </a:solidFill>
                <a:effectLst/>
                <a:ea typeface="ＭＳ 明朝" panose="02020609040205080304" pitchFamily="17" charset="-128"/>
                <a:cs typeface="Times New Roman" panose="02020603050405020304" pitchFamily="18" charset="0"/>
              </a:rPr>
              <a:t>, 033203 (2020).</a:t>
            </a:r>
            <a:endParaRPr lang="en-US" altLang="ja-JP" sz="1100" kern="100" dirty="0">
              <a:solidFill>
                <a:schemeClr val="tx2"/>
              </a:solidFill>
              <a:ea typeface="ＭＳ 明朝" panose="02020609040205080304" pitchFamily="17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42179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D6C117-49CE-E898-6118-9157989C71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E902F2E4-34C2-C750-8E47-5088C9641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4DA5E-C26F-4550-A01A-8DBB4B86492C}" type="slidenum">
              <a:rPr kumimoji="1" lang="ja-JP" altLang="en-US" smtClean="0"/>
              <a:t>19</a:t>
            </a:fld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698229A3-B2C6-FB40-AC08-120FAC160A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3953" y="765800"/>
            <a:ext cx="2473423" cy="1703080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DE892596-F141-05B5-E6DA-CD6372533F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153" y="4252750"/>
            <a:ext cx="2720765" cy="1800103"/>
          </a:xfrm>
          <a:prstGeom prst="rect">
            <a:avLst/>
          </a:prstGeom>
        </p:spPr>
      </p:pic>
      <p:cxnSp>
        <p:nvCxnSpPr>
          <p:cNvPr id="12" name="直線矢印コネクタ 11">
            <a:extLst>
              <a:ext uri="{FF2B5EF4-FFF2-40B4-BE49-F238E27FC236}">
                <a16:creationId xmlns:a16="http://schemas.microsoft.com/office/drawing/2014/main" id="{B6ABE421-E4E6-5313-B393-6F0D3525B31A}"/>
              </a:ext>
            </a:extLst>
          </p:cNvPr>
          <p:cNvCxnSpPr>
            <a:cxnSpLocks/>
          </p:cNvCxnSpPr>
          <p:nvPr/>
        </p:nvCxnSpPr>
        <p:spPr>
          <a:xfrm flipV="1">
            <a:off x="3840480" y="3389759"/>
            <a:ext cx="996518" cy="862201"/>
          </a:xfrm>
          <a:prstGeom prst="straightConnector1">
            <a:avLst/>
          </a:prstGeom>
          <a:ln w="1047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四角形: 角を丸くする 13">
            <a:extLst>
              <a:ext uri="{FF2B5EF4-FFF2-40B4-BE49-F238E27FC236}">
                <a16:creationId xmlns:a16="http://schemas.microsoft.com/office/drawing/2014/main" id="{D9B4270E-24EB-6EDD-6369-0A5371F93422}"/>
              </a:ext>
            </a:extLst>
          </p:cNvPr>
          <p:cNvSpPr/>
          <p:nvPr/>
        </p:nvSpPr>
        <p:spPr>
          <a:xfrm>
            <a:off x="812800" y="355600"/>
            <a:ext cx="3027680" cy="266192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四角形: 角を丸くする 14">
            <a:extLst>
              <a:ext uri="{FF2B5EF4-FFF2-40B4-BE49-F238E27FC236}">
                <a16:creationId xmlns:a16="http://schemas.microsoft.com/office/drawing/2014/main" id="{96BEA168-B80B-70D9-FACC-1331423F42D8}"/>
              </a:ext>
            </a:extLst>
          </p:cNvPr>
          <p:cNvSpPr/>
          <p:nvPr/>
        </p:nvSpPr>
        <p:spPr>
          <a:xfrm>
            <a:off x="812800" y="3911600"/>
            <a:ext cx="3027680" cy="266192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7" name="直線矢印コネクタ 16">
            <a:extLst>
              <a:ext uri="{FF2B5EF4-FFF2-40B4-BE49-F238E27FC236}">
                <a16:creationId xmlns:a16="http://schemas.microsoft.com/office/drawing/2014/main" id="{7C6EFB00-C16C-A5DA-349A-01677649011C}"/>
              </a:ext>
            </a:extLst>
          </p:cNvPr>
          <p:cNvCxnSpPr>
            <a:cxnSpLocks/>
          </p:cNvCxnSpPr>
          <p:nvPr/>
        </p:nvCxnSpPr>
        <p:spPr>
          <a:xfrm>
            <a:off x="3840480" y="2468880"/>
            <a:ext cx="1041277" cy="548640"/>
          </a:xfrm>
          <a:prstGeom prst="straightConnector1">
            <a:avLst/>
          </a:prstGeom>
          <a:ln w="1047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図 18">
            <a:extLst>
              <a:ext uri="{FF2B5EF4-FFF2-40B4-BE49-F238E27FC236}">
                <a16:creationId xmlns:a16="http://schemas.microsoft.com/office/drawing/2014/main" id="{6A13D164-6911-04C4-7522-E26F5CD04E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5599" y="2261999"/>
            <a:ext cx="2725346" cy="1795522"/>
          </a:xfrm>
          <a:prstGeom prst="rect">
            <a:avLst/>
          </a:prstGeom>
        </p:spPr>
      </p:pic>
      <p:sp>
        <p:nvSpPr>
          <p:cNvPr id="20" name="四角形: 角を丸くする 19">
            <a:extLst>
              <a:ext uri="{FF2B5EF4-FFF2-40B4-BE49-F238E27FC236}">
                <a16:creationId xmlns:a16="http://schemas.microsoft.com/office/drawing/2014/main" id="{ED7C12EF-FA5E-2AF1-717D-EA5EAA0D6F10}"/>
              </a:ext>
            </a:extLst>
          </p:cNvPr>
          <p:cNvSpPr/>
          <p:nvPr/>
        </p:nvSpPr>
        <p:spPr>
          <a:xfrm>
            <a:off x="4928438" y="1889760"/>
            <a:ext cx="3027680" cy="2447378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1" name="図 20">
            <a:extLst>
              <a:ext uri="{FF2B5EF4-FFF2-40B4-BE49-F238E27FC236}">
                <a16:creationId xmlns:a16="http://schemas.microsoft.com/office/drawing/2014/main" id="{BFC78286-4565-5D41-8A44-557D77155D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81359" y="2261999"/>
            <a:ext cx="2725346" cy="1795522"/>
          </a:xfrm>
          <a:prstGeom prst="rect">
            <a:avLst/>
          </a:prstGeom>
        </p:spPr>
      </p:pic>
      <p:sp>
        <p:nvSpPr>
          <p:cNvPr id="22" name="四角形: 角を丸くする 21">
            <a:extLst>
              <a:ext uri="{FF2B5EF4-FFF2-40B4-BE49-F238E27FC236}">
                <a16:creationId xmlns:a16="http://schemas.microsoft.com/office/drawing/2014/main" id="{0FB61D63-BB91-0559-21FB-A4F6516F8689}"/>
              </a:ext>
            </a:extLst>
          </p:cNvPr>
          <p:cNvSpPr/>
          <p:nvPr/>
        </p:nvSpPr>
        <p:spPr>
          <a:xfrm>
            <a:off x="9104198" y="1889760"/>
            <a:ext cx="3027680" cy="2447378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3" name="直線矢印コネクタ 22">
            <a:extLst>
              <a:ext uri="{FF2B5EF4-FFF2-40B4-BE49-F238E27FC236}">
                <a16:creationId xmlns:a16="http://schemas.microsoft.com/office/drawing/2014/main" id="{053460D9-94AF-13F3-B1B2-FD61F8ACBD93}"/>
              </a:ext>
            </a:extLst>
          </p:cNvPr>
          <p:cNvCxnSpPr>
            <a:cxnSpLocks/>
          </p:cNvCxnSpPr>
          <p:nvPr/>
        </p:nvCxnSpPr>
        <p:spPr>
          <a:xfrm>
            <a:off x="8002799" y="3200400"/>
            <a:ext cx="1070919" cy="20320"/>
          </a:xfrm>
          <a:prstGeom prst="straightConnector1">
            <a:avLst/>
          </a:prstGeom>
          <a:ln w="1047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62B827C3-7E99-C947-E930-713DF2C9B2D2}"/>
              </a:ext>
            </a:extLst>
          </p:cNvPr>
          <p:cNvSpPr txBox="1"/>
          <p:nvPr/>
        </p:nvSpPr>
        <p:spPr>
          <a:xfrm>
            <a:off x="927513" y="436880"/>
            <a:ext cx="97975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800" dirty="0"/>
              <a:t>(1)</a:t>
            </a:r>
            <a:endParaRPr kumimoji="1" lang="ja-JP" altLang="en-US" sz="4800" dirty="0"/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C1B5FA55-651A-42A6-9D08-98B0FB6DC85C}"/>
              </a:ext>
            </a:extLst>
          </p:cNvPr>
          <p:cNvSpPr txBox="1"/>
          <p:nvPr/>
        </p:nvSpPr>
        <p:spPr>
          <a:xfrm>
            <a:off x="927513" y="4016881"/>
            <a:ext cx="97975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800" dirty="0"/>
              <a:t>(2)</a:t>
            </a:r>
            <a:endParaRPr kumimoji="1" lang="ja-JP" altLang="en-US" sz="4800" dirty="0"/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F29238D7-556E-C711-098B-0DF663346F09}"/>
              </a:ext>
            </a:extLst>
          </p:cNvPr>
          <p:cNvSpPr txBox="1"/>
          <p:nvPr/>
        </p:nvSpPr>
        <p:spPr>
          <a:xfrm>
            <a:off x="5013901" y="1948100"/>
            <a:ext cx="97975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800" dirty="0"/>
              <a:t>(3)</a:t>
            </a:r>
            <a:endParaRPr kumimoji="1" lang="ja-JP" altLang="en-US" sz="4800" dirty="0"/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39194B3B-4F65-C226-55C7-2A88D7C07A92}"/>
              </a:ext>
            </a:extLst>
          </p:cNvPr>
          <p:cNvSpPr txBox="1"/>
          <p:nvPr/>
        </p:nvSpPr>
        <p:spPr>
          <a:xfrm>
            <a:off x="9199821" y="1887140"/>
            <a:ext cx="97975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800" dirty="0"/>
              <a:t>(4)</a:t>
            </a:r>
            <a:endParaRPr kumimoji="1" lang="ja-JP" altLang="en-US" sz="4800" dirty="0"/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B776F551-F3E8-D974-B911-8D0F7EA5BACE}"/>
              </a:ext>
            </a:extLst>
          </p:cNvPr>
          <p:cNvSpPr txBox="1"/>
          <p:nvPr/>
        </p:nvSpPr>
        <p:spPr>
          <a:xfrm>
            <a:off x="1286866" y="2533521"/>
            <a:ext cx="20880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Only weak ac</a:t>
            </a:r>
            <a:endParaRPr kumimoji="1" lang="ja-JP" altLang="en-US" sz="2400" dirty="0"/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3BBAE330-D32B-D640-5B46-A28751FF3F08}"/>
              </a:ext>
            </a:extLst>
          </p:cNvPr>
          <p:cNvSpPr txBox="1"/>
          <p:nvPr/>
        </p:nvSpPr>
        <p:spPr>
          <a:xfrm>
            <a:off x="5659852" y="4293583"/>
            <a:ext cx="15648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/>
              <a:t>ac + dc</a:t>
            </a:r>
            <a:endParaRPr kumimoji="1" lang="ja-JP" altLang="en-US" sz="3200" dirty="0"/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50B791C4-2558-2B97-1457-F0E502C3C25C}"/>
              </a:ext>
            </a:extLst>
          </p:cNvPr>
          <p:cNvSpPr txBox="1"/>
          <p:nvPr/>
        </p:nvSpPr>
        <p:spPr>
          <a:xfrm>
            <a:off x="9835612" y="4291076"/>
            <a:ext cx="15648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/>
              <a:t>ac + dc</a:t>
            </a:r>
            <a:endParaRPr kumimoji="1" lang="ja-JP" altLang="en-US" sz="3200" dirty="0"/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444D465E-6FD3-0E7B-5402-9992A7F3005B}"/>
              </a:ext>
            </a:extLst>
          </p:cNvPr>
          <p:cNvSpPr txBox="1"/>
          <p:nvPr/>
        </p:nvSpPr>
        <p:spPr>
          <a:xfrm>
            <a:off x="6691452" y="47228"/>
            <a:ext cx="332014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7200" u="sng" dirty="0">
                <a:latin typeface="MV Boli" panose="02000500030200090000" pitchFamily="2" charset="0"/>
                <a:cs typeface="MV Boli" panose="02000500030200090000" pitchFamily="2" charset="0"/>
              </a:rPr>
              <a:t>Outline</a:t>
            </a:r>
            <a:endParaRPr kumimoji="1" lang="ja-JP" altLang="en-US" sz="7200" u="sng" dirty="0"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E94AEE4A-9756-B062-5AD2-15F08723804D}"/>
              </a:ext>
            </a:extLst>
          </p:cNvPr>
          <p:cNvSpPr txBox="1"/>
          <p:nvPr/>
        </p:nvSpPr>
        <p:spPr>
          <a:xfrm>
            <a:off x="4559083" y="4970120"/>
            <a:ext cx="364394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400" dirty="0"/>
              <a:t>Semi-phenomenological</a:t>
            </a:r>
          </a:p>
          <a:p>
            <a:pPr algn="ctr"/>
            <a:r>
              <a:rPr kumimoji="1" lang="en-US" altLang="ja-JP" sz="2400" dirty="0"/>
              <a:t>approach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8BAE4F83-13E3-3C7C-EEDB-8ABCED36566D}"/>
              </a:ext>
            </a:extLst>
          </p:cNvPr>
          <p:cNvSpPr txBox="1"/>
          <p:nvPr/>
        </p:nvSpPr>
        <p:spPr>
          <a:xfrm>
            <a:off x="9073718" y="4932133"/>
            <a:ext cx="31284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/>
              <a:t>Microscopic nonequilibrium superconductivity</a:t>
            </a:r>
            <a:endParaRPr kumimoji="1" lang="ja-JP" altLang="en-US" sz="2400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FBF840F1-69E9-A398-8074-A9A972C9078B}"/>
              </a:ext>
            </a:extLst>
          </p:cNvPr>
          <p:cNvSpPr txBox="1"/>
          <p:nvPr/>
        </p:nvSpPr>
        <p:spPr>
          <a:xfrm>
            <a:off x="8499345" y="6130137"/>
            <a:ext cx="363713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ja-JP" sz="1200" dirty="0">
                <a:solidFill>
                  <a:schemeClr val="tx2"/>
                </a:solidFill>
              </a:rPr>
              <a:t>T. Kubo, Phys. Rev. Applied </a:t>
            </a:r>
            <a:r>
              <a:rPr lang="en-US" altLang="ja-JP" sz="1200" b="1" dirty="0">
                <a:solidFill>
                  <a:schemeClr val="tx2"/>
                </a:solidFill>
              </a:rPr>
              <a:t>22</a:t>
            </a:r>
            <a:r>
              <a:rPr lang="en-US" altLang="ja-JP" sz="1200" dirty="0">
                <a:solidFill>
                  <a:schemeClr val="tx2"/>
                </a:solidFill>
              </a:rPr>
              <a:t>, 044042 (2024)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ja-JP" sz="1200" dirty="0">
                <a:solidFill>
                  <a:schemeClr val="tx2"/>
                </a:solidFill>
              </a:rPr>
              <a:t>T. Kubo, Phys. Rev. Applied </a:t>
            </a:r>
            <a:r>
              <a:rPr lang="en-US" altLang="ja-JP" sz="1200" b="1" dirty="0">
                <a:solidFill>
                  <a:schemeClr val="tx2"/>
                </a:solidFill>
              </a:rPr>
              <a:t>23</a:t>
            </a:r>
            <a:r>
              <a:rPr lang="en-US" altLang="ja-JP" sz="1200" dirty="0">
                <a:solidFill>
                  <a:schemeClr val="tx2"/>
                </a:solidFill>
              </a:rPr>
              <a:t>, 054091 (2025)</a:t>
            </a:r>
            <a:endParaRPr lang="ja-JP" altLang="en-US" sz="1200" dirty="0">
              <a:solidFill>
                <a:schemeClr val="tx2"/>
              </a:solidFill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82AD3D3A-200F-864C-FF65-2DAECCAF0BCC}"/>
              </a:ext>
            </a:extLst>
          </p:cNvPr>
          <p:cNvSpPr txBox="1"/>
          <p:nvPr/>
        </p:nvSpPr>
        <p:spPr>
          <a:xfrm>
            <a:off x="1145674" y="6054253"/>
            <a:ext cx="23960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Only dc current</a:t>
            </a:r>
            <a:endParaRPr kumimoji="1" lang="ja-JP" altLang="en-US" sz="2400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8BBF016D-75F5-17F0-C280-51A458C05298}"/>
              </a:ext>
            </a:extLst>
          </p:cNvPr>
          <p:cNvSpPr txBox="1"/>
          <p:nvPr/>
        </p:nvSpPr>
        <p:spPr>
          <a:xfrm>
            <a:off x="4124962" y="5717635"/>
            <a:ext cx="4074998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l"/>
            </a:pPr>
            <a:r>
              <a:rPr lang="en-US" altLang="ja-JP" sz="1100" kern="100" dirty="0">
                <a:solidFill>
                  <a:schemeClr val="tx2"/>
                </a:solidFill>
                <a:ea typeface="ＭＳ 明朝" panose="02020609040205080304" pitchFamily="17" charset="-128"/>
                <a:cs typeface="Times New Roman" panose="02020603050405020304" pitchFamily="18" charset="0"/>
              </a:rPr>
              <a:t>S. M. Anlage et al., IEEE Trans. Magn. </a:t>
            </a:r>
            <a:r>
              <a:rPr lang="en-US" altLang="ja-JP" sz="1100" b="1" kern="100" dirty="0">
                <a:solidFill>
                  <a:schemeClr val="tx2"/>
                </a:solidFill>
                <a:ea typeface="ＭＳ 明朝" panose="02020609040205080304" pitchFamily="17" charset="-128"/>
                <a:cs typeface="Times New Roman" panose="02020603050405020304" pitchFamily="18" charset="0"/>
              </a:rPr>
              <a:t>25</a:t>
            </a:r>
            <a:r>
              <a:rPr lang="en-US" altLang="ja-JP" sz="1100" kern="100" dirty="0">
                <a:solidFill>
                  <a:schemeClr val="tx2"/>
                </a:solidFill>
                <a:ea typeface="ＭＳ 明朝" panose="02020609040205080304" pitchFamily="17" charset="-128"/>
                <a:cs typeface="Times New Roman" panose="02020603050405020304" pitchFamily="18" charset="0"/>
              </a:rPr>
              <a:t>, 1388 (1989). </a:t>
            </a:r>
            <a:endParaRPr lang="en-US" altLang="ja-JP" sz="1100" kern="100" dirty="0">
              <a:solidFill>
                <a:schemeClr val="tx2"/>
              </a:solidFill>
              <a:effectLst/>
              <a:ea typeface="ＭＳ 明朝" panose="02020609040205080304" pitchFamily="17" charset="-128"/>
              <a:cs typeface="Times New Roman" panose="02020603050405020304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l"/>
            </a:pPr>
            <a:r>
              <a:rPr lang="en-US" altLang="ja-JP" sz="1100" kern="100" dirty="0">
                <a:solidFill>
                  <a:schemeClr val="tx2"/>
                </a:solidFill>
                <a:effectLst/>
                <a:ea typeface="ＭＳ 明朝" panose="02020609040205080304" pitchFamily="17" charset="-128"/>
                <a:cs typeface="Times New Roman" panose="02020603050405020304" pitchFamily="18" charset="0"/>
              </a:rPr>
              <a:t>J. R. Clem and V. G. Kogan, Phys. Rev. B </a:t>
            </a:r>
            <a:r>
              <a:rPr lang="en-US" altLang="ja-JP" sz="1100" b="1" kern="100" dirty="0">
                <a:solidFill>
                  <a:schemeClr val="tx2"/>
                </a:solidFill>
                <a:effectLst/>
                <a:ea typeface="ＭＳ 明朝" panose="02020609040205080304" pitchFamily="17" charset="-128"/>
                <a:cs typeface="Times New Roman" panose="02020603050405020304" pitchFamily="18" charset="0"/>
              </a:rPr>
              <a:t>86</a:t>
            </a:r>
            <a:r>
              <a:rPr lang="en-US" altLang="ja-JP" sz="1100" kern="100" dirty="0">
                <a:solidFill>
                  <a:schemeClr val="tx2"/>
                </a:solidFill>
                <a:effectLst/>
                <a:ea typeface="ＭＳ 明朝" panose="02020609040205080304" pitchFamily="17" charset="-128"/>
                <a:cs typeface="Times New Roman" panose="02020603050405020304" pitchFamily="18" charset="0"/>
              </a:rPr>
              <a:t>, 174521 (2012).</a:t>
            </a:r>
            <a:endParaRPr lang="en-US" altLang="ja-JP" sz="1100" kern="100" dirty="0">
              <a:solidFill>
                <a:schemeClr val="tx2"/>
              </a:solidFill>
              <a:ea typeface="ＭＳ 明朝" panose="02020609040205080304" pitchFamily="17" charset="-128"/>
              <a:cs typeface="Times New Roman" panose="02020603050405020304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l"/>
            </a:pPr>
            <a:r>
              <a:rPr lang="en-US" altLang="ja-JP" sz="1100" kern="100" dirty="0">
                <a:solidFill>
                  <a:schemeClr val="tx2"/>
                </a:solidFill>
                <a:effectLst/>
                <a:ea typeface="ＭＳ 明朝" panose="02020609040205080304" pitchFamily="17" charset="-128"/>
                <a:cs typeface="Times New Roman" panose="02020603050405020304" pitchFamily="18" charset="0"/>
              </a:rPr>
              <a:t>T. Kubo, Phys. Rev. Research </a:t>
            </a:r>
            <a:r>
              <a:rPr lang="en-US" altLang="ja-JP" sz="1100" b="1" kern="100" dirty="0">
                <a:solidFill>
                  <a:schemeClr val="tx2"/>
                </a:solidFill>
                <a:effectLst/>
                <a:ea typeface="ＭＳ 明朝" panose="02020609040205080304" pitchFamily="17" charset="-128"/>
                <a:cs typeface="Times New Roman" panose="02020603050405020304" pitchFamily="18" charset="0"/>
              </a:rPr>
              <a:t>2</a:t>
            </a:r>
            <a:r>
              <a:rPr lang="en-US" altLang="ja-JP" sz="1100" kern="100" dirty="0">
                <a:solidFill>
                  <a:schemeClr val="tx2"/>
                </a:solidFill>
                <a:effectLst/>
                <a:ea typeface="ＭＳ 明朝" panose="02020609040205080304" pitchFamily="17" charset="-128"/>
                <a:cs typeface="Times New Roman" panose="02020603050405020304" pitchFamily="18" charset="0"/>
              </a:rPr>
              <a:t>, 033203 (2020).</a:t>
            </a:r>
            <a:endParaRPr lang="en-US" altLang="ja-JP" sz="1100" kern="100" dirty="0">
              <a:solidFill>
                <a:schemeClr val="tx2"/>
              </a:solidFill>
              <a:ea typeface="ＭＳ 明朝" panose="02020609040205080304" pitchFamily="17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54178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89E0AD8A-03E0-0124-BF2A-2F5C73675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505" y="914226"/>
            <a:ext cx="4988068" cy="2436205"/>
          </a:xfrm>
          <a:prstGeom prst="rect">
            <a:avLst/>
          </a:prstGeom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BC73E2A6-A6B8-058C-BA32-8D55D9AD17D7}"/>
              </a:ext>
            </a:extLst>
          </p:cNvPr>
          <p:cNvSpPr txBox="1"/>
          <p:nvPr/>
        </p:nvSpPr>
        <p:spPr>
          <a:xfrm>
            <a:off x="48042" y="75972"/>
            <a:ext cx="1809919" cy="707886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ja-JP" sz="4000" dirty="0"/>
              <a:t>Higgs?</a:t>
            </a:r>
            <a:endParaRPr kumimoji="1" lang="ja-JP" altLang="en-US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72C6E98D-9956-6683-A2CA-9DD4FB841328}"/>
                  </a:ext>
                </a:extLst>
              </p:cNvPr>
              <p:cNvSpPr txBox="1"/>
              <p:nvPr/>
            </p:nvSpPr>
            <p:spPr>
              <a:xfrm>
                <a:off x="5346249" y="1989685"/>
                <a:ext cx="40639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𝜙</m:t>
                      </m:r>
                    </m:oMath>
                  </m:oMathPara>
                </a14:m>
                <a:endParaRPr kumimoji="1" lang="ja-JP" altLang="en-US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72C6E98D-9956-6683-A2CA-9DD4FB8413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6249" y="1989685"/>
                <a:ext cx="406393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楕円 5">
            <a:extLst>
              <a:ext uri="{FF2B5EF4-FFF2-40B4-BE49-F238E27FC236}">
                <a16:creationId xmlns:a16="http://schemas.microsoft.com/office/drawing/2014/main" id="{2E3FDAF8-95C0-9494-3ECE-A494FC1F31F1}"/>
              </a:ext>
            </a:extLst>
          </p:cNvPr>
          <p:cNvSpPr>
            <a:spLocks noChangeAspect="1"/>
          </p:cNvSpPr>
          <p:nvPr/>
        </p:nvSpPr>
        <p:spPr>
          <a:xfrm>
            <a:off x="4580772" y="3040976"/>
            <a:ext cx="167943" cy="167943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円弧 6">
            <a:extLst>
              <a:ext uri="{FF2B5EF4-FFF2-40B4-BE49-F238E27FC236}">
                <a16:creationId xmlns:a16="http://schemas.microsoft.com/office/drawing/2014/main" id="{4595F88D-B6A4-559D-02CD-3DF4A271C839}"/>
              </a:ext>
            </a:extLst>
          </p:cNvPr>
          <p:cNvSpPr/>
          <p:nvPr/>
        </p:nvSpPr>
        <p:spPr>
          <a:xfrm rot="7902434">
            <a:off x="4135022" y="2115057"/>
            <a:ext cx="964716" cy="1007792"/>
          </a:xfrm>
          <a:prstGeom prst="arc">
            <a:avLst/>
          </a:prstGeom>
          <a:noFill/>
          <a:ln w="38100">
            <a:solidFill>
              <a:srgbClr val="7030A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643ECBCE-A14F-3983-B416-DFE2CCBE5535}"/>
                  </a:ext>
                </a:extLst>
              </p:cNvPr>
              <p:cNvSpPr txBox="1"/>
              <p:nvPr/>
            </p:nvSpPr>
            <p:spPr>
              <a:xfrm>
                <a:off x="4477310" y="2370590"/>
                <a:ext cx="34304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ja-JP" sz="3200" b="0" i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kumimoji="1" lang="ja-JP" altLang="en-US" sz="32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643ECBCE-A14F-3983-B416-DFE2CCBE5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7310" y="2370590"/>
                <a:ext cx="343043" cy="49244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B187FC0C-FADF-587B-2A0B-B0FBDA9DFA50}"/>
              </a:ext>
            </a:extLst>
          </p:cNvPr>
          <p:cNvSpPr txBox="1"/>
          <p:nvPr/>
        </p:nvSpPr>
        <p:spPr>
          <a:xfrm>
            <a:off x="1730301" y="933687"/>
            <a:ext cx="27706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800" dirty="0">
                <a:solidFill>
                  <a:schemeClr val="bg1"/>
                </a:solidFill>
              </a:rPr>
              <a:t>Particle physics</a:t>
            </a:r>
            <a:endParaRPr kumimoji="1" lang="ja-JP" alt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58378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5A9EA1-768D-26CD-85C9-B6D2E526EB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0854A208-AC6E-A167-178C-B4044DB9D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4DA5E-C26F-4550-A01A-8DBB4B86492C}" type="slidenum">
              <a:rPr kumimoji="1" lang="ja-JP" altLang="en-US" smtClean="0"/>
              <a:t>20</a:t>
            </a:fld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37EDA923-AF4B-4E06-8271-7FFA63CB26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3953" y="765800"/>
            <a:ext cx="2473423" cy="1703080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0D7D0FF6-B248-C132-EED9-3411EDCFDA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153" y="4252750"/>
            <a:ext cx="2720765" cy="1800103"/>
          </a:xfrm>
          <a:prstGeom prst="rect">
            <a:avLst/>
          </a:prstGeom>
        </p:spPr>
      </p:pic>
      <p:cxnSp>
        <p:nvCxnSpPr>
          <p:cNvPr id="12" name="直線矢印コネクタ 11">
            <a:extLst>
              <a:ext uri="{FF2B5EF4-FFF2-40B4-BE49-F238E27FC236}">
                <a16:creationId xmlns:a16="http://schemas.microsoft.com/office/drawing/2014/main" id="{913DF910-AEAC-5C09-B560-9BB1B0011191}"/>
              </a:ext>
            </a:extLst>
          </p:cNvPr>
          <p:cNvCxnSpPr>
            <a:cxnSpLocks/>
          </p:cNvCxnSpPr>
          <p:nvPr/>
        </p:nvCxnSpPr>
        <p:spPr>
          <a:xfrm flipV="1">
            <a:off x="3840480" y="3389759"/>
            <a:ext cx="996518" cy="862201"/>
          </a:xfrm>
          <a:prstGeom prst="straightConnector1">
            <a:avLst/>
          </a:prstGeom>
          <a:ln w="1047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四角形: 角を丸くする 13">
            <a:extLst>
              <a:ext uri="{FF2B5EF4-FFF2-40B4-BE49-F238E27FC236}">
                <a16:creationId xmlns:a16="http://schemas.microsoft.com/office/drawing/2014/main" id="{5F1F6D52-C51C-BAF1-59AA-7A2CE151C6FF}"/>
              </a:ext>
            </a:extLst>
          </p:cNvPr>
          <p:cNvSpPr/>
          <p:nvPr/>
        </p:nvSpPr>
        <p:spPr>
          <a:xfrm>
            <a:off x="812800" y="355600"/>
            <a:ext cx="3027680" cy="2661920"/>
          </a:xfrm>
          <a:prstGeom prst="roundRect">
            <a:avLst/>
          </a:prstGeom>
          <a:noFill/>
          <a:ln w="1714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四角形: 角を丸くする 14">
            <a:extLst>
              <a:ext uri="{FF2B5EF4-FFF2-40B4-BE49-F238E27FC236}">
                <a16:creationId xmlns:a16="http://schemas.microsoft.com/office/drawing/2014/main" id="{8A1F3AE4-CCB7-F547-C612-6ABE536EC2A7}"/>
              </a:ext>
            </a:extLst>
          </p:cNvPr>
          <p:cNvSpPr/>
          <p:nvPr/>
        </p:nvSpPr>
        <p:spPr>
          <a:xfrm>
            <a:off x="812800" y="3911600"/>
            <a:ext cx="3027680" cy="266192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7" name="直線矢印コネクタ 16">
            <a:extLst>
              <a:ext uri="{FF2B5EF4-FFF2-40B4-BE49-F238E27FC236}">
                <a16:creationId xmlns:a16="http://schemas.microsoft.com/office/drawing/2014/main" id="{DD46D0A2-9087-5F76-1EFE-056B8AA42DF5}"/>
              </a:ext>
            </a:extLst>
          </p:cNvPr>
          <p:cNvCxnSpPr>
            <a:cxnSpLocks/>
          </p:cNvCxnSpPr>
          <p:nvPr/>
        </p:nvCxnSpPr>
        <p:spPr>
          <a:xfrm>
            <a:off x="3840480" y="2468880"/>
            <a:ext cx="1041277" cy="548640"/>
          </a:xfrm>
          <a:prstGeom prst="straightConnector1">
            <a:avLst/>
          </a:prstGeom>
          <a:ln w="1047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図 18">
            <a:extLst>
              <a:ext uri="{FF2B5EF4-FFF2-40B4-BE49-F238E27FC236}">
                <a16:creationId xmlns:a16="http://schemas.microsoft.com/office/drawing/2014/main" id="{0C0F9796-2EB9-E8F5-6011-2E8FAD230E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5599" y="2261999"/>
            <a:ext cx="2725346" cy="1795522"/>
          </a:xfrm>
          <a:prstGeom prst="rect">
            <a:avLst/>
          </a:prstGeom>
        </p:spPr>
      </p:pic>
      <p:sp>
        <p:nvSpPr>
          <p:cNvPr id="20" name="四角形: 角を丸くする 19">
            <a:extLst>
              <a:ext uri="{FF2B5EF4-FFF2-40B4-BE49-F238E27FC236}">
                <a16:creationId xmlns:a16="http://schemas.microsoft.com/office/drawing/2014/main" id="{AFB3DFFD-53CC-F82B-7549-DBBD8B2895C1}"/>
              </a:ext>
            </a:extLst>
          </p:cNvPr>
          <p:cNvSpPr/>
          <p:nvPr/>
        </p:nvSpPr>
        <p:spPr>
          <a:xfrm>
            <a:off x="4928438" y="1889760"/>
            <a:ext cx="3027680" cy="2447378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1" name="図 20">
            <a:extLst>
              <a:ext uri="{FF2B5EF4-FFF2-40B4-BE49-F238E27FC236}">
                <a16:creationId xmlns:a16="http://schemas.microsoft.com/office/drawing/2014/main" id="{1AC74860-31B5-9CAE-FF6F-AAAD8954D8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81359" y="2261999"/>
            <a:ext cx="2725346" cy="1795522"/>
          </a:xfrm>
          <a:prstGeom prst="rect">
            <a:avLst/>
          </a:prstGeom>
        </p:spPr>
      </p:pic>
      <p:sp>
        <p:nvSpPr>
          <p:cNvPr id="22" name="四角形: 角を丸くする 21">
            <a:extLst>
              <a:ext uri="{FF2B5EF4-FFF2-40B4-BE49-F238E27FC236}">
                <a16:creationId xmlns:a16="http://schemas.microsoft.com/office/drawing/2014/main" id="{4DCD55B1-9A09-5FA8-A3AF-2FEA131AAE20}"/>
              </a:ext>
            </a:extLst>
          </p:cNvPr>
          <p:cNvSpPr/>
          <p:nvPr/>
        </p:nvSpPr>
        <p:spPr>
          <a:xfrm>
            <a:off x="9104198" y="1889760"/>
            <a:ext cx="3027680" cy="2447378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3" name="直線矢印コネクタ 22">
            <a:extLst>
              <a:ext uri="{FF2B5EF4-FFF2-40B4-BE49-F238E27FC236}">
                <a16:creationId xmlns:a16="http://schemas.microsoft.com/office/drawing/2014/main" id="{F316D4D7-50FB-BFAB-917E-662DC57FDFF0}"/>
              </a:ext>
            </a:extLst>
          </p:cNvPr>
          <p:cNvCxnSpPr>
            <a:cxnSpLocks/>
          </p:cNvCxnSpPr>
          <p:nvPr/>
        </p:nvCxnSpPr>
        <p:spPr>
          <a:xfrm>
            <a:off x="8002799" y="3200400"/>
            <a:ext cx="1070919" cy="20320"/>
          </a:xfrm>
          <a:prstGeom prst="straightConnector1">
            <a:avLst/>
          </a:prstGeom>
          <a:ln w="1047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C37EF11B-49C0-B39A-3C43-A5D6DAE8E42F}"/>
              </a:ext>
            </a:extLst>
          </p:cNvPr>
          <p:cNvSpPr txBox="1"/>
          <p:nvPr/>
        </p:nvSpPr>
        <p:spPr>
          <a:xfrm>
            <a:off x="927513" y="436880"/>
            <a:ext cx="97975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800" dirty="0"/>
              <a:t>(1)</a:t>
            </a:r>
            <a:endParaRPr kumimoji="1" lang="ja-JP" altLang="en-US" sz="4800" dirty="0"/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06C6DCF4-26F4-7EA0-CA9C-F1A95A39A0ED}"/>
              </a:ext>
            </a:extLst>
          </p:cNvPr>
          <p:cNvSpPr txBox="1"/>
          <p:nvPr/>
        </p:nvSpPr>
        <p:spPr>
          <a:xfrm>
            <a:off x="927513" y="4016881"/>
            <a:ext cx="97975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800" dirty="0"/>
              <a:t>(2)</a:t>
            </a:r>
            <a:endParaRPr kumimoji="1" lang="ja-JP" altLang="en-US" sz="4800" dirty="0"/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4C3F5D30-A7C6-015C-0A84-3E6352CC2F4A}"/>
              </a:ext>
            </a:extLst>
          </p:cNvPr>
          <p:cNvSpPr txBox="1"/>
          <p:nvPr/>
        </p:nvSpPr>
        <p:spPr>
          <a:xfrm>
            <a:off x="5013901" y="1948100"/>
            <a:ext cx="97975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800" dirty="0"/>
              <a:t>(3)</a:t>
            </a:r>
            <a:endParaRPr kumimoji="1" lang="ja-JP" altLang="en-US" sz="4800" dirty="0"/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305AA966-91F4-811D-F076-9F8AF396AABF}"/>
              </a:ext>
            </a:extLst>
          </p:cNvPr>
          <p:cNvSpPr txBox="1"/>
          <p:nvPr/>
        </p:nvSpPr>
        <p:spPr>
          <a:xfrm>
            <a:off x="9199821" y="1887140"/>
            <a:ext cx="97975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800" dirty="0"/>
              <a:t>(4)</a:t>
            </a:r>
            <a:endParaRPr kumimoji="1" lang="ja-JP" altLang="en-US" sz="4800" dirty="0"/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5FE7AC5A-4D14-36CC-4B65-B1362A4A0F08}"/>
              </a:ext>
            </a:extLst>
          </p:cNvPr>
          <p:cNvSpPr txBox="1"/>
          <p:nvPr/>
        </p:nvSpPr>
        <p:spPr>
          <a:xfrm>
            <a:off x="1286866" y="2533521"/>
            <a:ext cx="20880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Only weak ac</a:t>
            </a:r>
            <a:endParaRPr kumimoji="1" lang="ja-JP" altLang="en-US" sz="2400" dirty="0"/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606C12CB-3ECC-9221-6240-84C2D09E95CB}"/>
              </a:ext>
            </a:extLst>
          </p:cNvPr>
          <p:cNvSpPr txBox="1"/>
          <p:nvPr/>
        </p:nvSpPr>
        <p:spPr>
          <a:xfrm>
            <a:off x="5659852" y="4293583"/>
            <a:ext cx="15648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/>
              <a:t>ac + dc</a:t>
            </a:r>
            <a:endParaRPr kumimoji="1" lang="ja-JP" altLang="en-US" sz="3200" dirty="0"/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FD3D51AB-C6B9-503D-4695-6E2D35602A79}"/>
              </a:ext>
            </a:extLst>
          </p:cNvPr>
          <p:cNvSpPr txBox="1"/>
          <p:nvPr/>
        </p:nvSpPr>
        <p:spPr>
          <a:xfrm>
            <a:off x="9835612" y="4291076"/>
            <a:ext cx="15648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/>
              <a:t>ac + dc</a:t>
            </a:r>
            <a:endParaRPr kumimoji="1" lang="ja-JP" altLang="en-US" sz="3200" dirty="0"/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73B544B1-2BD1-22A1-DF66-E743F631CF63}"/>
              </a:ext>
            </a:extLst>
          </p:cNvPr>
          <p:cNvSpPr txBox="1"/>
          <p:nvPr/>
        </p:nvSpPr>
        <p:spPr>
          <a:xfrm>
            <a:off x="6691452" y="47228"/>
            <a:ext cx="332014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7200" u="sng" dirty="0">
                <a:latin typeface="MV Boli" panose="02000500030200090000" pitchFamily="2" charset="0"/>
                <a:cs typeface="MV Boli" panose="02000500030200090000" pitchFamily="2" charset="0"/>
              </a:rPr>
              <a:t>Outline</a:t>
            </a:r>
            <a:endParaRPr kumimoji="1" lang="ja-JP" altLang="en-US" sz="7200" u="sng" dirty="0"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47106BFC-DD71-69E3-BABE-467CDDF569F5}"/>
              </a:ext>
            </a:extLst>
          </p:cNvPr>
          <p:cNvSpPr txBox="1"/>
          <p:nvPr/>
        </p:nvSpPr>
        <p:spPr>
          <a:xfrm>
            <a:off x="4559083" y="4970120"/>
            <a:ext cx="364394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400" dirty="0"/>
              <a:t>Semi-phenomenological</a:t>
            </a:r>
          </a:p>
          <a:p>
            <a:pPr algn="ctr"/>
            <a:r>
              <a:rPr kumimoji="1" lang="en-US" altLang="ja-JP" sz="2400" dirty="0"/>
              <a:t>approach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C77B2037-F9B6-2172-5C50-29932FF8F1A9}"/>
              </a:ext>
            </a:extLst>
          </p:cNvPr>
          <p:cNvSpPr txBox="1"/>
          <p:nvPr/>
        </p:nvSpPr>
        <p:spPr>
          <a:xfrm>
            <a:off x="9073718" y="4932133"/>
            <a:ext cx="31284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/>
              <a:t>Microscopic nonequilibrium superconductivity</a:t>
            </a:r>
            <a:endParaRPr kumimoji="1" lang="ja-JP" altLang="en-US" sz="2400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A92A0219-D130-D925-81DA-4FCD12734510}"/>
              </a:ext>
            </a:extLst>
          </p:cNvPr>
          <p:cNvSpPr txBox="1"/>
          <p:nvPr/>
        </p:nvSpPr>
        <p:spPr>
          <a:xfrm>
            <a:off x="8499345" y="6130137"/>
            <a:ext cx="363713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ja-JP" sz="1200" dirty="0">
                <a:solidFill>
                  <a:schemeClr val="tx2"/>
                </a:solidFill>
              </a:rPr>
              <a:t>T. Kubo, Phys. Rev. Applied </a:t>
            </a:r>
            <a:r>
              <a:rPr lang="en-US" altLang="ja-JP" sz="1200" b="1" dirty="0">
                <a:solidFill>
                  <a:schemeClr val="tx2"/>
                </a:solidFill>
              </a:rPr>
              <a:t>22</a:t>
            </a:r>
            <a:r>
              <a:rPr lang="en-US" altLang="ja-JP" sz="1200" dirty="0">
                <a:solidFill>
                  <a:schemeClr val="tx2"/>
                </a:solidFill>
              </a:rPr>
              <a:t>, 044042 (2024)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ja-JP" sz="1200" dirty="0">
                <a:solidFill>
                  <a:schemeClr val="tx2"/>
                </a:solidFill>
              </a:rPr>
              <a:t>T. Kubo, Phys. Rev. Applied </a:t>
            </a:r>
            <a:r>
              <a:rPr lang="en-US" altLang="ja-JP" sz="1200" b="1" dirty="0">
                <a:solidFill>
                  <a:schemeClr val="tx2"/>
                </a:solidFill>
              </a:rPr>
              <a:t>23</a:t>
            </a:r>
            <a:r>
              <a:rPr lang="en-US" altLang="ja-JP" sz="1200" dirty="0">
                <a:solidFill>
                  <a:schemeClr val="tx2"/>
                </a:solidFill>
              </a:rPr>
              <a:t>, 054091 (2025)</a:t>
            </a:r>
            <a:endParaRPr lang="ja-JP" altLang="en-US" sz="1200" dirty="0">
              <a:solidFill>
                <a:schemeClr val="tx2"/>
              </a:solidFill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F4478E97-1339-17DA-C0F7-8CA71D80E4C1}"/>
              </a:ext>
            </a:extLst>
          </p:cNvPr>
          <p:cNvSpPr txBox="1"/>
          <p:nvPr/>
        </p:nvSpPr>
        <p:spPr>
          <a:xfrm>
            <a:off x="1145674" y="6054253"/>
            <a:ext cx="23960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Only dc current</a:t>
            </a:r>
            <a:endParaRPr kumimoji="1" lang="ja-JP" altLang="en-US" sz="2400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33F875FF-B511-5132-74BA-4FB6F8D243CB}"/>
              </a:ext>
            </a:extLst>
          </p:cNvPr>
          <p:cNvSpPr txBox="1"/>
          <p:nvPr/>
        </p:nvSpPr>
        <p:spPr>
          <a:xfrm>
            <a:off x="4124962" y="5717635"/>
            <a:ext cx="4074998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l"/>
            </a:pPr>
            <a:r>
              <a:rPr lang="en-US" altLang="ja-JP" sz="1100" kern="100" dirty="0">
                <a:solidFill>
                  <a:schemeClr val="tx2"/>
                </a:solidFill>
                <a:ea typeface="ＭＳ 明朝" panose="02020609040205080304" pitchFamily="17" charset="-128"/>
                <a:cs typeface="Times New Roman" panose="02020603050405020304" pitchFamily="18" charset="0"/>
              </a:rPr>
              <a:t>S. M. Anlage et al., IEEE Trans. Magn. </a:t>
            </a:r>
            <a:r>
              <a:rPr lang="en-US" altLang="ja-JP" sz="1100" b="1" kern="100" dirty="0">
                <a:solidFill>
                  <a:schemeClr val="tx2"/>
                </a:solidFill>
                <a:ea typeface="ＭＳ 明朝" panose="02020609040205080304" pitchFamily="17" charset="-128"/>
                <a:cs typeface="Times New Roman" panose="02020603050405020304" pitchFamily="18" charset="0"/>
              </a:rPr>
              <a:t>25</a:t>
            </a:r>
            <a:r>
              <a:rPr lang="en-US" altLang="ja-JP" sz="1100" kern="100" dirty="0">
                <a:solidFill>
                  <a:schemeClr val="tx2"/>
                </a:solidFill>
                <a:ea typeface="ＭＳ 明朝" panose="02020609040205080304" pitchFamily="17" charset="-128"/>
                <a:cs typeface="Times New Roman" panose="02020603050405020304" pitchFamily="18" charset="0"/>
              </a:rPr>
              <a:t>, 1388 (1989). </a:t>
            </a:r>
            <a:endParaRPr lang="en-US" altLang="ja-JP" sz="1100" kern="100" dirty="0">
              <a:solidFill>
                <a:schemeClr val="tx2"/>
              </a:solidFill>
              <a:effectLst/>
              <a:ea typeface="ＭＳ 明朝" panose="02020609040205080304" pitchFamily="17" charset="-128"/>
              <a:cs typeface="Times New Roman" panose="02020603050405020304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l"/>
            </a:pPr>
            <a:r>
              <a:rPr lang="en-US" altLang="ja-JP" sz="1100" kern="100" dirty="0">
                <a:solidFill>
                  <a:schemeClr val="tx2"/>
                </a:solidFill>
                <a:effectLst/>
                <a:ea typeface="ＭＳ 明朝" panose="02020609040205080304" pitchFamily="17" charset="-128"/>
                <a:cs typeface="Times New Roman" panose="02020603050405020304" pitchFamily="18" charset="0"/>
              </a:rPr>
              <a:t>J. R. Clem and V. G. Kogan, Phys. Rev. B </a:t>
            </a:r>
            <a:r>
              <a:rPr lang="en-US" altLang="ja-JP" sz="1100" b="1" kern="100" dirty="0">
                <a:solidFill>
                  <a:schemeClr val="tx2"/>
                </a:solidFill>
                <a:effectLst/>
                <a:ea typeface="ＭＳ 明朝" panose="02020609040205080304" pitchFamily="17" charset="-128"/>
                <a:cs typeface="Times New Roman" panose="02020603050405020304" pitchFamily="18" charset="0"/>
              </a:rPr>
              <a:t>86</a:t>
            </a:r>
            <a:r>
              <a:rPr lang="en-US" altLang="ja-JP" sz="1100" kern="100" dirty="0">
                <a:solidFill>
                  <a:schemeClr val="tx2"/>
                </a:solidFill>
                <a:effectLst/>
                <a:ea typeface="ＭＳ 明朝" panose="02020609040205080304" pitchFamily="17" charset="-128"/>
                <a:cs typeface="Times New Roman" panose="02020603050405020304" pitchFamily="18" charset="0"/>
              </a:rPr>
              <a:t>, 174521 (2012).</a:t>
            </a:r>
            <a:endParaRPr lang="en-US" altLang="ja-JP" sz="1100" kern="100" dirty="0">
              <a:solidFill>
                <a:schemeClr val="tx2"/>
              </a:solidFill>
              <a:ea typeface="ＭＳ 明朝" panose="02020609040205080304" pitchFamily="17" charset="-128"/>
              <a:cs typeface="Times New Roman" panose="02020603050405020304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l"/>
            </a:pPr>
            <a:r>
              <a:rPr lang="en-US" altLang="ja-JP" sz="1100" kern="100" dirty="0">
                <a:solidFill>
                  <a:schemeClr val="tx2"/>
                </a:solidFill>
                <a:effectLst/>
                <a:ea typeface="ＭＳ 明朝" panose="02020609040205080304" pitchFamily="17" charset="-128"/>
                <a:cs typeface="Times New Roman" panose="02020603050405020304" pitchFamily="18" charset="0"/>
              </a:rPr>
              <a:t>T. Kubo, Phys. Rev. Research </a:t>
            </a:r>
            <a:r>
              <a:rPr lang="en-US" altLang="ja-JP" sz="1100" b="1" kern="100" dirty="0">
                <a:solidFill>
                  <a:schemeClr val="tx2"/>
                </a:solidFill>
                <a:effectLst/>
                <a:ea typeface="ＭＳ 明朝" panose="02020609040205080304" pitchFamily="17" charset="-128"/>
                <a:cs typeface="Times New Roman" panose="02020603050405020304" pitchFamily="18" charset="0"/>
              </a:rPr>
              <a:t>2</a:t>
            </a:r>
            <a:r>
              <a:rPr lang="en-US" altLang="ja-JP" sz="1100" kern="100" dirty="0">
                <a:solidFill>
                  <a:schemeClr val="tx2"/>
                </a:solidFill>
                <a:effectLst/>
                <a:ea typeface="ＭＳ 明朝" panose="02020609040205080304" pitchFamily="17" charset="-128"/>
                <a:cs typeface="Times New Roman" panose="02020603050405020304" pitchFamily="18" charset="0"/>
              </a:rPr>
              <a:t>, 033203 (2020).</a:t>
            </a:r>
            <a:endParaRPr lang="en-US" altLang="ja-JP" sz="1100" kern="100" dirty="0">
              <a:solidFill>
                <a:schemeClr val="tx2"/>
              </a:solidFill>
              <a:ea typeface="ＭＳ 明朝" panose="02020609040205080304" pitchFamily="17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73397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CB926CE2-A07E-D011-B34A-27273DBEB509}"/>
              </a:ext>
            </a:extLst>
          </p:cNvPr>
          <p:cNvSpPr txBox="1"/>
          <p:nvPr/>
        </p:nvSpPr>
        <p:spPr>
          <a:xfrm>
            <a:off x="0" y="39544"/>
            <a:ext cx="121920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4400" b="1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 </a:t>
            </a:r>
            <a:r>
              <a:rPr lang="en-US" altLang="ja-JP" sz="4000" b="1" dirty="0"/>
              <a:t>Kinetic inductance under </a:t>
            </a:r>
          </a:p>
          <a:p>
            <a:pPr algn="ctr"/>
            <a:r>
              <a:rPr lang="en-US" altLang="ja-JP" sz="4000" b="1" dirty="0"/>
              <a:t>an AC perturbation (no DC current)</a:t>
            </a:r>
            <a:endParaRPr kumimoji="1" lang="ja-JP" altLang="en-US" sz="4000" b="1" dirty="0"/>
          </a:p>
        </p:txBody>
      </p:sp>
      <p:sp>
        <p:nvSpPr>
          <p:cNvPr id="9" name="直方体 8">
            <a:extLst>
              <a:ext uri="{FF2B5EF4-FFF2-40B4-BE49-F238E27FC236}">
                <a16:creationId xmlns:a16="http://schemas.microsoft.com/office/drawing/2014/main" id="{1DB27232-89F2-DF7D-9529-DE3A6263759B}"/>
              </a:ext>
            </a:extLst>
          </p:cNvPr>
          <p:cNvSpPr/>
          <p:nvPr/>
        </p:nvSpPr>
        <p:spPr>
          <a:xfrm>
            <a:off x="28399" y="1661515"/>
            <a:ext cx="3605719" cy="2373549"/>
          </a:xfrm>
          <a:prstGeom prst="cube">
            <a:avLst>
              <a:gd name="adj" fmla="val 94262"/>
            </a:avLst>
          </a:prstGeom>
          <a:solidFill>
            <a:srgbClr val="3C6CC2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1" name="直線矢印コネクタ 10">
            <a:extLst>
              <a:ext uri="{FF2B5EF4-FFF2-40B4-BE49-F238E27FC236}">
                <a16:creationId xmlns:a16="http://schemas.microsoft.com/office/drawing/2014/main" id="{5838EE1A-60A0-5726-726F-B11FC852AA59}"/>
              </a:ext>
            </a:extLst>
          </p:cNvPr>
          <p:cNvCxnSpPr>
            <a:cxnSpLocks/>
          </p:cNvCxnSpPr>
          <p:nvPr/>
        </p:nvCxnSpPr>
        <p:spPr>
          <a:xfrm flipV="1">
            <a:off x="1803230" y="2317071"/>
            <a:ext cx="0" cy="935218"/>
          </a:xfrm>
          <a:prstGeom prst="straightConnector1">
            <a:avLst/>
          </a:prstGeom>
          <a:ln w="101600">
            <a:solidFill>
              <a:srgbClr val="92D050"/>
            </a:solidFill>
            <a:headEnd type="triangle"/>
            <a:tailEnd type="triangle"/>
          </a:ln>
          <a:scene3d>
            <a:camera prst="isometricOffAxis2Top">
              <a:rot lat="19200000" lon="3120000" rev="1890000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BD57C1E1-1522-9295-DEDF-53FC5E07C7FC}"/>
              </a:ext>
            </a:extLst>
          </p:cNvPr>
          <p:cNvSpPr txBox="1"/>
          <p:nvPr/>
        </p:nvSpPr>
        <p:spPr>
          <a:xfrm>
            <a:off x="807946" y="3043419"/>
            <a:ext cx="111511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800" b="1" dirty="0">
                <a:solidFill>
                  <a:srgbClr val="C3FF7E"/>
                </a:solidFill>
              </a:rPr>
              <a:t>weak</a:t>
            </a:r>
          </a:p>
          <a:p>
            <a:r>
              <a:rPr lang="en-US" altLang="ja-JP" sz="2800" b="1" dirty="0">
                <a:solidFill>
                  <a:srgbClr val="C3FF7E"/>
                </a:solidFill>
              </a:rPr>
              <a:t>ac</a:t>
            </a:r>
            <a:endParaRPr lang="ja-JP" altLang="en-US" sz="2800" b="1" dirty="0">
              <a:solidFill>
                <a:srgbClr val="C3FF7E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テキスト ボックス 14">
                <a:extLst>
                  <a:ext uri="{FF2B5EF4-FFF2-40B4-BE49-F238E27FC236}">
                    <a16:creationId xmlns:a16="http://schemas.microsoft.com/office/drawing/2014/main" id="{C37233E8-AF0B-5AAE-8B0F-A727C37C3629}"/>
                  </a:ext>
                </a:extLst>
              </p:cNvPr>
              <p:cNvSpPr txBox="1"/>
              <p:nvPr/>
            </p:nvSpPr>
            <p:spPr>
              <a:xfrm>
                <a:off x="3415809" y="2049654"/>
                <a:ext cx="2685799" cy="1285608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4400" b="0" i="1" smtClean="0">
                              <a:solidFill>
                                <a:srgbClr val="F39FC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4400" b="0" i="1" smtClean="0">
                              <a:solidFill>
                                <a:srgbClr val="F39FC3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kumimoji="1" lang="en-US" altLang="ja-JP" sz="4400" b="0" i="1" smtClean="0">
                              <a:solidFill>
                                <a:srgbClr val="F39FC3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f>
                        <m:fPr>
                          <m:ctrlP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kumimoji="1" lang="en-US" altLang="ja-JP" sz="4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4400" b="0" i="1" smtClean="0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kumimoji="1" lang="en-US" altLang="ja-JP" sz="4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num>
                        <m:den>
                          <m: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kumimoji="1" lang="en-US" altLang="ja-JP" sz="4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4400" b="0" i="1" smtClean="0"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kumimoji="1" lang="ja-JP" altLang="en-US" sz="4400" dirty="0"/>
              </a:p>
            </p:txBody>
          </p:sp>
        </mc:Choice>
        <mc:Fallback xmlns="">
          <p:sp>
            <p:nvSpPr>
              <p:cNvPr id="15" name="テキスト ボックス 14">
                <a:extLst>
                  <a:ext uri="{FF2B5EF4-FFF2-40B4-BE49-F238E27FC236}">
                    <a16:creationId xmlns:a16="http://schemas.microsoft.com/office/drawing/2014/main" id="{C37233E8-AF0B-5AAE-8B0F-A727C37C36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5809" y="2049654"/>
                <a:ext cx="2685799" cy="128560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CB2E85B7-3DAC-88A3-347F-9B4606D7F396}"/>
              </a:ext>
            </a:extLst>
          </p:cNvPr>
          <p:cNvSpPr txBox="1"/>
          <p:nvPr/>
        </p:nvSpPr>
        <p:spPr>
          <a:xfrm>
            <a:off x="3961157" y="1587989"/>
            <a:ext cx="53195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The kinetic inductivity is defined by 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0058732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454506-976F-C99E-F914-837EF268FC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629C0653-0DD1-0E34-B578-FAC4EFDC6730}"/>
              </a:ext>
            </a:extLst>
          </p:cNvPr>
          <p:cNvSpPr txBox="1"/>
          <p:nvPr/>
        </p:nvSpPr>
        <p:spPr>
          <a:xfrm>
            <a:off x="0" y="39544"/>
            <a:ext cx="121920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4400" b="1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 </a:t>
            </a:r>
            <a:r>
              <a:rPr lang="en-US" altLang="ja-JP" sz="4000" b="1" dirty="0"/>
              <a:t>Kinetic inductance under </a:t>
            </a:r>
          </a:p>
          <a:p>
            <a:pPr algn="ctr"/>
            <a:r>
              <a:rPr lang="en-US" altLang="ja-JP" sz="4000" b="1" dirty="0"/>
              <a:t>an AC perturbation (no DC current)</a:t>
            </a:r>
            <a:endParaRPr kumimoji="1" lang="ja-JP" altLang="en-US" sz="4000" b="1" dirty="0"/>
          </a:p>
        </p:txBody>
      </p:sp>
      <p:sp>
        <p:nvSpPr>
          <p:cNvPr id="9" name="直方体 8">
            <a:extLst>
              <a:ext uri="{FF2B5EF4-FFF2-40B4-BE49-F238E27FC236}">
                <a16:creationId xmlns:a16="http://schemas.microsoft.com/office/drawing/2014/main" id="{6B28838B-D997-7A83-9319-C0F21D2A5C87}"/>
              </a:ext>
            </a:extLst>
          </p:cNvPr>
          <p:cNvSpPr/>
          <p:nvPr/>
        </p:nvSpPr>
        <p:spPr>
          <a:xfrm>
            <a:off x="28399" y="1661515"/>
            <a:ext cx="3605719" cy="2373549"/>
          </a:xfrm>
          <a:prstGeom prst="cube">
            <a:avLst>
              <a:gd name="adj" fmla="val 94262"/>
            </a:avLst>
          </a:prstGeom>
          <a:solidFill>
            <a:srgbClr val="3C6CC2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1" name="直線矢印コネクタ 10">
            <a:extLst>
              <a:ext uri="{FF2B5EF4-FFF2-40B4-BE49-F238E27FC236}">
                <a16:creationId xmlns:a16="http://schemas.microsoft.com/office/drawing/2014/main" id="{4541FFC1-0F2C-50EB-ADC9-CBF39D01E262}"/>
              </a:ext>
            </a:extLst>
          </p:cNvPr>
          <p:cNvCxnSpPr>
            <a:cxnSpLocks/>
          </p:cNvCxnSpPr>
          <p:nvPr/>
        </p:nvCxnSpPr>
        <p:spPr>
          <a:xfrm flipV="1">
            <a:off x="1803230" y="2317071"/>
            <a:ext cx="0" cy="935218"/>
          </a:xfrm>
          <a:prstGeom prst="straightConnector1">
            <a:avLst/>
          </a:prstGeom>
          <a:ln w="101600">
            <a:solidFill>
              <a:srgbClr val="92D050"/>
            </a:solidFill>
            <a:headEnd type="triangle"/>
            <a:tailEnd type="triangle"/>
          </a:ln>
          <a:scene3d>
            <a:camera prst="isometricOffAxis2Top">
              <a:rot lat="19200000" lon="3120000" rev="1890000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73F68E6E-039C-A59A-35EC-F08740A616A5}"/>
              </a:ext>
            </a:extLst>
          </p:cNvPr>
          <p:cNvSpPr txBox="1"/>
          <p:nvPr/>
        </p:nvSpPr>
        <p:spPr>
          <a:xfrm>
            <a:off x="807946" y="3043419"/>
            <a:ext cx="111511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800" b="1" dirty="0">
                <a:solidFill>
                  <a:srgbClr val="C3FF7E"/>
                </a:solidFill>
              </a:rPr>
              <a:t>weak</a:t>
            </a:r>
          </a:p>
          <a:p>
            <a:r>
              <a:rPr lang="en-US" altLang="ja-JP" sz="2800" b="1" dirty="0">
                <a:solidFill>
                  <a:srgbClr val="C3FF7E"/>
                </a:solidFill>
              </a:rPr>
              <a:t>ac</a:t>
            </a:r>
            <a:endParaRPr lang="ja-JP" altLang="en-US" sz="2800" b="1" dirty="0">
              <a:solidFill>
                <a:srgbClr val="C3FF7E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テキスト ボックス 14">
                <a:extLst>
                  <a:ext uri="{FF2B5EF4-FFF2-40B4-BE49-F238E27FC236}">
                    <a16:creationId xmlns:a16="http://schemas.microsoft.com/office/drawing/2014/main" id="{CCFC791A-035B-3D81-E903-132441476EEE}"/>
                  </a:ext>
                </a:extLst>
              </p:cNvPr>
              <p:cNvSpPr txBox="1"/>
              <p:nvPr/>
            </p:nvSpPr>
            <p:spPr>
              <a:xfrm>
                <a:off x="3415809" y="2049654"/>
                <a:ext cx="2685799" cy="1285608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4400" b="0" i="1" smtClean="0">
                              <a:solidFill>
                                <a:srgbClr val="F39FC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4400" b="0" i="1" smtClean="0">
                              <a:solidFill>
                                <a:srgbClr val="F39FC3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kumimoji="1" lang="en-US" altLang="ja-JP" sz="4400" b="0" i="1" smtClean="0">
                              <a:solidFill>
                                <a:srgbClr val="F39FC3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f>
                        <m:fPr>
                          <m:ctrlP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kumimoji="1" lang="en-US" altLang="ja-JP" sz="4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4400" b="0" i="1" smtClean="0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kumimoji="1" lang="en-US" altLang="ja-JP" sz="4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num>
                        <m:den>
                          <m: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kumimoji="1" lang="en-US" altLang="ja-JP" sz="4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4400" b="0" i="1" smtClean="0"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kumimoji="1" lang="ja-JP" altLang="en-US" sz="4400" dirty="0"/>
              </a:p>
            </p:txBody>
          </p:sp>
        </mc:Choice>
        <mc:Fallback xmlns="">
          <p:sp>
            <p:nvSpPr>
              <p:cNvPr id="15" name="テキスト ボックス 14">
                <a:extLst>
                  <a:ext uri="{FF2B5EF4-FFF2-40B4-BE49-F238E27FC236}">
                    <a16:creationId xmlns:a16="http://schemas.microsoft.com/office/drawing/2014/main" id="{C37233E8-AF0B-5AAE-8B0F-A727C37C36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5809" y="2049654"/>
                <a:ext cx="2685799" cy="128560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F431449C-5E55-184A-9403-67C4BE54C356}"/>
              </a:ext>
            </a:extLst>
          </p:cNvPr>
          <p:cNvSpPr txBox="1"/>
          <p:nvPr/>
        </p:nvSpPr>
        <p:spPr>
          <a:xfrm>
            <a:off x="3961157" y="1587989"/>
            <a:ext cx="53195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The kinetic inductivity is defined by </a:t>
            </a:r>
            <a:endParaRPr kumimoji="1" lang="ja-JP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テキスト ボックス 17">
                <a:extLst>
                  <a:ext uri="{FF2B5EF4-FFF2-40B4-BE49-F238E27FC236}">
                    <a16:creationId xmlns:a16="http://schemas.microsoft.com/office/drawing/2014/main" id="{D52DEE5D-2D26-1AB3-B088-436145CB586F}"/>
                  </a:ext>
                </a:extLst>
              </p:cNvPr>
              <p:cNvSpPr txBox="1"/>
              <p:nvPr/>
            </p:nvSpPr>
            <p:spPr>
              <a:xfrm>
                <a:off x="7382336" y="2049654"/>
                <a:ext cx="3232616" cy="1402435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4000" b="0" i="1" smtClean="0">
                              <a:solidFill>
                                <a:srgbClr val="F39FC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4000" b="0" i="1" smtClean="0">
                              <a:solidFill>
                                <a:srgbClr val="F39FC3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kumimoji="1" lang="en-US" altLang="ja-JP" sz="4000" b="0" i="1" smtClean="0">
                              <a:solidFill>
                                <a:srgbClr val="F39FC3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kumimoji="1" lang="en-US" altLang="ja-JP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ja-JP" sz="4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40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acc>
                            <m:accPr>
                              <m:chr m:val="̇"/>
                              <m:ctrlPr>
                                <a:rPr lang="en-US" altLang="ja-JP" sz="4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altLang="ja-JP" sz="4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4000" i="1"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e>
                                <m:sub>
                                  <m:r>
                                    <a:rPr lang="en-US" altLang="ja-JP" sz="40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e>
                          </m:acc>
                        </m:den>
                      </m:f>
                      <m:r>
                        <a:rPr kumimoji="1" lang="en-US" altLang="ja-JP" sz="4000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kumimoji="1" lang="en-US" altLang="ja-JP" sz="4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̇"/>
                              <m:ctrlPr>
                                <a:rPr kumimoji="1" lang="en-US" altLang="ja-JP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ja-JP" sz="40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acc>
                        </m:num>
                        <m:den>
                          <m:acc>
                            <m:accPr>
                              <m:chr m:val="̇"/>
                              <m:ctrlPr>
                                <a:rPr kumimoji="1" lang="en-US" altLang="ja-JP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kumimoji="1" lang="en-US" altLang="ja-JP" sz="4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4000" b="0" i="1" smtClean="0"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e>
                                <m:sub>
                                  <m:r>
                                    <a:rPr kumimoji="1" lang="en-US" altLang="ja-JP" sz="40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e>
                          </m:acc>
                        </m:den>
                      </m:f>
                    </m:oMath>
                  </m:oMathPara>
                </a14:m>
                <a:endParaRPr kumimoji="1" lang="ja-JP" altLang="en-US" sz="4000" dirty="0"/>
              </a:p>
            </p:txBody>
          </p:sp>
        </mc:Choice>
        <mc:Fallback xmlns="">
          <p:sp>
            <p:nvSpPr>
              <p:cNvPr id="18" name="テキスト ボックス 17">
                <a:extLst>
                  <a:ext uri="{FF2B5EF4-FFF2-40B4-BE49-F238E27FC236}">
                    <a16:creationId xmlns:a16="http://schemas.microsoft.com/office/drawing/2014/main" id="{5FEB0ADB-F37A-4065-5E1D-BE56874DDC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2336" y="2049654"/>
                <a:ext cx="3232616" cy="140243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02B80890-C6FB-4D5A-650A-C13A4B8F239F}"/>
              </a:ext>
            </a:extLst>
          </p:cNvPr>
          <p:cNvSpPr txBox="1"/>
          <p:nvPr/>
        </p:nvSpPr>
        <p:spPr>
          <a:xfrm>
            <a:off x="6427327" y="2491658"/>
            <a:ext cx="5389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/>
              <a:t>or</a:t>
            </a:r>
            <a:endParaRPr kumimoji="1"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353267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569287-F88C-2DCE-91C2-DEB754F5F1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BC646FDB-D220-FAF8-DCEC-B5805B107192}"/>
              </a:ext>
            </a:extLst>
          </p:cNvPr>
          <p:cNvSpPr txBox="1"/>
          <p:nvPr/>
        </p:nvSpPr>
        <p:spPr>
          <a:xfrm>
            <a:off x="0" y="39544"/>
            <a:ext cx="121920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4400" b="1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 </a:t>
            </a:r>
            <a:r>
              <a:rPr lang="en-US" altLang="ja-JP" sz="4000" b="1" dirty="0"/>
              <a:t>Kinetic inductance under </a:t>
            </a:r>
          </a:p>
          <a:p>
            <a:pPr algn="ctr"/>
            <a:r>
              <a:rPr lang="en-US" altLang="ja-JP" sz="4000" b="1" dirty="0"/>
              <a:t>an AC perturbation (no DC current)</a:t>
            </a:r>
            <a:endParaRPr kumimoji="1" lang="ja-JP" altLang="en-US" sz="4000" b="1" dirty="0"/>
          </a:p>
        </p:txBody>
      </p:sp>
      <p:sp>
        <p:nvSpPr>
          <p:cNvPr id="9" name="直方体 8">
            <a:extLst>
              <a:ext uri="{FF2B5EF4-FFF2-40B4-BE49-F238E27FC236}">
                <a16:creationId xmlns:a16="http://schemas.microsoft.com/office/drawing/2014/main" id="{6001AFB0-79DD-A98C-5CC6-46B913BF3F0E}"/>
              </a:ext>
            </a:extLst>
          </p:cNvPr>
          <p:cNvSpPr/>
          <p:nvPr/>
        </p:nvSpPr>
        <p:spPr>
          <a:xfrm>
            <a:off x="28399" y="1661515"/>
            <a:ext cx="3605719" cy="2373549"/>
          </a:xfrm>
          <a:prstGeom prst="cube">
            <a:avLst>
              <a:gd name="adj" fmla="val 94262"/>
            </a:avLst>
          </a:prstGeom>
          <a:solidFill>
            <a:srgbClr val="3C6CC2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1" name="直線矢印コネクタ 10">
            <a:extLst>
              <a:ext uri="{FF2B5EF4-FFF2-40B4-BE49-F238E27FC236}">
                <a16:creationId xmlns:a16="http://schemas.microsoft.com/office/drawing/2014/main" id="{C15FF624-A824-A3BC-E33C-CA10625B16C5}"/>
              </a:ext>
            </a:extLst>
          </p:cNvPr>
          <p:cNvCxnSpPr>
            <a:cxnSpLocks/>
          </p:cNvCxnSpPr>
          <p:nvPr/>
        </p:nvCxnSpPr>
        <p:spPr>
          <a:xfrm flipV="1">
            <a:off x="1803230" y="2317071"/>
            <a:ext cx="0" cy="935218"/>
          </a:xfrm>
          <a:prstGeom prst="straightConnector1">
            <a:avLst/>
          </a:prstGeom>
          <a:ln w="101600">
            <a:solidFill>
              <a:srgbClr val="92D050"/>
            </a:solidFill>
            <a:headEnd type="triangle"/>
            <a:tailEnd type="triangle"/>
          </a:ln>
          <a:scene3d>
            <a:camera prst="isometricOffAxis2Top">
              <a:rot lat="19200000" lon="3120000" rev="1890000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AAEE5A48-4B8A-BAE8-E265-05B49DBFED83}"/>
              </a:ext>
            </a:extLst>
          </p:cNvPr>
          <p:cNvSpPr txBox="1"/>
          <p:nvPr/>
        </p:nvSpPr>
        <p:spPr>
          <a:xfrm>
            <a:off x="807946" y="3043419"/>
            <a:ext cx="111511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800" b="1" dirty="0">
                <a:solidFill>
                  <a:srgbClr val="C3FF7E"/>
                </a:solidFill>
              </a:rPr>
              <a:t>weak</a:t>
            </a:r>
          </a:p>
          <a:p>
            <a:r>
              <a:rPr lang="en-US" altLang="ja-JP" sz="2800" b="1" dirty="0">
                <a:solidFill>
                  <a:srgbClr val="C3FF7E"/>
                </a:solidFill>
              </a:rPr>
              <a:t>ac</a:t>
            </a:r>
            <a:endParaRPr lang="ja-JP" altLang="en-US" sz="2800" b="1" dirty="0">
              <a:solidFill>
                <a:srgbClr val="C3FF7E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テキスト ボックス 14">
                <a:extLst>
                  <a:ext uri="{FF2B5EF4-FFF2-40B4-BE49-F238E27FC236}">
                    <a16:creationId xmlns:a16="http://schemas.microsoft.com/office/drawing/2014/main" id="{2F13A978-2D43-1B0B-883E-3DB143BFB5DC}"/>
                  </a:ext>
                </a:extLst>
              </p:cNvPr>
              <p:cNvSpPr txBox="1"/>
              <p:nvPr/>
            </p:nvSpPr>
            <p:spPr>
              <a:xfrm>
                <a:off x="3415809" y="2049654"/>
                <a:ext cx="2685799" cy="1285608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4400" b="0" i="1" smtClean="0">
                              <a:solidFill>
                                <a:srgbClr val="F39FC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4400" b="0" i="1" smtClean="0">
                              <a:solidFill>
                                <a:srgbClr val="F39FC3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kumimoji="1" lang="en-US" altLang="ja-JP" sz="4400" b="0" i="1" smtClean="0">
                              <a:solidFill>
                                <a:srgbClr val="F39FC3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f>
                        <m:fPr>
                          <m:ctrlP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kumimoji="1" lang="en-US" altLang="ja-JP" sz="4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4400" b="0" i="1" smtClean="0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kumimoji="1" lang="en-US" altLang="ja-JP" sz="4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num>
                        <m:den>
                          <m: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kumimoji="1" lang="en-US" altLang="ja-JP" sz="4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4400" b="0" i="1" smtClean="0"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kumimoji="1" lang="ja-JP" altLang="en-US" sz="4400" dirty="0"/>
              </a:p>
            </p:txBody>
          </p:sp>
        </mc:Choice>
        <mc:Fallback xmlns="">
          <p:sp>
            <p:nvSpPr>
              <p:cNvPr id="15" name="テキスト ボックス 14">
                <a:extLst>
                  <a:ext uri="{FF2B5EF4-FFF2-40B4-BE49-F238E27FC236}">
                    <a16:creationId xmlns:a16="http://schemas.microsoft.com/office/drawing/2014/main" id="{C37233E8-AF0B-5AAE-8B0F-A727C37C36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5809" y="2049654"/>
                <a:ext cx="2685799" cy="128560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4852C167-EB19-C204-83DC-F6954EF5D5A5}"/>
              </a:ext>
            </a:extLst>
          </p:cNvPr>
          <p:cNvSpPr txBox="1"/>
          <p:nvPr/>
        </p:nvSpPr>
        <p:spPr>
          <a:xfrm>
            <a:off x="3961157" y="1587989"/>
            <a:ext cx="53195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The kinetic inductivity is defined by </a:t>
            </a:r>
            <a:endParaRPr kumimoji="1" lang="ja-JP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テキスト ボックス 17">
                <a:extLst>
                  <a:ext uri="{FF2B5EF4-FFF2-40B4-BE49-F238E27FC236}">
                    <a16:creationId xmlns:a16="http://schemas.microsoft.com/office/drawing/2014/main" id="{96B12893-3A9A-E58B-A191-0DBD5A5F5F19}"/>
                  </a:ext>
                </a:extLst>
              </p:cNvPr>
              <p:cNvSpPr txBox="1"/>
              <p:nvPr/>
            </p:nvSpPr>
            <p:spPr>
              <a:xfrm>
                <a:off x="7382336" y="2049654"/>
                <a:ext cx="3232616" cy="1402435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4000" b="0" i="1" smtClean="0">
                              <a:solidFill>
                                <a:srgbClr val="F39FC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4000" b="0" i="1" smtClean="0">
                              <a:solidFill>
                                <a:srgbClr val="F39FC3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kumimoji="1" lang="en-US" altLang="ja-JP" sz="4000" b="0" i="1" smtClean="0">
                              <a:solidFill>
                                <a:srgbClr val="F39FC3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kumimoji="1" lang="en-US" altLang="ja-JP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ja-JP" sz="4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40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acc>
                            <m:accPr>
                              <m:chr m:val="̇"/>
                              <m:ctrlPr>
                                <a:rPr lang="en-US" altLang="ja-JP" sz="4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altLang="ja-JP" sz="4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4000" i="1"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e>
                                <m:sub>
                                  <m:r>
                                    <a:rPr lang="en-US" altLang="ja-JP" sz="40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e>
                          </m:acc>
                        </m:den>
                      </m:f>
                      <m:r>
                        <a:rPr kumimoji="1" lang="en-US" altLang="ja-JP" sz="4000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kumimoji="1" lang="en-US" altLang="ja-JP" sz="4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̇"/>
                              <m:ctrlPr>
                                <a:rPr kumimoji="1" lang="en-US" altLang="ja-JP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ja-JP" sz="40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acc>
                        </m:num>
                        <m:den>
                          <m:acc>
                            <m:accPr>
                              <m:chr m:val="̇"/>
                              <m:ctrlPr>
                                <a:rPr kumimoji="1" lang="en-US" altLang="ja-JP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kumimoji="1" lang="en-US" altLang="ja-JP" sz="4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4000" b="0" i="1" smtClean="0"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e>
                                <m:sub>
                                  <m:r>
                                    <a:rPr kumimoji="1" lang="en-US" altLang="ja-JP" sz="40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e>
                          </m:acc>
                        </m:den>
                      </m:f>
                    </m:oMath>
                  </m:oMathPara>
                </a14:m>
                <a:endParaRPr kumimoji="1" lang="ja-JP" altLang="en-US" sz="4000" dirty="0"/>
              </a:p>
            </p:txBody>
          </p:sp>
        </mc:Choice>
        <mc:Fallback xmlns="">
          <p:sp>
            <p:nvSpPr>
              <p:cNvPr id="18" name="テキスト ボックス 17">
                <a:extLst>
                  <a:ext uri="{FF2B5EF4-FFF2-40B4-BE49-F238E27FC236}">
                    <a16:creationId xmlns:a16="http://schemas.microsoft.com/office/drawing/2014/main" id="{5FEB0ADB-F37A-4065-5E1D-BE56874DDC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2336" y="2049654"/>
                <a:ext cx="3232616" cy="140243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0E573603-B926-0826-87D3-A18B8DC3D816}"/>
              </a:ext>
            </a:extLst>
          </p:cNvPr>
          <p:cNvSpPr txBox="1"/>
          <p:nvPr/>
        </p:nvSpPr>
        <p:spPr>
          <a:xfrm>
            <a:off x="6427327" y="2491658"/>
            <a:ext cx="5389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/>
              <a:t>or</a:t>
            </a:r>
            <a:endParaRPr kumimoji="1" lang="ja-JP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テキスト ボックス 19">
                <a:extLst>
                  <a:ext uri="{FF2B5EF4-FFF2-40B4-BE49-F238E27FC236}">
                    <a16:creationId xmlns:a16="http://schemas.microsoft.com/office/drawing/2014/main" id="{BCBD4BDF-EC22-31E6-4263-03D6B5C9707E}"/>
                  </a:ext>
                </a:extLst>
              </p:cNvPr>
              <p:cNvSpPr txBox="1"/>
              <p:nvPr/>
            </p:nvSpPr>
            <p:spPr>
              <a:xfrm>
                <a:off x="5191892" y="3565045"/>
                <a:ext cx="1546577" cy="13383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ja-JP" sz="2000" dirty="0"/>
                  <a:t>London</a:t>
                </a:r>
                <a:r>
                  <a:rPr lang="ja-JP" altLang="en-US" sz="2000" dirty="0"/>
                  <a:t> </a:t>
                </a:r>
                <a:r>
                  <a:rPr lang="en-US" altLang="ja-JP" sz="2000" dirty="0"/>
                  <a:t>eq.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000" i="1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kumimoji="1" lang="en-US" altLang="ja-JP" sz="2000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kumimoji="1" lang="en-US" altLang="ja-JP" sz="2000" i="1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kumimoji="1" lang="en-US" altLang="ja-JP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2000" i="1">
                              <a:latin typeface="Cambria Math" panose="02040503050406030204" pitchFamily="18" charset="0"/>
                            </a:rPr>
                            <m:t>𝐴</m:t>
                          </m:r>
                        </m:num>
                        <m:den>
                          <m:sSub>
                            <m:sSubPr>
                              <m:ctrlPr>
                                <a:rPr kumimoji="1" lang="en-US" altLang="ja-JP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000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kumimoji="1" lang="en-US" altLang="ja-JP" sz="20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sSup>
                            <m:sSupPr>
                              <m:ctrlPr>
                                <a:rPr kumimoji="1" lang="en-US" altLang="ja-JP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2000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p>
                              <m:r>
                                <a:rPr kumimoji="1" lang="en-US" altLang="ja-JP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altLang="ja-JP" sz="20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type m:val="lin"/>
                          <m:ctrlPr>
                            <a:rPr kumimoji="1" lang="en-US" altLang="ja-JP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20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kumimoji="1" lang="en-US" altLang="ja-JP" sz="2000" i="1">
                              <a:latin typeface="Cambria Math" panose="02040503050406030204" pitchFamily="18" charset="0"/>
                            </a:rPr>
                            <m:t>𝜆</m:t>
                          </m:r>
                        </m:num>
                        <m:den>
                          <m:r>
                            <a:rPr kumimoji="1" lang="en-US" altLang="ja-JP" sz="200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kumimoji="1" lang="en-US" altLang="ja-JP" sz="2000" i="1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altLang="ja-JP" sz="2000" dirty="0"/>
              </a:p>
            </p:txBody>
          </p:sp>
        </mc:Choice>
        <mc:Fallback xmlns="">
          <p:sp>
            <p:nvSpPr>
              <p:cNvPr id="20" name="テキスト ボックス 19">
                <a:extLst>
                  <a:ext uri="{FF2B5EF4-FFF2-40B4-BE49-F238E27FC236}">
                    <a16:creationId xmlns:a16="http://schemas.microsoft.com/office/drawing/2014/main" id="{801CD6B9-C519-EF2A-DB4B-40C2B6A2C5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1892" y="3565045"/>
                <a:ext cx="1546577" cy="1338315"/>
              </a:xfrm>
              <a:prstGeom prst="rect">
                <a:avLst/>
              </a:prstGeom>
              <a:blipFill>
                <a:blip r:embed="rId4"/>
                <a:stretch>
                  <a:fillRect l="-3953" t="-2740" r="-1581" b="-5388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矢印: 右 22">
            <a:extLst>
              <a:ext uri="{FF2B5EF4-FFF2-40B4-BE49-F238E27FC236}">
                <a16:creationId xmlns:a16="http://schemas.microsoft.com/office/drawing/2014/main" id="{3445DB46-4D3D-8601-D012-A041AC36D3A6}"/>
              </a:ext>
            </a:extLst>
          </p:cNvPr>
          <p:cNvSpPr/>
          <p:nvPr/>
        </p:nvSpPr>
        <p:spPr>
          <a:xfrm rot="5400000">
            <a:off x="7737503" y="3514663"/>
            <a:ext cx="1080217" cy="1034319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800"/>
          </a:p>
        </p:txBody>
      </p:sp>
      <p:sp>
        <p:nvSpPr>
          <p:cNvPr id="4" name="吹き出し: 四角形 3">
            <a:extLst>
              <a:ext uri="{FF2B5EF4-FFF2-40B4-BE49-F238E27FC236}">
                <a16:creationId xmlns:a16="http://schemas.microsoft.com/office/drawing/2014/main" id="{45372F08-F5BB-46BF-B2A3-D50DE33D8D6B}"/>
              </a:ext>
            </a:extLst>
          </p:cNvPr>
          <p:cNvSpPr/>
          <p:nvPr/>
        </p:nvSpPr>
        <p:spPr>
          <a:xfrm>
            <a:off x="4907280" y="3545841"/>
            <a:ext cx="2119849" cy="1373194"/>
          </a:xfrm>
          <a:prstGeom prst="wedgeRectCallout">
            <a:avLst>
              <a:gd name="adj1" fmla="val 77108"/>
              <a:gd name="adj2" fmla="val -22765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158857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8A3F03-3524-E48A-F280-7CE34F050C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4EE42F14-D475-9650-BDA3-ACE26B903263}"/>
              </a:ext>
            </a:extLst>
          </p:cNvPr>
          <p:cNvSpPr txBox="1"/>
          <p:nvPr/>
        </p:nvSpPr>
        <p:spPr>
          <a:xfrm>
            <a:off x="0" y="39544"/>
            <a:ext cx="121920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4400" b="1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 </a:t>
            </a:r>
            <a:r>
              <a:rPr lang="en-US" altLang="ja-JP" sz="4000" b="1" dirty="0"/>
              <a:t>Kinetic inductance under </a:t>
            </a:r>
          </a:p>
          <a:p>
            <a:pPr algn="ctr"/>
            <a:r>
              <a:rPr lang="en-US" altLang="ja-JP" sz="4000" b="1" dirty="0"/>
              <a:t>an AC perturbation (no DC current)</a:t>
            </a:r>
            <a:endParaRPr kumimoji="1" lang="ja-JP" altLang="en-US" sz="4000" b="1" dirty="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492776D5-866E-B220-C820-1E898FDCDF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B3C58-AB0B-4AE7-BAF7-8EFBD51A7E73}" type="slidenum">
              <a:rPr kumimoji="1" lang="ja-JP" altLang="en-US" smtClean="0"/>
              <a:t>24</a:t>
            </a:fld>
            <a:endParaRPr kumimoji="1" lang="ja-JP" altLang="en-US"/>
          </a:p>
        </p:txBody>
      </p:sp>
      <p:sp>
        <p:nvSpPr>
          <p:cNvPr id="9" name="直方体 8">
            <a:extLst>
              <a:ext uri="{FF2B5EF4-FFF2-40B4-BE49-F238E27FC236}">
                <a16:creationId xmlns:a16="http://schemas.microsoft.com/office/drawing/2014/main" id="{1E05CC17-7C81-3C78-FB1B-8B33840560D8}"/>
              </a:ext>
            </a:extLst>
          </p:cNvPr>
          <p:cNvSpPr/>
          <p:nvPr/>
        </p:nvSpPr>
        <p:spPr>
          <a:xfrm>
            <a:off x="28399" y="1661515"/>
            <a:ext cx="3605719" cy="2373549"/>
          </a:xfrm>
          <a:prstGeom prst="cube">
            <a:avLst>
              <a:gd name="adj" fmla="val 94262"/>
            </a:avLst>
          </a:prstGeom>
          <a:solidFill>
            <a:srgbClr val="3C6CC2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1" name="直線矢印コネクタ 10">
            <a:extLst>
              <a:ext uri="{FF2B5EF4-FFF2-40B4-BE49-F238E27FC236}">
                <a16:creationId xmlns:a16="http://schemas.microsoft.com/office/drawing/2014/main" id="{A433DEC7-C226-839A-2AF2-4950171F7E47}"/>
              </a:ext>
            </a:extLst>
          </p:cNvPr>
          <p:cNvCxnSpPr>
            <a:cxnSpLocks/>
          </p:cNvCxnSpPr>
          <p:nvPr/>
        </p:nvCxnSpPr>
        <p:spPr>
          <a:xfrm flipV="1">
            <a:off x="1803230" y="2317071"/>
            <a:ext cx="0" cy="935218"/>
          </a:xfrm>
          <a:prstGeom prst="straightConnector1">
            <a:avLst/>
          </a:prstGeom>
          <a:ln w="101600">
            <a:solidFill>
              <a:srgbClr val="92D050"/>
            </a:solidFill>
            <a:headEnd type="triangle"/>
            <a:tailEnd type="triangle"/>
          </a:ln>
          <a:scene3d>
            <a:camera prst="isometricOffAxis2Top">
              <a:rot lat="19200000" lon="3120000" rev="1890000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934FB35F-4F41-0B78-2DAA-C2FAC30B7A31}"/>
              </a:ext>
            </a:extLst>
          </p:cNvPr>
          <p:cNvSpPr txBox="1"/>
          <p:nvPr/>
        </p:nvSpPr>
        <p:spPr>
          <a:xfrm>
            <a:off x="807946" y="3043419"/>
            <a:ext cx="111511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800" b="1" dirty="0">
                <a:solidFill>
                  <a:srgbClr val="C3FF7E"/>
                </a:solidFill>
              </a:rPr>
              <a:t>weak</a:t>
            </a:r>
          </a:p>
          <a:p>
            <a:r>
              <a:rPr lang="en-US" altLang="ja-JP" sz="2800" b="1" dirty="0">
                <a:solidFill>
                  <a:srgbClr val="C3FF7E"/>
                </a:solidFill>
              </a:rPr>
              <a:t>ac</a:t>
            </a:r>
            <a:endParaRPr lang="ja-JP" altLang="en-US" sz="2800" b="1" dirty="0">
              <a:solidFill>
                <a:srgbClr val="C3FF7E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テキスト ボックス 14">
                <a:extLst>
                  <a:ext uri="{FF2B5EF4-FFF2-40B4-BE49-F238E27FC236}">
                    <a16:creationId xmlns:a16="http://schemas.microsoft.com/office/drawing/2014/main" id="{98B337C2-B218-468D-BFAB-7660F5E65E6E}"/>
                  </a:ext>
                </a:extLst>
              </p:cNvPr>
              <p:cNvSpPr txBox="1"/>
              <p:nvPr/>
            </p:nvSpPr>
            <p:spPr>
              <a:xfrm>
                <a:off x="3415809" y="2049654"/>
                <a:ext cx="2685799" cy="1285608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4400" b="0" i="1" smtClean="0">
                              <a:solidFill>
                                <a:srgbClr val="F39FC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4400" b="0" i="1" smtClean="0">
                              <a:solidFill>
                                <a:srgbClr val="F39FC3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kumimoji="1" lang="en-US" altLang="ja-JP" sz="4400" b="0" i="1" smtClean="0">
                              <a:solidFill>
                                <a:srgbClr val="F39FC3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f>
                        <m:fPr>
                          <m:ctrlP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kumimoji="1" lang="en-US" altLang="ja-JP" sz="4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4400" b="0" i="1" smtClean="0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kumimoji="1" lang="en-US" altLang="ja-JP" sz="4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num>
                        <m:den>
                          <m: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kumimoji="1" lang="en-US" altLang="ja-JP" sz="4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4400" b="0" i="1" smtClean="0"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kumimoji="1" lang="ja-JP" altLang="en-US" sz="4400" dirty="0"/>
              </a:p>
            </p:txBody>
          </p:sp>
        </mc:Choice>
        <mc:Fallback xmlns="">
          <p:sp>
            <p:nvSpPr>
              <p:cNvPr id="15" name="テキスト ボックス 14">
                <a:extLst>
                  <a:ext uri="{FF2B5EF4-FFF2-40B4-BE49-F238E27FC236}">
                    <a16:creationId xmlns:a16="http://schemas.microsoft.com/office/drawing/2014/main" id="{C37233E8-AF0B-5AAE-8B0F-A727C37C36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5809" y="2049654"/>
                <a:ext cx="2685799" cy="128560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6893F29A-1A4D-ACB2-E127-F2522F931700}"/>
              </a:ext>
            </a:extLst>
          </p:cNvPr>
          <p:cNvSpPr txBox="1"/>
          <p:nvPr/>
        </p:nvSpPr>
        <p:spPr>
          <a:xfrm>
            <a:off x="3961157" y="1587989"/>
            <a:ext cx="53195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The kinetic inductivity is defined by </a:t>
            </a:r>
            <a:endParaRPr kumimoji="1" lang="ja-JP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テキスト ボックス 17">
                <a:extLst>
                  <a:ext uri="{FF2B5EF4-FFF2-40B4-BE49-F238E27FC236}">
                    <a16:creationId xmlns:a16="http://schemas.microsoft.com/office/drawing/2014/main" id="{FE60DACC-C29F-C6C9-094F-7C28CA7B3FD2}"/>
                  </a:ext>
                </a:extLst>
              </p:cNvPr>
              <p:cNvSpPr txBox="1"/>
              <p:nvPr/>
            </p:nvSpPr>
            <p:spPr>
              <a:xfrm>
                <a:off x="7382336" y="2049654"/>
                <a:ext cx="3232616" cy="1402435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4000" b="0" i="1" smtClean="0">
                              <a:solidFill>
                                <a:srgbClr val="F39FC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4000" b="0" i="1" smtClean="0">
                              <a:solidFill>
                                <a:srgbClr val="F39FC3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kumimoji="1" lang="en-US" altLang="ja-JP" sz="4000" b="0" i="1" smtClean="0">
                              <a:solidFill>
                                <a:srgbClr val="F39FC3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kumimoji="1" lang="en-US" altLang="ja-JP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ja-JP" sz="4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40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acc>
                            <m:accPr>
                              <m:chr m:val="̇"/>
                              <m:ctrlPr>
                                <a:rPr lang="en-US" altLang="ja-JP" sz="4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altLang="ja-JP" sz="4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4000" i="1"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e>
                                <m:sub>
                                  <m:r>
                                    <a:rPr lang="en-US" altLang="ja-JP" sz="40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e>
                          </m:acc>
                        </m:den>
                      </m:f>
                      <m:r>
                        <a:rPr kumimoji="1" lang="en-US" altLang="ja-JP" sz="4000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kumimoji="1" lang="en-US" altLang="ja-JP" sz="4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̇"/>
                              <m:ctrlPr>
                                <a:rPr kumimoji="1" lang="en-US" altLang="ja-JP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ja-JP" sz="40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acc>
                        </m:num>
                        <m:den>
                          <m:acc>
                            <m:accPr>
                              <m:chr m:val="̇"/>
                              <m:ctrlPr>
                                <a:rPr kumimoji="1" lang="en-US" altLang="ja-JP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kumimoji="1" lang="en-US" altLang="ja-JP" sz="4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4000" b="0" i="1" smtClean="0"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e>
                                <m:sub>
                                  <m:r>
                                    <a:rPr kumimoji="1" lang="en-US" altLang="ja-JP" sz="40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e>
                          </m:acc>
                        </m:den>
                      </m:f>
                    </m:oMath>
                  </m:oMathPara>
                </a14:m>
                <a:endParaRPr kumimoji="1" lang="ja-JP" altLang="en-US" sz="4000" dirty="0"/>
              </a:p>
            </p:txBody>
          </p:sp>
        </mc:Choice>
        <mc:Fallback xmlns="">
          <p:sp>
            <p:nvSpPr>
              <p:cNvPr id="18" name="テキスト ボックス 17">
                <a:extLst>
                  <a:ext uri="{FF2B5EF4-FFF2-40B4-BE49-F238E27FC236}">
                    <a16:creationId xmlns:a16="http://schemas.microsoft.com/office/drawing/2014/main" id="{5FEB0ADB-F37A-4065-5E1D-BE56874DDC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2336" y="2049654"/>
                <a:ext cx="3232616" cy="140243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A7056F14-EC70-05D9-8E42-1F6906D06990}"/>
              </a:ext>
            </a:extLst>
          </p:cNvPr>
          <p:cNvSpPr txBox="1"/>
          <p:nvPr/>
        </p:nvSpPr>
        <p:spPr>
          <a:xfrm>
            <a:off x="6427327" y="2491658"/>
            <a:ext cx="5389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/>
              <a:t>or</a:t>
            </a:r>
            <a:endParaRPr kumimoji="1" lang="ja-JP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テキスト ボックス 19">
                <a:extLst>
                  <a:ext uri="{FF2B5EF4-FFF2-40B4-BE49-F238E27FC236}">
                    <a16:creationId xmlns:a16="http://schemas.microsoft.com/office/drawing/2014/main" id="{D1E6502C-2111-75BC-0A74-EC017A056A71}"/>
                  </a:ext>
                </a:extLst>
              </p:cNvPr>
              <p:cNvSpPr txBox="1"/>
              <p:nvPr/>
            </p:nvSpPr>
            <p:spPr>
              <a:xfrm>
                <a:off x="5191892" y="3565045"/>
                <a:ext cx="1546577" cy="13383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ja-JP" sz="2000" dirty="0"/>
                  <a:t>London</a:t>
                </a:r>
                <a:r>
                  <a:rPr lang="ja-JP" altLang="en-US" sz="2000" dirty="0"/>
                  <a:t> </a:t>
                </a:r>
                <a:r>
                  <a:rPr lang="en-US" altLang="ja-JP" sz="2000" dirty="0"/>
                  <a:t>eq.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000" i="1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kumimoji="1" lang="en-US" altLang="ja-JP" sz="2000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kumimoji="1" lang="en-US" altLang="ja-JP" sz="2000" i="1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kumimoji="1" lang="en-US" altLang="ja-JP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2000" i="1">
                              <a:latin typeface="Cambria Math" panose="02040503050406030204" pitchFamily="18" charset="0"/>
                            </a:rPr>
                            <m:t>𝐴</m:t>
                          </m:r>
                        </m:num>
                        <m:den>
                          <m:sSub>
                            <m:sSubPr>
                              <m:ctrlPr>
                                <a:rPr kumimoji="1" lang="en-US" altLang="ja-JP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000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kumimoji="1" lang="en-US" altLang="ja-JP" sz="20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sSup>
                            <m:sSupPr>
                              <m:ctrlPr>
                                <a:rPr kumimoji="1" lang="en-US" altLang="ja-JP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2000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p>
                              <m:r>
                                <a:rPr kumimoji="1" lang="en-US" altLang="ja-JP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altLang="ja-JP" sz="20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type m:val="lin"/>
                          <m:ctrlPr>
                            <a:rPr kumimoji="1" lang="en-US" altLang="ja-JP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20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kumimoji="1" lang="en-US" altLang="ja-JP" sz="2000" i="1">
                              <a:latin typeface="Cambria Math" panose="02040503050406030204" pitchFamily="18" charset="0"/>
                            </a:rPr>
                            <m:t>𝜆</m:t>
                          </m:r>
                        </m:num>
                        <m:den>
                          <m:r>
                            <a:rPr kumimoji="1" lang="en-US" altLang="ja-JP" sz="200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kumimoji="1" lang="en-US" altLang="ja-JP" sz="2000" i="1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altLang="ja-JP" sz="2000" dirty="0"/>
              </a:p>
            </p:txBody>
          </p:sp>
        </mc:Choice>
        <mc:Fallback xmlns="">
          <p:sp>
            <p:nvSpPr>
              <p:cNvPr id="20" name="テキスト ボックス 19">
                <a:extLst>
                  <a:ext uri="{FF2B5EF4-FFF2-40B4-BE49-F238E27FC236}">
                    <a16:creationId xmlns:a16="http://schemas.microsoft.com/office/drawing/2014/main" id="{801CD6B9-C519-EF2A-DB4B-40C2B6A2C5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1892" y="3565045"/>
                <a:ext cx="1546577" cy="1338315"/>
              </a:xfrm>
              <a:prstGeom prst="rect">
                <a:avLst/>
              </a:prstGeom>
              <a:blipFill>
                <a:blip r:embed="rId4"/>
                <a:stretch>
                  <a:fillRect l="-3953" t="-2740" r="-1581" b="-5388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テキスト ボックス 21">
                <a:extLst>
                  <a:ext uri="{FF2B5EF4-FFF2-40B4-BE49-F238E27FC236}">
                    <a16:creationId xmlns:a16="http://schemas.microsoft.com/office/drawing/2014/main" id="{1F50975C-A518-A43F-B171-2C62A594A2D9}"/>
                  </a:ext>
                </a:extLst>
              </p:cNvPr>
              <p:cNvSpPr txBox="1"/>
              <p:nvPr/>
            </p:nvSpPr>
            <p:spPr>
              <a:xfrm>
                <a:off x="7260809" y="4578047"/>
                <a:ext cx="4240311" cy="1405962"/>
              </a:xfrm>
              <a:prstGeom prst="rect">
                <a:avLst/>
              </a:prstGeom>
              <a:noFill/>
              <a:ln w="63500">
                <a:solidFill>
                  <a:srgbClr val="00B0F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4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kumimoji="1" lang="en-US" altLang="ja-JP" sz="4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kumimoji="1" lang="en-US" altLang="ja-JP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ja-JP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4000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altLang="ja-JP" sz="40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p>
                        <m:sSupPr>
                          <m:ctrlPr>
                            <a:rPr lang="en-US" altLang="ja-JP" sz="4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ja-JP" sz="4000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p>
                          <m:r>
                            <a:rPr lang="en-US" altLang="ja-JP" sz="4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ja-JP" sz="4000" b="0" i="1" smtClean="0">
                          <a:latin typeface="Cambria Math" panose="02040503050406030204" pitchFamily="18" charset="0"/>
                        </a:rPr>
                        <m:t>∝</m:t>
                      </m:r>
                      <m:f>
                        <m:fPr>
                          <m:ctrlPr>
                            <a:rPr lang="en-US" altLang="ja-JP" sz="4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4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ja-JP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4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ja-JP" sz="40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ja-JP" altLang="en-US" sz="4000" dirty="0"/>
              </a:p>
            </p:txBody>
          </p:sp>
        </mc:Choice>
        <mc:Fallback xmlns="">
          <p:sp>
            <p:nvSpPr>
              <p:cNvPr id="22" name="テキスト ボックス 21">
                <a:extLst>
                  <a:ext uri="{FF2B5EF4-FFF2-40B4-BE49-F238E27FC236}">
                    <a16:creationId xmlns:a16="http://schemas.microsoft.com/office/drawing/2014/main" id="{33C55B5D-0082-F381-F515-BD1630122D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0809" y="4578047"/>
                <a:ext cx="4240311" cy="140596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63500"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矢印: 右 22">
            <a:extLst>
              <a:ext uri="{FF2B5EF4-FFF2-40B4-BE49-F238E27FC236}">
                <a16:creationId xmlns:a16="http://schemas.microsoft.com/office/drawing/2014/main" id="{60619942-419C-1C29-FC11-C6F143AD0A03}"/>
              </a:ext>
            </a:extLst>
          </p:cNvPr>
          <p:cNvSpPr/>
          <p:nvPr/>
        </p:nvSpPr>
        <p:spPr>
          <a:xfrm rot="5400000">
            <a:off x="7737503" y="3514663"/>
            <a:ext cx="1080217" cy="1034319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800"/>
          </a:p>
        </p:txBody>
      </p:sp>
      <p:sp>
        <p:nvSpPr>
          <p:cNvPr id="4" name="吹き出し: 四角形 3">
            <a:extLst>
              <a:ext uri="{FF2B5EF4-FFF2-40B4-BE49-F238E27FC236}">
                <a16:creationId xmlns:a16="http://schemas.microsoft.com/office/drawing/2014/main" id="{7FDE7688-DB75-A862-3050-87DE22F66F58}"/>
              </a:ext>
            </a:extLst>
          </p:cNvPr>
          <p:cNvSpPr/>
          <p:nvPr/>
        </p:nvSpPr>
        <p:spPr>
          <a:xfrm>
            <a:off x="4907280" y="3545841"/>
            <a:ext cx="2119849" cy="1373194"/>
          </a:xfrm>
          <a:prstGeom prst="wedgeRectCallout">
            <a:avLst>
              <a:gd name="adj1" fmla="val 77108"/>
              <a:gd name="adj2" fmla="val -22765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1849D125-3E19-6DDE-08EC-43044E5A3C6D}"/>
                  </a:ext>
                </a:extLst>
              </p:cNvPr>
              <p:cNvSpPr txBox="1"/>
              <p:nvPr/>
            </p:nvSpPr>
            <p:spPr>
              <a:xfrm>
                <a:off x="0" y="5664185"/>
                <a:ext cx="9144876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2400" dirty="0">
                    <a:solidFill>
                      <a:srgbClr val="FF0000"/>
                    </a:solidFill>
                  </a:rPr>
                  <a:t>This basic result already implies that </a:t>
                </a:r>
              </a:p>
              <a:p>
                <a:r>
                  <a:rPr kumimoji="1" lang="en-US" altLang="ja-JP" sz="2400" dirty="0">
                    <a:solidFill>
                      <a:srgbClr val="FF0000"/>
                    </a:solidFill>
                  </a:rPr>
                  <a:t>an oscillation of the superfluid density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kumimoji="1" lang="en-US" altLang="ja-JP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kumimoji="1" lang="en-US" altLang="ja-JP" sz="2400" dirty="0">
                    <a:solidFill>
                      <a:srgbClr val="FF0000"/>
                    </a:solidFill>
                  </a:rPr>
                  <a:t> (i.e., the Higgs mode) </a:t>
                </a:r>
              </a:p>
              <a:p>
                <a:r>
                  <a:rPr kumimoji="1" lang="en-US" altLang="ja-JP" sz="2400" dirty="0">
                    <a:solidFill>
                      <a:srgbClr val="FF0000"/>
                    </a:solidFill>
                  </a:rPr>
                  <a:t>can influence the kinetic inductance. </a:t>
                </a:r>
                <a:endParaRPr kumimoji="1" lang="ja-JP" alt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1849D125-3E19-6DDE-08EC-43044E5A3C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664185"/>
                <a:ext cx="9144876" cy="1200329"/>
              </a:xfrm>
              <a:prstGeom prst="rect">
                <a:avLst/>
              </a:prstGeom>
              <a:blipFill>
                <a:blip r:embed="rId6"/>
                <a:stretch>
                  <a:fillRect l="-1000" t="-4569" b="-1015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6C9EFE9A-B40B-B5D3-9068-10B752CC985F}"/>
              </a:ext>
            </a:extLst>
          </p:cNvPr>
          <p:cNvSpPr txBox="1"/>
          <p:nvPr/>
        </p:nvSpPr>
        <p:spPr>
          <a:xfrm>
            <a:off x="8998644" y="4174879"/>
            <a:ext cx="28532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/>
              <a:t>Very well-known result</a:t>
            </a:r>
            <a:endParaRPr kumimoji="1" lang="ja-JP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0865839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899605-8FA8-B9D4-8246-15313FF88B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469D7FED-0F88-FEA7-0622-A919033C9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4DA5E-C26F-4550-A01A-8DBB4B86492C}" type="slidenum">
              <a:rPr kumimoji="1" lang="ja-JP" altLang="en-US" smtClean="0"/>
              <a:t>25</a:t>
            </a:fld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EEF579C5-6A7F-44E3-4667-5ACC67B4D4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3953" y="765800"/>
            <a:ext cx="2473423" cy="1703080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2ADD511D-78F8-8CD4-EE39-F1BE572F88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153" y="4252750"/>
            <a:ext cx="2720765" cy="1800103"/>
          </a:xfrm>
          <a:prstGeom prst="rect">
            <a:avLst/>
          </a:prstGeom>
        </p:spPr>
      </p:pic>
      <p:cxnSp>
        <p:nvCxnSpPr>
          <p:cNvPr id="12" name="直線矢印コネクタ 11">
            <a:extLst>
              <a:ext uri="{FF2B5EF4-FFF2-40B4-BE49-F238E27FC236}">
                <a16:creationId xmlns:a16="http://schemas.microsoft.com/office/drawing/2014/main" id="{DF20FB6F-0B3F-E394-1B2C-D5CE2B09A73A}"/>
              </a:ext>
            </a:extLst>
          </p:cNvPr>
          <p:cNvCxnSpPr>
            <a:cxnSpLocks/>
          </p:cNvCxnSpPr>
          <p:nvPr/>
        </p:nvCxnSpPr>
        <p:spPr>
          <a:xfrm flipV="1">
            <a:off x="3840480" y="3389759"/>
            <a:ext cx="996518" cy="862201"/>
          </a:xfrm>
          <a:prstGeom prst="straightConnector1">
            <a:avLst/>
          </a:prstGeom>
          <a:ln w="1047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四角形: 角を丸くする 13">
            <a:extLst>
              <a:ext uri="{FF2B5EF4-FFF2-40B4-BE49-F238E27FC236}">
                <a16:creationId xmlns:a16="http://schemas.microsoft.com/office/drawing/2014/main" id="{3925E9F2-43DB-5243-36DB-EB2328B1280B}"/>
              </a:ext>
            </a:extLst>
          </p:cNvPr>
          <p:cNvSpPr/>
          <p:nvPr/>
        </p:nvSpPr>
        <p:spPr>
          <a:xfrm>
            <a:off x="812800" y="355600"/>
            <a:ext cx="3027680" cy="266192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四角形: 角を丸くする 14">
            <a:extLst>
              <a:ext uri="{FF2B5EF4-FFF2-40B4-BE49-F238E27FC236}">
                <a16:creationId xmlns:a16="http://schemas.microsoft.com/office/drawing/2014/main" id="{DAAD3331-0E53-31C3-24C5-ED880652F684}"/>
              </a:ext>
            </a:extLst>
          </p:cNvPr>
          <p:cNvSpPr/>
          <p:nvPr/>
        </p:nvSpPr>
        <p:spPr>
          <a:xfrm>
            <a:off x="812800" y="3911600"/>
            <a:ext cx="3027680" cy="2661920"/>
          </a:xfrm>
          <a:prstGeom prst="roundRect">
            <a:avLst/>
          </a:prstGeom>
          <a:noFill/>
          <a:ln w="165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7" name="直線矢印コネクタ 16">
            <a:extLst>
              <a:ext uri="{FF2B5EF4-FFF2-40B4-BE49-F238E27FC236}">
                <a16:creationId xmlns:a16="http://schemas.microsoft.com/office/drawing/2014/main" id="{93343D42-1F9D-C13B-FBF2-8DB3FB612E7D}"/>
              </a:ext>
            </a:extLst>
          </p:cNvPr>
          <p:cNvCxnSpPr>
            <a:cxnSpLocks/>
          </p:cNvCxnSpPr>
          <p:nvPr/>
        </p:nvCxnSpPr>
        <p:spPr>
          <a:xfrm>
            <a:off x="3840480" y="2468880"/>
            <a:ext cx="1041277" cy="548640"/>
          </a:xfrm>
          <a:prstGeom prst="straightConnector1">
            <a:avLst/>
          </a:prstGeom>
          <a:ln w="1047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図 18">
            <a:extLst>
              <a:ext uri="{FF2B5EF4-FFF2-40B4-BE49-F238E27FC236}">
                <a16:creationId xmlns:a16="http://schemas.microsoft.com/office/drawing/2014/main" id="{151F0B04-966D-38DB-C22E-A392538958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5599" y="2261999"/>
            <a:ext cx="2725346" cy="1795522"/>
          </a:xfrm>
          <a:prstGeom prst="rect">
            <a:avLst/>
          </a:prstGeom>
        </p:spPr>
      </p:pic>
      <p:sp>
        <p:nvSpPr>
          <p:cNvPr id="20" name="四角形: 角を丸くする 19">
            <a:extLst>
              <a:ext uri="{FF2B5EF4-FFF2-40B4-BE49-F238E27FC236}">
                <a16:creationId xmlns:a16="http://schemas.microsoft.com/office/drawing/2014/main" id="{C28DB6D1-8657-7CAD-338E-519344886D3B}"/>
              </a:ext>
            </a:extLst>
          </p:cNvPr>
          <p:cNvSpPr/>
          <p:nvPr/>
        </p:nvSpPr>
        <p:spPr>
          <a:xfrm>
            <a:off x="4928438" y="1889760"/>
            <a:ext cx="3027680" cy="2447378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1" name="図 20">
            <a:extLst>
              <a:ext uri="{FF2B5EF4-FFF2-40B4-BE49-F238E27FC236}">
                <a16:creationId xmlns:a16="http://schemas.microsoft.com/office/drawing/2014/main" id="{3C833444-14A8-6F48-3FE4-BD2C76EDA8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81359" y="2261999"/>
            <a:ext cx="2725346" cy="1795522"/>
          </a:xfrm>
          <a:prstGeom prst="rect">
            <a:avLst/>
          </a:prstGeom>
        </p:spPr>
      </p:pic>
      <p:sp>
        <p:nvSpPr>
          <p:cNvPr id="22" name="四角形: 角を丸くする 21">
            <a:extLst>
              <a:ext uri="{FF2B5EF4-FFF2-40B4-BE49-F238E27FC236}">
                <a16:creationId xmlns:a16="http://schemas.microsoft.com/office/drawing/2014/main" id="{DE66E965-1C7E-C93B-F8D5-C67C92642C7E}"/>
              </a:ext>
            </a:extLst>
          </p:cNvPr>
          <p:cNvSpPr/>
          <p:nvPr/>
        </p:nvSpPr>
        <p:spPr>
          <a:xfrm>
            <a:off x="9104198" y="1889760"/>
            <a:ext cx="3027680" cy="2447378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3" name="直線矢印コネクタ 22">
            <a:extLst>
              <a:ext uri="{FF2B5EF4-FFF2-40B4-BE49-F238E27FC236}">
                <a16:creationId xmlns:a16="http://schemas.microsoft.com/office/drawing/2014/main" id="{756E8B58-2F3D-1AEC-F38D-A9FCC1FD6203}"/>
              </a:ext>
            </a:extLst>
          </p:cNvPr>
          <p:cNvCxnSpPr>
            <a:cxnSpLocks/>
          </p:cNvCxnSpPr>
          <p:nvPr/>
        </p:nvCxnSpPr>
        <p:spPr>
          <a:xfrm>
            <a:off x="8002799" y="3200400"/>
            <a:ext cx="1070919" cy="20320"/>
          </a:xfrm>
          <a:prstGeom prst="straightConnector1">
            <a:avLst/>
          </a:prstGeom>
          <a:ln w="1047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BAF4749C-4A05-D490-48D1-45B80D6B754E}"/>
              </a:ext>
            </a:extLst>
          </p:cNvPr>
          <p:cNvSpPr txBox="1"/>
          <p:nvPr/>
        </p:nvSpPr>
        <p:spPr>
          <a:xfrm>
            <a:off x="927513" y="436880"/>
            <a:ext cx="97975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800" dirty="0"/>
              <a:t>(1)</a:t>
            </a:r>
            <a:endParaRPr kumimoji="1" lang="ja-JP" altLang="en-US" sz="4800" dirty="0"/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942F5DF6-826D-6197-036A-11F5AF061FC6}"/>
              </a:ext>
            </a:extLst>
          </p:cNvPr>
          <p:cNvSpPr txBox="1"/>
          <p:nvPr/>
        </p:nvSpPr>
        <p:spPr>
          <a:xfrm>
            <a:off x="927513" y="4016881"/>
            <a:ext cx="97975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800" dirty="0"/>
              <a:t>(2)</a:t>
            </a:r>
            <a:endParaRPr kumimoji="1" lang="ja-JP" altLang="en-US" sz="4800" dirty="0"/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B1E0EE59-BAE7-253D-FB9C-05D8FF9EC918}"/>
              </a:ext>
            </a:extLst>
          </p:cNvPr>
          <p:cNvSpPr txBox="1"/>
          <p:nvPr/>
        </p:nvSpPr>
        <p:spPr>
          <a:xfrm>
            <a:off x="5013901" y="1948100"/>
            <a:ext cx="97975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800" dirty="0"/>
              <a:t>(3)</a:t>
            </a:r>
            <a:endParaRPr kumimoji="1" lang="ja-JP" altLang="en-US" sz="4800" dirty="0"/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D5295B39-6543-CA27-56C2-33579D7E9FC6}"/>
              </a:ext>
            </a:extLst>
          </p:cNvPr>
          <p:cNvSpPr txBox="1"/>
          <p:nvPr/>
        </p:nvSpPr>
        <p:spPr>
          <a:xfrm>
            <a:off x="9199821" y="1887140"/>
            <a:ext cx="97975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800" dirty="0"/>
              <a:t>(4)</a:t>
            </a:r>
            <a:endParaRPr kumimoji="1" lang="ja-JP" altLang="en-US" sz="4800" dirty="0"/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335BEACB-38E0-160F-1EEB-D0627A278233}"/>
              </a:ext>
            </a:extLst>
          </p:cNvPr>
          <p:cNvSpPr txBox="1"/>
          <p:nvPr/>
        </p:nvSpPr>
        <p:spPr>
          <a:xfrm>
            <a:off x="1286866" y="2533521"/>
            <a:ext cx="20880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Only weak ac</a:t>
            </a:r>
            <a:endParaRPr kumimoji="1" lang="ja-JP" altLang="en-US" sz="2400" dirty="0"/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C98FB476-1F73-449F-112B-00A038929F42}"/>
              </a:ext>
            </a:extLst>
          </p:cNvPr>
          <p:cNvSpPr txBox="1"/>
          <p:nvPr/>
        </p:nvSpPr>
        <p:spPr>
          <a:xfrm>
            <a:off x="1145674" y="6054253"/>
            <a:ext cx="23960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Only dc current</a:t>
            </a:r>
            <a:endParaRPr kumimoji="1" lang="ja-JP" altLang="en-US" sz="2400" dirty="0"/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67473AEC-BEEB-8A82-7952-43EE8B79E105}"/>
              </a:ext>
            </a:extLst>
          </p:cNvPr>
          <p:cNvSpPr txBox="1"/>
          <p:nvPr/>
        </p:nvSpPr>
        <p:spPr>
          <a:xfrm>
            <a:off x="5659852" y="4293583"/>
            <a:ext cx="15648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/>
              <a:t>ac + dc</a:t>
            </a:r>
            <a:endParaRPr kumimoji="1" lang="ja-JP" altLang="en-US" sz="3200" dirty="0"/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95A954F0-E810-1236-AFC3-AFDFAFB3C2F7}"/>
              </a:ext>
            </a:extLst>
          </p:cNvPr>
          <p:cNvSpPr txBox="1"/>
          <p:nvPr/>
        </p:nvSpPr>
        <p:spPr>
          <a:xfrm>
            <a:off x="9835612" y="4291076"/>
            <a:ext cx="15648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/>
              <a:t>ac + dc</a:t>
            </a:r>
            <a:endParaRPr kumimoji="1" lang="ja-JP" altLang="en-US" sz="3200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B34B0CB2-72CE-5D1D-3A8A-007D52A3DE0C}"/>
              </a:ext>
            </a:extLst>
          </p:cNvPr>
          <p:cNvSpPr txBox="1"/>
          <p:nvPr/>
        </p:nvSpPr>
        <p:spPr>
          <a:xfrm>
            <a:off x="6691452" y="47228"/>
            <a:ext cx="332014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7200" u="sng" dirty="0">
                <a:latin typeface="MV Boli" panose="02000500030200090000" pitchFamily="2" charset="0"/>
                <a:cs typeface="MV Boli" panose="02000500030200090000" pitchFamily="2" charset="0"/>
              </a:rPr>
              <a:t>Outline</a:t>
            </a:r>
            <a:endParaRPr kumimoji="1" lang="ja-JP" altLang="en-US" sz="7200" u="sng" dirty="0"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5611A0ED-D9F3-DF97-571E-ABD6B2FC3055}"/>
              </a:ext>
            </a:extLst>
          </p:cNvPr>
          <p:cNvSpPr txBox="1"/>
          <p:nvPr/>
        </p:nvSpPr>
        <p:spPr>
          <a:xfrm>
            <a:off x="4559083" y="4970120"/>
            <a:ext cx="364394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400" dirty="0"/>
              <a:t>Semi-phenomenological</a:t>
            </a:r>
          </a:p>
          <a:p>
            <a:pPr algn="ctr"/>
            <a:r>
              <a:rPr kumimoji="1" lang="en-US" altLang="ja-JP" sz="2400" dirty="0"/>
              <a:t>approach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629252EB-74C1-0AFA-E97E-7219C78E76C0}"/>
              </a:ext>
            </a:extLst>
          </p:cNvPr>
          <p:cNvSpPr txBox="1"/>
          <p:nvPr/>
        </p:nvSpPr>
        <p:spPr>
          <a:xfrm>
            <a:off x="9073718" y="4932133"/>
            <a:ext cx="31284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/>
              <a:t>Microscopic nonequilibrium superconductivity</a:t>
            </a:r>
            <a:endParaRPr kumimoji="1" lang="ja-JP" altLang="en-US" sz="2400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660307E4-F1FB-C144-628C-064587A09EDC}"/>
              </a:ext>
            </a:extLst>
          </p:cNvPr>
          <p:cNvSpPr txBox="1"/>
          <p:nvPr/>
        </p:nvSpPr>
        <p:spPr>
          <a:xfrm>
            <a:off x="8499345" y="6130137"/>
            <a:ext cx="363713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ja-JP" sz="1200" dirty="0">
                <a:solidFill>
                  <a:schemeClr val="tx2"/>
                </a:solidFill>
              </a:rPr>
              <a:t>T. Kubo, Phys. Rev. Applied </a:t>
            </a:r>
            <a:r>
              <a:rPr lang="en-US" altLang="ja-JP" sz="1200" b="1" dirty="0">
                <a:solidFill>
                  <a:schemeClr val="tx2"/>
                </a:solidFill>
              </a:rPr>
              <a:t>22</a:t>
            </a:r>
            <a:r>
              <a:rPr lang="en-US" altLang="ja-JP" sz="1200" dirty="0">
                <a:solidFill>
                  <a:schemeClr val="tx2"/>
                </a:solidFill>
              </a:rPr>
              <a:t>, 044042 (2024)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ja-JP" sz="1200" dirty="0">
                <a:solidFill>
                  <a:schemeClr val="tx2"/>
                </a:solidFill>
              </a:rPr>
              <a:t>T. Kubo, Phys. Rev. Applied </a:t>
            </a:r>
            <a:r>
              <a:rPr lang="en-US" altLang="ja-JP" sz="1200" b="1" dirty="0">
                <a:solidFill>
                  <a:schemeClr val="tx2"/>
                </a:solidFill>
              </a:rPr>
              <a:t>23</a:t>
            </a:r>
            <a:r>
              <a:rPr lang="en-US" altLang="ja-JP" sz="1200" dirty="0">
                <a:solidFill>
                  <a:schemeClr val="tx2"/>
                </a:solidFill>
              </a:rPr>
              <a:t>, 054091 (2025)</a:t>
            </a:r>
            <a:endParaRPr lang="ja-JP" altLang="en-US" sz="1200" dirty="0">
              <a:solidFill>
                <a:schemeClr val="tx2"/>
              </a:solidFill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DE4FD11F-4303-12C8-8147-5849891A8B02}"/>
              </a:ext>
            </a:extLst>
          </p:cNvPr>
          <p:cNvSpPr txBox="1"/>
          <p:nvPr/>
        </p:nvSpPr>
        <p:spPr>
          <a:xfrm>
            <a:off x="4124962" y="5717635"/>
            <a:ext cx="4074998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l"/>
            </a:pPr>
            <a:r>
              <a:rPr lang="en-US" altLang="ja-JP" sz="1100" kern="100" dirty="0">
                <a:solidFill>
                  <a:schemeClr val="tx2"/>
                </a:solidFill>
                <a:ea typeface="ＭＳ 明朝" panose="02020609040205080304" pitchFamily="17" charset="-128"/>
                <a:cs typeface="Times New Roman" panose="02020603050405020304" pitchFamily="18" charset="0"/>
              </a:rPr>
              <a:t>S. M. Anlage et al., IEEE Trans. Magn. </a:t>
            </a:r>
            <a:r>
              <a:rPr lang="en-US" altLang="ja-JP" sz="1100" b="1" kern="100" dirty="0">
                <a:solidFill>
                  <a:schemeClr val="tx2"/>
                </a:solidFill>
                <a:ea typeface="ＭＳ 明朝" panose="02020609040205080304" pitchFamily="17" charset="-128"/>
                <a:cs typeface="Times New Roman" panose="02020603050405020304" pitchFamily="18" charset="0"/>
              </a:rPr>
              <a:t>25</a:t>
            </a:r>
            <a:r>
              <a:rPr lang="en-US" altLang="ja-JP" sz="1100" kern="100" dirty="0">
                <a:solidFill>
                  <a:schemeClr val="tx2"/>
                </a:solidFill>
                <a:ea typeface="ＭＳ 明朝" panose="02020609040205080304" pitchFamily="17" charset="-128"/>
                <a:cs typeface="Times New Roman" panose="02020603050405020304" pitchFamily="18" charset="0"/>
              </a:rPr>
              <a:t>, 1388 (1989). </a:t>
            </a:r>
            <a:endParaRPr lang="en-US" altLang="ja-JP" sz="1100" kern="100" dirty="0">
              <a:solidFill>
                <a:schemeClr val="tx2"/>
              </a:solidFill>
              <a:effectLst/>
              <a:ea typeface="ＭＳ 明朝" panose="02020609040205080304" pitchFamily="17" charset="-128"/>
              <a:cs typeface="Times New Roman" panose="02020603050405020304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l"/>
            </a:pPr>
            <a:r>
              <a:rPr lang="en-US" altLang="ja-JP" sz="1100" kern="100" dirty="0">
                <a:solidFill>
                  <a:schemeClr val="tx2"/>
                </a:solidFill>
                <a:effectLst/>
                <a:ea typeface="ＭＳ 明朝" panose="02020609040205080304" pitchFamily="17" charset="-128"/>
                <a:cs typeface="Times New Roman" panose="02020603050405020304" pitchFamily="18" charset="0"/>
              </a:rPr>
              <a:t>J. R. Clem and V. G. Kogan, Phys. Rev. B </a:t>
            </a:r>
            <a:r>
              <a:rPr lang="en-US" altLang="ja-JP" sz="1100" b="1" kern="100" dirty="0">
                <a:solidFill>
                  <a:schemeClr val="tx2"/>
                </a:solidFill>
                <a:effectLst/>
                <a:ea typeface="ＭＳ 明朝" panose="02020609040205080304" pitchFamily="17" charset="-128"/>
                <a:cs typeface="Times New Roman" panose="02020603050405020304" pitchFamily="18" charset="0"/>
              </a:rPr>
              <a:t>86</a:t>
            </a:r>
            <a:r>
              <a:rPr lang="en-US" altLang="ja-JP" sz="1100" kern="100" dirty="0">
                <a:solidFill>
                  <a:schemeClr val="tx2"/>
                </a:solidFill>
                <a:effectLst/>
                <a:ea typeface="ＭＳ 明朝" panose="02020609040205080304" pitchFamily="17" charset="-128"/>
                <a:cs typeface="Times New Roman" panose="02020603050405020304" pitchFamily="18" charset="0"/>
              </a:rPr>
              <a:t>, 174521 (2012).</a:t>
            </a:r>
            <a:endParaRPr lang="en-US" altLang="ja-JP" sz="1100" kern="100" dirty="0">
              <a:solidFill>
                <a:schemeClr val="tx2"/>
              </a:solidFill>
              <a:ea typeface="ＭＳ 明朝" panose="02020609040205080304" pitchFamily="17" charset="-128"/>
              <a:cs typeface="Times New Roman" panose="02020603050405020304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l"/>
            </a:pPr>
            <a:r>
              <a:rPr lang="en-US" altLang="ja-JP" sz="1100" kern="100" dirty="0">
                <a:solidFill>
                  <a:schemeClr val="tx2"/>
                </a:solidFill>
                <a:effectLst/>
                <a:ea typeface="ＭＳ 明朝" panose="02020609040205080304" pitchFamily="17" charset="-128"/>
                <a:cs typeface="Times New Roman" panose="02020603050405020304" pitchFamily="18" charset="0"/>
              </a:rPr>
              <a:t>T. Kubo, Phys. Rev. Research </a:t>
            </a:r>
            <a:r>
              <a:rPr lang="en-US" altLang="ja-JP" sz="1100" b="1" kern="100" dirty="0">
                <a:solidFill>
                  <a:schemeClr val="tx2"/>
                </a:solidFill>
                <a:effectLst/>
                <a:ea typeface="ＭＳ 明朝" panose="02020609040205080304" pitchFamily="17" charset="-128"/>
                <a:cs typeface="Times New Roman" panose="02020603050405020304" pitchFamily="18" charset="0"/>
              </a:rPr>
              <a:t>2</a:t>
            </a:r>
            <a:r>
              <a:rPr lang="en-US" altLang="ja-JP" sz="1100" kern="100" dirty="0">
                <a:solidFill>
                  <a:schemeClr val="tx2"/>
                </a:solidFill>
                <a:effectLst/>
                <a:ea typeface="ＭＳ 明朝" panose="02020609040205080304" pitchFamily="17" charset="-128"/>
                <a:cs typeface="Times New Roman" panose="02020603050405020304" pitchFamily="18" charset="0"/>
              </a:rPr>
              <a:t>, 033203 (2020).</a:t>
            </a:r>
            <a:endParaRPr lang="en-US" altLang="ja-JP" sz="1100" kern="100" dirty="0">
              <a:solidFill>
                <a:schemeClr val="tx2"/>
              </a:solidFill>
              <a:ea typeface="ＭＳ 明朝" panose="02020609040205080304" pitchFamily="17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01204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6327A7-890D-D246-80DB-388C6AF316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F4671309-B436-61DB-1A97-BE8B0444BF68}"/>
              </a:ext>
            </a:extLst>
          </p:cNvPr>
          <p:cNvSpPr txBox="1"/>
          <p:nvPr/>
        </p:nvSpPr>
        <p:spPr>
          <a:xfrm>
            <a:off x="3279913" y="149085"/>
            <a:ext cx="891208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/>
              <a:t>Next, we consider </a:t>
            </a:r>
            <a:r>
              <a:rPr kumimoji="1" lang="en-US" altLang="ja-JP" sz="3600" b="1" dirty="0"/>
              <a:t>only a dc current</a:t>
            </a:r>
            <a:r>
              <a:rPr kumimoji="1" lang="en-US" altLang="ja-JP" sz="2800" dirty="0"/>
              <a:t>. </a:t>
            </a:r>
          </a:p>
          <a:p>
            <a:r>
              <a:rPr kumimoji="1" lang="en-US" altLang="ja-JP" sz="2800" dirty="0"/>
              <a:t>This case is also well understood from decades ago.</a:t>
            </a:r>
            <a:endParaRPr kumimoji="1" lang="ja-JP" altLang="en-US" sz="2800" dirty="0"/>
          </a:p>
        </p:txBody>
      </p:sp>
      <p:pic>
        <p:nvPicPr>
          <p:cNvPr id="36" name="図 35">
            <a:extLst>
              <a:ext uri="{FF2B5EF4-FFF2-40B4-BE49-F238E27FC236}">
                <a16:creationId xmlns:a16="http://schemas.microsoft.com/office/drawing/2014/main" id="{63A5AD0D-5CC6-A9CD-693B-68017F54B3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45" y="304147"/>
            <a:ext cx="2720765" cy="1800103"/>
          </a:xfrm>
          <a:prstGeom prst="rect">
            <a:avLst/>
          </a:prstGeom>
        </p:spPr>
      </p:pic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E9596A15-0CF5-C405-E51B-80FC79846D16}"/>
              </a:ext>
            </a:extLst>
          </p:cNvPr>
          <p:cNvSpPr txBox="1"/>
          <p:nvPr/>
        </p:nvSpPr>
        <p:spPr>
          <a:xfrm>
            <a:off x="612484" y="5883275"/>
            <a:ext cx="423450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400" dirty="0">
                <a:solidFill>
                  <a:schemeClr val="tx2"/>
                </a:solidFill>
              </a:rPr>
              <a:t>See, e.g., </a:t>
            </a:r>
          </a:p>
          <a:p>
            <a:r>
              <a:rPr lang="en-US" altLang="ja-JP" sz="1400" dirty="0">
                <a:solidFill>
                  <a:schemeClr val="tx2"/>
                </a:solidFill>
              </a:rPr>
              <a:t>T. Kubo, Phys. Rev. Research </a:t>
            </a:r>
            <a:r>
              <a:rPr lang="en-US" altLang="ja-JP" sz="1400" b="1" dirty="0">
                <a:solidFill>
                  <a:schemeClr val="tx2"/>
                </a:solidFill>
              </a:rPr>
              <a:t>2</a:t>
            </a:r>
            <a:r>
              <a:rPr lang="en-US" altLang="ja-JP" sz="1400" dirty="0">
                <a:solidFill>
                  <a:schemeClr val="tx2"/>
                </a:solidFill>
              </a:rPr>
              <a:t>, 033203 (2020)</a:t>
            </a:r>
            <a:endParaRPr lang="ja-JP" altLang="en-US" sz="1400" dirty="0">
              <a:solidFill>
                <a:schemeClr val="tx2"/>
              </a:solidFill>
            </a:endParaRP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D22914E0-4CD5-3AA1-F737-C629AABC0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4DA5E-C26F-4550-A01A-8DBB4B86492C}" type="slidenum">
              <a:rPr kumimoji="1" lang="ja-JP" altLang="en-US" smtClean="0"/>
              <a:t>26</a:t>
            </a:fld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557436AC-3BEB-E916-DFF8-5A2C4BEC125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7328" y="2247379"/>
            <a:ext cx="3928924" cy="3594548"/>
          </a:xfrm>
          <a:prstGeom prst="rect">
            <a:avLst/>
          </a:prstGeom>
        </p:spPr>
      </p:pic>
      <p:cxnSp>
        <p:nvCxnSpPr>
          <p:cNvPr id="17" name="直線矢印コネクタ 16">
            <a:extLst>
              <a:ext uri="{FF2B5EF4-FFF2-40B4-BE49-F238E27FC236}">
                <a16:creationId xmlns:a16="http://schemas.microsoft.com/office/drawing/2014/main" id="{B59E141C-C2F7-7EE6-E4FE-DD52C481369A}"/>
              </a:ext>
            </a:extLst>
          </p:cNvPr>
          <p:cNvCxnSpPr>
            <a:cxnSpLocks/>
          </p:cNvCxnSpPr>
          <p:nvPr/>
        </p:nvCxnSpPr>
        <p:spPr>
          <a:xfrm flipH="1">
            <a:off x="3105648" y="5436998"/>
            <a:ext cx="2005501" cy="229706"/>
          </a:xfrm>
          <a:prstGeom prst="straightConnector1">
            <a:avLst/>
          </a:prstGeom>
          <a:ln w="635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テキスト ボックス 20">
                <a:extLst>
                  <a:ext uri="{FF2B5EF4-FFF2-40B4-BE49-F238E27FC236}">
                    <a16:creationId xmlns:a16="http://schemas.microsoft.com/office/drawing/2014/main" id="{91162080-2FFE-5F37-BCFB-C6C7ADC8E45F}"/>
                  </a:ext>
                </a:extLst>
              </p:cNvPr>
              <p:cNvSpPr txBox="1"/>
              <p:nvPr/>
            </p:nvSpPr>
            <p:spPr>
              <a:xfrm>
                <a:off x="5191766" y="4971128"/>
                <a:ext cx="532224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ja-JP" sz="2800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ja-JP" altLang="en-US" sz="2800" dirty="0"/>
                  <a:t> </a:t>
                </a:r>
                <a:r>
                  <a:rPr lang="en-US" altLang="ja-JP" sz="2800" dirty="0"/>
                  <a:t>(superfluid momentum)</a:t>
                </a:r>
                <a:endParaRPr lang="ja-JP" altLang="en-US" sz="2800" dirty="0"/>
              </a:p>
            </p:txBody>
          </p:sp>
        </mc:Choice>
        <mc:Fallback xmlns="">
          <p:sp>
            <p:nvSpPr>
              <p:cNvPr id="21" name="テキスト ボックス 20">
                <a:extLst>
                  <a:ext uri="{FF2B5EF4-FFF2-40B4-BE49-F238E27FC236}">
                    <a16:creationId xmlns:a16="http://schemas.microsoft.com/office/drawing/2014/main" id="{91162080-2FFE-5F37-BCFB-C6C7ADC8E4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1766" y="4971128"/>
                <a:ext cx="5322245" cy="523220"/>
              </a:xfrm>
              <a:prstGeom prst="rect">
                <a:avLst/>
              </a:prstGeom>
              <a:blipFill>
                <a:blip r:embed="rId7"/>
                <a:stretch>
                  <a:fillRect t="-12791" b="-3023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A5B73709-8995-7834-5C52-1EB1D36B319D}"/>
              </a:ext>
            </a:extLst>
          </p:cNvPr>
          <p:cNvSpPr txBox="1"/>
          <p:nvPr/>
        </p:nvSpPr>
        <p:spPr>
          <a:xfrm>
            <a:off x="1882981" y="4462161"/>
            <a:ext cx="18792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chemeClr val="bg1"/>
                </a:solidFill>
              </a:rPr>
              <a:t>BCS theory</a:t>
            </a:r>
          </a:p>
          <a:p>
            <a:r>
              <a:rPr kumimoji="1" lang="en-US" altLang="ja-JP" dirty="0">
                <a:solidFill>
                  <a:schemeClr val="bg1"/>
                </a:solidFill>
              </a:rPr>
              <a:t>In the dirty limit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864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8C64AE-064A-0366-1BC6-EFF724109B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4123D50B-9D1C-A3DE-4919-0D07A3233D66}"/>
              </a:ext>
            </a:extLst>
          </p:cNvPr>
          <p:cNvSpPr txBox="1"/>
          <p:nvPr/>
        </p:nvSpPr>
        <p:spPr>
          <a:xfrm>
            <a:off x="3279913" y="149085"/>
            <a:ext cx="891208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/>
              <a:t>Next, we consider </a:t>
            </a:r>
            <a:r>
              <a:rPr kumimoji="1" lang="en-US" altLang="ja-JP" sz="3600" b="1" dirty="0"/>
              <a:t>only a dc current</a:t>
            </a:r>
            <a:r>
              <a:rPr kumimoji="1" lang="en-US" altLang="ja-JP" sz="2800" dirty="0"/>
              <a:t>. </a:t>
            </a:r>
          </a:p>
          <a:p>
            <a:r>
              <a:rPr kumimoji="1" lang="en-US" altLang="ja-JP" sz="2800" dirty="0"/>
              <a:t>This case is also well understood from decades ago.</a:t>
            </a:r>
            <a:endParaRPr kumimoji="1" lang="ja-JP" altLang="en-US" sz="2800" dirty="0"/>
          </a:p>
        </p:txBody>
      </p:sp>
      <p:pic>
        <p:nvPicPr>
          <p:cNvPr id="36" name="図 35">
            <a:extLst>
              <a:ext uri="{FF2B5EF4-FFF2-40B4-BE49-F238E27FC236}">
                <a16:creationId xmlns:a16="http://schemas.microsoft.com/office/drawing/2014/main" id="{023450F9-63EF-6ED3-0CBD-7B3C47FA3A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45" y="304147"/>
            <a:ext cx="2720765" cy="1800103"/>
          </a:xfrm>
          <a:prstGeom prst="rect">
            <a:avLst/>
          </a:prstGeom>
        </p:spPr>
      </p:pic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FCBF12DC-AA7D-02BA-9FEF-CDCB5956AADC}"/>
              </a:ext>
            </a:extLst>
          </p:cNvPr>
          <p:cNvSpPr txBox="1"/>
          <p:nvPr/>
        </p:nvSpPr>
        <p:spPr>
          <a:xfrm>
            <a:off x="612484" y="5883275"/>
            <a:ext cx="423450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400" dirty="0">
                <a:solidFill>
                  <a:schemeClr val="tx2"/>
                </a:solidFill>
              </a:rPr>
              <a:t>See, e.g., </a:t>
            </a:r>
          </a:p>
          <a:p>
            <a:r>
              <a:rPr lang="en-US" altLang="ja-JP" sz="1400" dirty="0">
                <a:solidFill>
                  <a:schemeClr val="tx2"/>
                </a:solidFill>
              </a:rPr>
              <a:t>T. Kubo, Phys. Rev. Research </a:t>
            </a:r>
            <a:r>
              <a:rPr lang="en-US" altLang="ja-JP" sz="1400" b="1" dirty="0">
                <a:solidFill>
                  <a:schemeClr val="tx2"/>
                </a:solidFill>
              </a:rPr>
              <a:t>2</a:t>
            </a:r>
            <a:r>
              <a:rPr lang="en-US" altLang="ja-JP" sz="1400" dirty="0">
                <a:solidFill>
                  <a:schemeClr val="tx2"/>
                </a:solidFill>
              </a:rPr>
              <a:t>, 033203 (2020)</a:t>
            </a:r>
            <a:endParaRPr lang="ja-JP" altLang="en-US" sz="1400" dirty="0">
              <a:solidFill>
                <a:schemeClr val="tx2"/>
              </a:solidFill>
            </a:endParaRP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42265038-AA8D-3780-46F9-C10AF1B043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4DA5E-C26F-4550-A01A-8DBB4B86492C}" type="slidenum">
              <a:rPr kumimoji="1" lang="ja-JP" altLang="en-US" smtClean="0"/>
              <a:t>27</a:t>
            </a:fld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48B544CB-942B-C643-8724-A0BBFDE1829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7328" y="2247379"/>
            <a:ext cx="3928924" cy="359454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AB990147-56A1-703B-BA43-CDC8F4D5A20B}"/>
                  </a:ext>
                </a:extLst>
              </p:cNvPr>
              <p:cNvSpPr txBox="1"/>
              <p:nvPr/>
            </p:nvSpPr>
            <p:spPr>
              <a:xfrm>
                <a:off x="4938019" y="1781084"/>
                <a:ext cx="7002536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36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kumimoji="1" lang="en-US" altLang="ja-JP" sz="3600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kumimoji="1" lang="en-US" altLang="ja-JP" sz="3600" b="0" i="1" smtClean="0">
                        <a:latin typeface="Cambria Math" panose="02040503050406030204" pitchFamily="18" charset="0"/>
                      </a:rPr>
                      <m:t>∝</m:t>
                    </m:r>
                    <m:sSup>
                      <m:sSupPr>
                        <m:ctrlPr>
                          <a:rPr kumimoji="1" lang="en-US" altLang="ja-JP" sz="3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ja-JP" sz="36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p>
                        <m:r>
                          <a:rPr kumimoji="1" lang="en-US" altLang="ja-JP" sz="3600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</m:sup>
                    </m:sSup>
                  </m:oMath>
                </a14:m>
                <a:r>
                  <a:rPr lang="ja-JP" altLang="en-US" sz="3600" dirty="0"/>
                  <a:t> </a:t>
                </a:r>
                <a:r>
                  <a:rPr lang="en-US" altLang="ja-JP" sz="3600" dirty="0"/>
                  <a:t>(superfluid density)</a:t>
                </a:r>
                <a:endParaRPr lang="ja-JP" altLang="en-US" sz="3600" dirty="0"/>
              </a:p>
            </p:txBody>
          </p:sp>
        </mc:Choice>
        <mc:Fallback xmlns="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9BCF3F8E-A809-26C9-E770-6E4AE85C02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8019" y="1781084"/>
                <a:ext cx="7002536" cy="646331"/>
              </a:xfrm>
              <a:prstGeom prst="rect">
                <a:avLst/>
              </a:prstGeom>
              <a:blipFill>
                <a:blip r:embed="rId5"/>
                <a:stretch>
                  <a:fillRect t="-14151" b="-3490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直線矢印コネクタ 16">
            <a:extLst>
              <a:ext uri="{FF2B5EF4-FFF2-40B4-BE49-F238E27FC236}">
                <a16:creationId xmlns:a16="http://schemas.microsoft.com/office/drawing/2014/main" id="{E758AFA8-901C-6B70-870B-B1AD92176130}"/>
              </a:ext>
            </a:extLst>
          </p:cNvPr>
          <p:cNvCxnSpPr>
            <a:cxnSpLocks/>
          </p:cNvCxnSpPr>
          <p:nvPr/>
        </p:nvCxnSpPr>
        <p:spPr>
          <a:xfrm flipH="1">
            <a:off x="3105648" y="5436998"/>
            <a:ext cx="2005501" cy="229706"/>
          </a:xfrm>
          <a:prstGeom prst="straightConnector1">
            <a:avLst/>
          </a:prstGeom>
          <a:ln w="635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テキスト ボックス 20">
                <a:extLst>
                  <a:ext uri="{FF2B5EF4-FFF2-40B4-BE49-F238E27FC236}">
                    <a16:creationId xmlns:a16="http://schemas.microsoft.com/office/drawing/2014/main" id="{1993EC26-2507-6030-3906-403D7FD0F2EF}"/>
                  </a:ext>
                </a:extLst>
              </p:cNvPr>
              <p:cNvSpPr txBox="1"/>
              <p:nvPr/>
            </p:nvSpPr>
            <p:spPr>
              <a:xfrm>
                <a:off x="5191766" y="4971128"/>
                <a:ext cx="532224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ja-JP" sz="2800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ja-JP" altLang="en-US" sz="2800" dirty="0"/>
                  <a:t> </a:t>
                </a:r>
                <a:r>
                  <a:rPr lang="en-US" altLang="ja-JP" sz="2800" dirty="0"/>
                  <a:t>(superfluid momentum)</a:t>
                </a:r>
                <a:endParaRPr lang="ja-JP" altLang="en-US" sz="2800" dirty="0"/>
              </a:p>
            </p:txBody>
          </p:sp>
        </mc:Choice>
        <mc:Fallback xmlns="">
          <p:sp>
            <p:nvSpPr>
              <p:cNvPr id="21" name="テキスト ボックス 20">
                <a:extLst>
                  <a:ext uri="{FF2B5EF4-FFF2-40B4-BE49-F238E27FC236}">
                    <a16:creationId xmlns:a16="http://schemas.microsoft.com/office/drawing/2014/main" id="{91162080-2FFE-5F37-BCFB-C6C7ADC8E4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1766" y="4971128"/>
                <a:ext cx="5322245" cy="523220"/>
              </a:xfrm>
              <a:prstGeom prst="rect">
                <a:avLst/>
              </a:prstGeom>
              <a:blipFill>
                <a:blip r:embed="rId7"/>
                <a:stretch>
                  <a:fillRect t="-12791" b="-3023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1252BC8B-D83F-F5F2-E99B-9B5A1D6E1172}"/>
              </a:ext>
            </a:extLst>
          </p:cNvPr>
          <p:cNvSpPr txBox="1"/>
          <p:nvPr/>
        </p:nvSpPr>
        <p:spPr>
          <a:xfrm>
            <a:off x="1882981" y="4462161"/>
            <a:ext cx="18792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chemeClr val="bg1"/>
                </a:solidFill>
              </a:rPr>
              <a:t>BCS theory</a:t>
            </a:r>
          </a:p>
          <a:p>
            <a:r>
              <a:rPr kumimoji="1" lang="en-US" altLang="ja-JP" dirty="0">
                <a:solidFill>
                  <a:schemeClr val="bg1"/>
                </a:solidFill>
              </a:rPr>
              <a:t>In the dirty limit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cxnSp>
        <p:nvCxnSpPr>
          <p:cNvPr id="2" name="直線矢印コネクタ 1">
            <a:extLst>
              <a:ext uri="{FF2B5EF4-FFF2-40B4-BE49-F238E27FC236}">
                <a16:creationId xmlns:a16="http://schemas.microsoft.com/office/drawing/2014/main" id="{A92AB9C1-1C0D-7B7E-C230-EE87E5B6076D}"/>
              </a:ext>
            </a:extLst>
          </p:cNvPr>
          <p:cNvCxnSpPr>
            <a:cxnSpLocks/>
          </p:cNvCxnSpPr>
          <p:nvPr/>
        </p:nvCxnSpPr>
        <p:spPr>
          <a:xfrm flipH="1">
            <a:off x="2743200" y="2236698"/>
            <a:ext cx="2184400" cy="679222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12661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C423E2-8FF8-BB61-143D-015912921F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0761263E-E2B0-7F1E-44E6-5E3928D71B8C}"/>
              </a:ext>
            </a:extLst>
          </p:cNvPr>
          <p:cNvSpPr txBox="1"/>
          <p:nvPr/>
        </p:nvSpPr>
        <p:spPr>
          <a:xfrm>
            <a:off x="3279913" y="149085"/>
            <a:ext cx="891208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/>
              <a:t>Next, we consider </a:t>
            </a:r>
            <a:r>
              <a:rPr kumimoji="1" lang="en-US" altLang="ja-JP" sz="3600" b="1" dirty="0"/>
              <a:t>only a dc current</a:t>
            </a:r>
            <a:r>
              <a:rPr kumimoji="1" lang="en-US" altLang="ja-JP" sz="2800" dirty="0"/>
              <a:t>. </a:t>
            </a:r>
          </a:p>
          <a:p>
            <a:r>
              <a:rPr kumimoji="1" lang="en-US" altLang="ja-JP" sz="2800" dirty="0"/>
              <a:t>This case is also well understood from decades ago.</a:t>
            </a:r>
            <a:endParaRPr kumimoji="1" lang="ja-JP" altLang="en-US" sz="2800" dirty="0"/>
          </a:p>
        </p:txBody>
      </p:sp>
      <p:pic>
        <p:nvPicPr>
          <p:cNvPr id="36" name="図 35">
            <a:extLst>
              <a:ext uri="{FF2B5EF4-FFF2-40B4-BE49-F238E27FC236}">
                <a16:creationId xmlns:a16="http://schemas.microsoft.com/office/drawing/2014/main" id="{93B315ED-2161-8040-A80C-4DA49ED9E8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45" y="304147"/>
            <a:ext cx="2720765" cy="1800103"/>
          </a:xfrm>
          <a:prstGeom prst="rect">
            <a:avLst/>
          </a:prstGeom>
        </p:spPr>
      </p:pic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40CCC912-9203-25BB-933A-4BB1FB9119AD}"/>
              </a:ext>
            </a:extLst>
          </p:cNvPr>
          <p:cNvSpPr txBox="1"/>
          <p:nvPr/>
        </p:nvSpPr>
        <p:spPr>
          <a:xfrm>
            <a:off x="612484" y="5883275"/>
            <a:ext cx="423450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400" dirty="0">
                <a:solidFill>
                  <a:schemeClr val="tx2"/>
                </a:solidFill>
              </a:rPr>
              <a:t>See, e.g., </a:t>
            </a:r>
          </a:p>
          <a:p>
            <a:r>
              <a:rPr lang="en-US" altLang="ja-JP" sz="1400" dirty="0">
                <a:solidFill>
                  <a:schemeClr val="tx2"/>
                </a:solidFill>
              </a:rPr>
              <a:t>T. Kubo, Phys. Rev. Research </a:t>
            </a:r>
            <a:r>
              <a:rPr lang="en-US" altLang="ja-JP" sz="1400" b="1" dirty="0">
                <a:solidFill>
                  <a:schemeClr val="tx2"/>
                </a:solidFill>
              </a:rPr>
              <a:t>2</a:t>
            </a:r>
            <a:r>
              <a:rPr lang="en-US" altLang="ja-JP" sz="1400" dirty="0">
                <a:solidFill>
                  <a:schemeClr val="tx2"/>
                </a:solidFill>
              </a:rPr>
              <a:t>, 033203 (2020)</a:t>
            </a:r>
            <a:endParaRPr lang="ja-JP" altLang="en-US" sz="1400" dirty="0">
              <a:solidFill>
                <a:schemeClr val="tx2"/>
              </a:solidFill>
            </a:endParaRP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F3D1CFB5-AAFF-8B08-9EB7-B306D1507B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4DA5E-C26F-4550-A01A-8DBB4B86492C}" type="slidenum">
              <a:rPr kumimoji="1" lang="ja-JP" altLang="en-US" smtClean="0"/>
              <a:t>28</a:t>
            </a:fld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3A42DCD6-73BD-98D5-3BD5-EF36DBD2576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7328" y="2247379"/>
            <a:ext cx="3928924" cy="359454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B54CCBB2-B155-BF7C-29A2-BB936F55E423}"/>
                  </a:ext>
                </a:extLst>
              </p:cNvPr>
              <p:cNvSpPr txBox="1"/>
              <p:nvPr/>
            </p:nvSpPr>
            <p:spPr>
              <a:xfrm>
                <a:off x="4938019" y="1781084"/>
                <a:ext cx="7002536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36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kumimoji="1" lang="en-US" altLang="ja-JP" sz="3600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kumimoji="1" lang="en-US" altLang="ja-JP" sz="3600" b="0" i="1" smtClean="0">
                        <a:latin typeface="Cambria Math" panose="02040503050406030204" pitchFamily="18" charset="0"/>
                      </a:rPr>
                      <m:t>∝</m:t>
                    </m:r>
                    <m:sSup>
                      <m:sSupPr>
                        <m:ctrlPr>
                          <a:rPr kumimoji="1" lang="en-US" altLang="ja-JP" sz="3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ja-JP" sz="36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p>
                        <m:r>
                          <a:rPr kumimoji="1" lang="en-US" altLang="ja-JP" sz="3600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</m:sup>
                    </m:sSup>
                  </m:oMath>
                </a14:m>
                <a:r>
                  <a:rPr lang="ja-JP" altLang="en-US" sz="3600" dirty="0"/>
                  <a:t> </a:t>
                </a:r>
                <a:r>
                  <a:rPr lang="en-US" altLang="ja-JP" sz="3600" dirty="0"/>
                  <a:t>(superfluid density)</a:t>
                </a:r>
                <a:endParaRPr lang="ja-JP" altLang="en-US" sz="3600" dirty="0"/>
              </a:p>
            </p:txBody>
          </p:sp>
        </mc:Choice>
        <mc:Fallback xmlns="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9BCF3F8E-A809-26C9-E770-6E4AE85C02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8019" y="1781084"/>
                <a:ext cx="7002536" cy="646331"/>
              </a:xfrm>
              <a:prstGeom prst="rect">
                <a:avLst/>
              </a:prstGeom>
              <a:blipFill>
                <a:blip r:embed="rId5"/>
                <a:stretch>
                  <a:fillRect t="-14151" b="-3490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テキスト ボックス 13">
                <a:extLst>
                  <a:ext uri="{FF2B5EF4-FFF2-40B4-BE49-F238E27FC236}">
                    <a16:creationId xmlns:a16="http://schemas.microsoft.com/office/drawing/2014/main" id="{BD8900F0-9E4E-9ECC-AC0C-898A3E18E493}"/>
                  </a:ext>
                </a:extLst>
              </p:cNvPr>
              <p:cNvSpPr txBox="1"/>
              <p:nvPr/>
            </p:nvSpPr>
            <p:spPr>
              <a:xfrm>
                <a:off x="5080669" y="3110525"/>
                <a:ext cx="7057648" cy="9541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ja-JP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𝐽</m:t>
                    </m:r>
                    <m:r>
                      <a:rPr lang="en-US" altLang="ja-JP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∼</m:t>
                    </m:r>
                    <m:sSub>
                      <m:sSubPr>
                        <m:ctrlPr>
                          <a:rPr lang="en-US" altLang="ja-JP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ja-JP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altLang="ja-JP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ja-JP" altLang="en-US" sz="28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ja-JP" sz="2800" dirty="0">
                    <a:solidFill>
                      <a:schemeClr val="tx1"/>
                    </a:solidFill>
                  </a:rPr>
                  <a:t>(current density)</a:t>
                </a:r>
                <a:endParaRPr lang="en-US" altLang="ja-JP" sz="2800" dirty="0"/>
              </a:p>
              <a:p>
                <a:r>
                  <a:rPr lang="en-US" altLang="ja-JP" sz="2800" dirty="0">
                    <a:solidFill>
                      <a:schemeClr val="tx1"/>
                    </a:solidFill>
                  </a:rPr>
                  <a:t>	</a:t>
                </a:r>
                <a:r>
                  <a:rPr lang="en-US" altLang="ja-JP" sz="2000" dirty="0">
                    <a:solidFill>
                      <a:schemeClr val="tx1"/>
                    </a:solidFill>
                  </a:rPr>
                  <a:t>the maximum value </a:t>
                </a:r>
                <a:r>
                  <a:rPr lang="ja-JP" altLang="en-US" sz="2000" dirty="0">
                    <a:solidFill>
                      <a:srgbClr val="00B0F0"/>
                    </a:solidFill>
                  </a:rPr>
                  <a:t>●</a:t>
                </a:r>
                <a:r>
                  <a:rPr lang="ja-JP" altLang="en-US" sz="20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ja-JP" sz="2000" dirty="0">
                    <a:solidFill>
                      <a:schemeClr val="tx1"/>
                    </a:solidFill>
                  </a:rPr>
                  <a:t> is called the </a:t>
                </a:r>
                <a:r>
                  <a:rPr lang="en-US" altLang="ja-JP" sz="2000" dirty="0" err="1">
                    <a:solidFill>
                      <a:schemeClr val="tx1"/>
                    </a:solidFill>
                  </a:rPr>
                  <a:t>depairing</a:t>
                </a:r>
                <a:r>
                  <a:rPr lang="en-US" altLang="ja-JP" sz="2000" dirty="0">
                    <a:solidFill>
                      <a:schemeClr val="tx1"/>
                    </a:solidFill>
                  </a:rPr>
                  <a:t> current</a:t>
                </a:r>
                <a:endParaRPr lang="ja-JP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テキスト ボックス 13">
                <a:extLst>
                  <a:ext uri="{FF2B5EF4-FFF2-40B4-BE49-F238E27FC236}">
                    <a16:creationId xmlns:a16="http://schemas.microsoft.com/office/drawing/2014/main" id="{BD36B311-D24A-969E-F6D8-F7E994ED61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0669" y="3110525"/>
                <a:ext cx="7057648" cy="954107"/>
              </a:xfrm>
              <a:prstGeom prst="rect">
                <a:avLst/>
              </a:prstGeom>
              <a:blipFill>
                <a:blip r:embed="rId6"/>
                <a:stretch>
                  <a:fillRect t="-7006" b="-764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直線矢印コネクタ 16">
            <a:extLst>
              <a:ext uri="{FF2B5EF4-FFF2-40B4-BE49-F238E27FC236}">
                <a16:creationId xmlns:a16="http://schemas.microsoft.com/office/drawing/2014/main" id="{CBED4BAC-A820-1C2A-A242-D2F16F4BED44}"/>
              </a:ext>
            </a:extLst>
          </p:cNvPr>
          <p:cNvCxnSpPr>
            <a:cxnSpLocks/>
          </p:cNvCxnSpPr>
          <p:nvPr/>
        </p:nvCxnSpPr>
        <p:spPr>
          <a:xfrm flipH="1">
            <a:off x="3105648" y="5436998"/>
            <a:ext cx="2005501" cy="229706"/>
          </a:xfrm>
          <a:prstGeom prst="straightConnector1">
            <a:avLst/>
          </a:prstGeom>
          <a:ln w="635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テキスト ボックス 20">
                <a:extLst>
                  <a:ext uri="{FF2B5EF4-FFF2-40B4-BE49-F238E27FC236}">
                    <a16:creationId xmlns:a16="http://schemas.microsoft.com/office/drawing/2014/main" id="{0EDE839F-6618-5753-1D2B-52BECE5BBB7A}"/>
                  </a:ext>
                </a:extLst>
              </p:cNvPr>
              <p:cNvSpPr txBox="1"/>
              <p:nvPr/>
            </p:nvSpPr>
            <p:spPr>
              <a:xfrm>
                <a:off x="5191766" y="4971128"/>
                <a:ext cx="532224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ja-JP" sz="2800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ja-JP" altLang="en-US" sz="2800" dirty="0"/>
                  <a:t> </a:t>
                </a:r>
                <a:r>
                  <a:rPr lang="en-US" altLang="ja-JP" sz="2800" dirty="0"/>
                  <a:t>(superfluid momentum)</a:t>
                </a:r>
                <a:endParaRPr lang="ja-JP" altLang="en-US" sz="2800" dirty="0"/>
              </a:p>
            </p:txBody>
          </p:sp>
        </mc:Choice>
        <mc:Fallback xmlns="">
          <p:sp>
            <p:nvSpPr>
              <p:cNvPr id="21" name="テキスト ボックス 20">
                <a:extLst>
                  <a:ext uri="{FF2B5EF4-FFF2-40B4-BE49-F238E27FC236}">
                    <a16:creationId xmlns:a16="http://schemas.microsoft.com/office/drawing/2014/main" id="{91162080-2FFE-5F37-BCFB-C6C7ADC8E4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1766" y="4971128"/>
                <a:ext cx="5322245" cy="523220"/>
              </a:xfrm>
              <a:prstGeom prst="rect">
                <a:avLst/>
              </a:prstGeom>
              <a:blipFill>
                <a:blip r:embed="rId7"/>
                <a:stretch>
                  <a:fillRect t="-12791" b="-3023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" name="直線矢印コネクタ 1">
            <a:extLst>
              <a:ext uri="{FF2B5EF4-FFF2-40B4-BE49-F238E27FC236}">
                <a16:creationId xmlns:a16="http://schemas.microsoft.com/office/drawing/2014/main" id="{6FC2BCB3-3576-D4FC-5EFA-434FD8AF8D5B}"/>
              </a:ext>
            </a:extLst>
          </p:cNvPr>
          <p:cNvCxnSpPr>
            <a:cxnSpLocks/>
          </p:cNvCxnSpPr>
          <p:nvPr/>
        </p:nvCxnSpPr>
        <p:spPr>
          <a:xfrm flipH="1">
            <a:off x="2743200" y="2236698"/>
            <a:ext cx="2184400" cy="679222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矢印コネクタ 5">
            <a:extLst>
              <a:ext uri="{FF2B5EF4-FFF2-40B4-BE49-F238E27FC236}">
                <a16:creationId xmlns:a16="http://schemas.microsoft.com/office/drawing/2014/main" id="{1E72D29D-EB11-18E3-C3A4-77B2ECF9BC1F}"/>
              </a:ext>
            </a:extLst>
          </p:cNvPr>
          <p:cNvCxnSpPr>
            <a:cxnSpLocks/>
          </p:cNvCxnSpPr>
          <p:nvPr/>
        </p:nvCxnSpPr>
        <p:spPr>
          <a:xfrm flipH="1">
            <a:off x="2275840" y="3437810"/>
            <a:ext cx="2651760" cy="697310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1F10171E-37A6-993E-541A-471A54546370}"/>
              </a:ext>
            </a:extLst>
          </p:cNvPr>
          <p:cNvSpPr txBox="1"/>
          <p:nvPr/>
        </p:nvSpPr>
        <p:spPr>
          <a:xfrm>
            <a:off x="1882981" y="4462161"/>
            <a:ext cx="18792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chemeClr val="bg1"/>
                </a:solidFill>
              </a:rPr>
              <a:t>BCS theory</a:t>
            </a:r>
          </a:p>
          <a:p>
            <a:r>
              <a:rPr kumimoji="1" lang="en-US" altLang="ja-JP" dirty="0">
                <a:solidFill>
                  <a:schemeClr val="bg1"/>
                </a:solidFill>
              </a:rPr>
              <a:t>In the dirty limit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40366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2CA0100B-67AE-11E8-B095-35EC2C840C13}"/>
              </a:ext>
            </a:extLst>
          </p:cNvPr>
          <p:cNvSpPr txBox="1"/>
          <p:nvPr/>
        </p:nvSpPr>
        <p:spPr>
          <a:xfrm>
            <a:off x="3279913" y="149085"/>
            <a:ext cx="891208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/>
              <a:t>Next, we consider </a:t>
            </a:r>
            <a:r>
              <a:rPr kumimoji="1" lang="en-US" altLang="ja-JP" sz="3600" b="1" dirty="0"/>
              <a:t>only a dc current</a:t>
            </a:r>
            <a:r>
              <a:rPr kumimoji="1" lang="en-US" altLang="ja-JP" sz="2800" dirty="0"/>
              <a:t>. </a:t>
            </a:r>
          </a:p>
          <a:p>
            <a:r>
              <a:rPr kumimoji="1" lang="en-US" altLang="ja-JP" sz="2800" dirty="0"/>
              <a:t>This case is also well understood from decades ago.</a:t>
            </a:r>
            <a:endParaRPr kumimoji="1" lang="ja-JP" altLang="en-US" sz="2800" dirty="0"/>
          </a:p>
        </p:txBody>
      </p:sp>
      <p:pic>
        <p:nvPicPr>
          <p:cNvPr id="35" name="図 34">
            <a:extLst>
              <a:ext uri="{FF2B5EF4-FFF2-40B4-BE49-F238E27FC236}">
                <a16:creationId xmlns:a16="http://schemas.microsoft.com/office/drawing/2014/main" id="{80DA52D8-3802-D201-5EFE-65F80F6D8F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02" y="2481781"/>
            <a:ext cx="3535245" cy="3451965"/>
          </a:xfrm>
          <a:prstGeom prst="rect">
            <a:avLst/>
          </a:prstGeom>
        </p:spPr>
      </p:pic>
      <p:pic>
        <p:nvPicPr>
          <p:cNvPr id="36" name="図 35">
            <a:extLst>
              <a:ext uri="{FF2B5EF4-FFF2-40B4-BE49-F238E27FC236}">
                <a16:creationId xmlns:a16="http://schemas.microsoft.com/office/drawing/2014/main" id="{C80E4C2B-5991-3E43-3AA6-81553C8F17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445" y="304147"/>
            <a:ext cx="2720765" cy="1800103"/>
          </a:xfrm>
          <a:prstGeom prst="rect">
            <a:avLst/>
          </a:prstGeom>
        </p:spPr>
      </p:pic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A3D22A5D-A1ED-980B-734E-C242F9CF794E}"/>
              </a:ext>
            </a:extLst>
          </p:cNvPr>
          <p:cNvSpPr txBox="1"/>
          <p:nvPr/>
        </p:nvSpPr>
        <p:spPr>
          <a:xfrm>
            <a:off x="1084597" y="6526348"/>
            <a:ext cx="99847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400" dirty="0">
                <a:solidFill>
                  <a:schemeClr val="tx2"/>
                </a:solidFill>
              </a:rPr>
              <a:t>See also, T. Kubo, Phys. Rev. Research </a:t>
            </a:r>
            <a:r>
              <a:rPr lang="en-US" altLang="ja-JP" sz="1400" b="1" dirty="0">
                <a:solidFill>
                  <a:schemeClr val="tx2"/>
                </a:solidFill>
              </a:rPr>
              <a:t>2</a:t>
            </a:r>
            <a:r>
              <a:rPr lang="en-US" altLang="ja-JP" sz="1400" dirty="0">
                <a:solidFill>
                  <a:schemeClr val="tx2"/>
                </a:solidFill>
              </a:rPr>
              <a:t>, 033203 (2020); F. Pei-Jen Lin and A. Gurevich, Phys. Rev. B </a:t>
            </a:r>
            <a:r>
              <a:rPr lang="en-US" altLang="ja-JP" sz="1400" b="1" dirty="0">
                <a:solidFill>
                  <a:schemeClr val="tx2"/>
                </a:solidFill>
              </a:rPr>
              <a:t>85</a:t>
            </a:r>
            <a:r>
              <a:rPr lang="en-US" altLang="ja-JP" sz="1400" dirty="0">
                <a:solidFill>
                  <a:schemeClr val="tx2"/>
                </a:solidFill>
              </a:rPr>
              <a:t>, 054513 (2012)</a:t>
            </a:r>
            <a:endParaRPr lang="ja-JP" altLang="en-US" sz="1400" dirty="0">
              <a:solidFill>
                <a:schemeClr val="tx2"/>
              </a:solidFill>
            </a:endParaRP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4AFC63E9-050A-41B7-A5C2-962335877D06}"/>
              </a:ext>
            </a:extLst>
          </p:cNvPr>
          <p:cNvSpPr txBox="1"/>
          <p:nvPr/>
        </p:nvSpPr>
        <p:spPr>
          <a:xfrm>
            <a:off x="1236997" y="5933315"/>
            <a:ext cx="99847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400" dirty="0">
                <a:solidFill>
                  <a:schemeClr val="tx2"/>
                </a:solidFill>
              </a:rPr>
              <a:t>T. Kubo, Phys. Rev. Applied 22, 044042 (2024) 	DOI: </a:t>
            </a:r>
            <a:r>
              <a:rPr lang="en-US" altLang="ja-JP" sz="1400" dirty="0">
                <a:solidFill>
                  <a:schemeClr val="tx2"/>
                </a:solidFill>
                <a:hlinkClick r:id="rId4"/>
              </a:rPr>
              <a:t>https://doi.org/10.1103/PhysRevApplied.22.044042</a:t>
            </a:r>
            <a:endParaRPr lang="en-US" altLang="ja-JP" sz="1400" dirty="0">
              <a:solidFill>
                <a:schemeClr val="tx2"/>
              </a:solidFill>
            </a:endParaRP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3CB923B3-A5FD-8E21-1444-1BD6F40521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4DA5E-C26F-4550-A01A-8DBB4B86492C}" type="slidenum">
              <a:rPr kumimoji="1" lang="ja-JP" altLang="en-US" smtClean="0"/>
              <a:t>29</a:t>
            </a:fld>
            <a:endParaRPr kumimoji="1" lang="ja-JP" altLang="en-US"/>
          </a:p>
        </p:txBody>
      </p:sp>
      <p:cxnSp>
        <p:nvCxnSpPr>
          <p:cNvPr id="5" name="直線矢印コネクタ 4">
            <a:extLst>
              <a:ext uri="{FF2B5EF4-FFF2-40B4-BE49-F238E27FC236}">
                <a16:creationId xmlns:a16="http://schemas.microsoft.com/office/drawing/2014/main" id="{1FEFF795-BA10-ECC7-391E-5FB78F074C70}"/>
              </a:ext>
            </a:extLst>
          </p:cNvPr>
          <p:cNvCxnSpPr>
            <a:cxnSpLocks/>
          </p:cNvCxnSpPr>
          <p:nvPr/>
        </p:nvCxnSpPr>
        <p:spPr>
          <a:xfrm flipH="1">
            <a:off x="2865120" y="2236698"/>
            <a:ext cx="2062480" cy="608102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BF6440A9-9D0C-084E-D162-86741850CBC8}"/>
                  </a:ext>
                </a:extLst>
              </p:cNvPr>
              <p:cNvSpPr txBox="1"/>
              <p:nvPr/>
            </p:nvSpPr>
            <p:spPr>
              <a:xfrm>
                <a:off x="4938019" y="1781084"/>
                <a:ext cx="7002536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ja-JP" sz="3600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kumimoji="1" lang="en-US" altLang="ja-JP" sz="36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ja-JP" altLang="en-US" sz="3600" dirty="0"/>
                  <a:t> </a:t>
                </a:r>
                <a:r>
                  <a:rPr lang="en-US" altLang="ja-JP" sz="3600" dirty="0"/>
                  <a:t>(pair potential)</a:t>
                </a:r>
                <a:endParaRPr lang="ja-JP" altLang="en-US" sz="3600" dirty="0"/>
              </a:p>
            </p:txBody>
          </p:sp>
        </mc:Choice>
        <mc:Fallback xmlns="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BF6440A9-9D0C-084E-D162-86741850CB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8019" y="1781084"/>
                <a:ext cx="7002536" cy="646331"/>
              </a:xfrm>
              <a:prstGeom prst="rect">
                <a:avLst/>
              </a:prstGeom>
              <a:blipFill>
                <a:blip r:embed="rId5"/>
                <a:stretch>
                  <a:fillRect t="-15094" b="-3396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直線矢印コネクタ 6">
            <a:extLst>
              <a:ext uri="{FF2B5EF4-FFF2-40B4-BE49-F238E27FC236}">
                <a16:creationId xmlns:a16="http://schemas.microsoft.com/office/drawing/2014/main" id="{7EEB22F9-7841-680E-C7F9-BEF017726038}"/>
              </a:ext>
            </a:extLst>
          </p:cNvPr>
          <p:cNvCxnSpPr>
            <a:cxnSpLocks/>
          </p:cNvCxnSpPr>
          <p:nvPr/>
        </p:nvCxnSpPr>
        <p:spPr>
          <a:xfrm flipH="1">
            <a:off x="3105648" y="3437810"/>
            <a:ext cx="1821952" cy="513601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矢印コネクタ 8">
            <a:extLst>
              <a:ext uri="{FF2B5EF4-FFF2-40B4-BE49-F238E27FC236}">
                <a16:creationId xmlns:a16="http://schemas.microsoft.com/office/drawing/2014/main" id="{130CCC30-B8B8-D1AB-057D-903369A47FE7}"/>
              </a:ext>
            </a:extLst>
          </p:cNvPr>
          <p:cNvCxnSpPr>
            <a:cxnSpLocks/>
          </p:cNvCxnSpPr>
          <p:nvPr/>
        </p:nvCxnSpPr>
        <p:spPr>
          <a:xfrm flipH="1">
            <a:off x="2418080" y="5436998"/>
            <a:ext cx="2693069" cy="364362"/>
          </a:xfrm>
          <a:prstGeom prst="straightConnector1">
            <a:avLst/>
          </a:prstGeom>
          <a:ln w="635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3C3812D6-6AAC-0D0B-C0E8-BB6908DB06E4}"/>
                  </a:ext>
                </a:extLst>
              </p:cNvPr>
              <p:cNvSpPr txBox="1"/>
              <p:nvPr/>
            </p:nvSpPr>
            <p:spPr>
              <a:xfrm>
                <a:off x="5191766" y="4971128"/>
                <a:ext cx="532224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ja-JP" sz="2800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ja-JP" altLang="en-US" sz="2800" dirty="0"/>
                  <a:t> </a:t>
                </a:r>
                <a:r>
                  <a:rPr lang="en-US" altLang="ja-JP" sz="2800" dirty="0"/>
                  <a:t>(superfluid momentum)</a:t>
                </a:r>
                <a:endParaRPr lang="ja-JP" altLang="en-US" sz="2800" dirty="0"/>
              </a:p>
            </p:txBody>
          </p:sp>
        </mc:Choice>
        <mc:Fallback xmlns="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3C3812D6-6AAC-0D0B-C0E8-BB6908DB06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1766" y="4971128"/>
                <a:ext cx="5322245" cy="523220"/>
              </a:xfrm>
              <a:prstGeom prst="rect">
                <a:avLst/>
              </a:prstGeom>
              <a:blipFill>
                <a:blip r:embed="rId7"/>
                <a:stretch>
                  <a:fillRect t="-12791" b="-3023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013E3757-C7BA-C621-4E89-839C582C762E}"/>
                  </a:ext>
                </a:extLst>
              </p:cNvPr>
              <p:cNvSpPr txBox="1"/>
              <p:nvPr/>
            </p:nvSpPr>
            <p:spPr>
              <a:xfrm>
                <a:off x="5080669" y="3110525"/>
                <a:ext cx="7057648" cy="9541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ja-JP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𝐽</m:t>
                    </m:r>
                    <m:r>
                      <a:rPr lang="en-US" altLang="ja-JP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∼</m:t>
                    </m:r>
                    <m:sSub>
                      <m:sSubPr>
                        <m:ctrlPr>
                          <a:rPr lang="en-US" altLang="ja-JP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ja-JP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altLang="ja-JP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ja-JP" altLang="en-US" sz="28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ja-JP" sz="2800" dirty="0">
                    <a:solidFill>
                      <a:schemeClr val="tx1"/>
                    </a:solidFill>
                  </a:rPr>
                  <a:t>(current density)</a:t>
                </a:r>
                <a:endParaRPr lang="en-US" altLang="ja-JP" sz="2800" dirty="0"/>
              </a:p>
              <a:p>
                <a:r>
                  <a:rPr lang="en-US" altLang="ja-JP" sz="2800" dirty="0">
                    <a:solidFill>
                      <a:schemeClr val="tx1"/>
                    </a:solidFill>
                  </a:rPr>
                  <a:t>	</a:t>
                </a:r>
                <a:r>
                  <a:rPr lang="en-US" altLang="ja-JP" sz="2000" dirty="0">
                    <a:solidFill>
                      <a:schemeClr val="tx1"/>
                    </a:solidFill>
                  </a:rPr>
                  <a:t>the maximum value </a:t>
                </a:r>
                <a:r>
                  <a:rPr lang="ja-JP" altLang="en-US" sz="2000" dirty="0">
                    <a:solidFill>
                      <a:srgbClr val="00B0F0"/>
                    </a:solidFill>
                  </a:rPr>
                  <a:t>●</a:t>
                </a:r>
                <a:r>
                  <a:rPr lang="ja-JP" altLang="en-US" sz="20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ja-JP" sz="2000" dirty="0">
                    <a:solidFill>
                      <a:schemeClr val="tx1"/>
                    </a:solidFill>
                  </a:rPr>
                  <a:t> is called the </a:t>
                </a:r>
                <a:r>
                  <a:rPr lang="en-US" altLang="ja-JP" sz="2000" dirty="0" err="1">
                    <a:solidFill>
                      <a:schemeClr val="tx1"/>
                    </a:solidFill>
                  </a:rPr>
                  <a:t>depairing</a:t>
                </a:r>
                <a:r>
                  <a:rPr lang="en-US" altLang="ja-JP" sz="2000" dirty="0">
                    <a:solidFill>
                      <a:schemeClr val="tx1"/>
                    </a:solidFill>
                  </a:rPr>
                  <a:t> current</a:t>
                </a:r>
                <a:endParaRPr lang="ja-JP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013E3757-C7BA-C621-4E89-839C582C76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0669" y="3110525"/>
                <a:ext cx="7057648" cy="954107"/>
              </a:xfrm>
              <a:prstGeom prst="rect">
                <a:avLst/>
              </a:prstGeom>
              <a:blipFill>
                <a:blip r:embed="rId8"/>
                <a:stretch>
                  <a:fillRect t="-7006" b="-764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444934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2C2CB5-D9DD-3E05-0A40-87B004E47F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5854EB39-2AB9-B9FD-5421-7C699DFB9F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505" y="914226"/>
            <a:ext cx="4988068" cy="2436205"/>
          </a:xfrm>
          <a:prstGeom prst="rect">
            <a:avLst/>
          </a:prstGeom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7D4094F-9101-9721-D7B7-741B514C9F70}"/>
              </a:ext>
            </a:extLst>
          </p:cNvPr>
          <p:cNvSpPr txBox="1"/>
          <p:nvPr/>
        </p:nvSpPr>
        <p:spPr>
          <a:xfrm>
            <a:off x="48042" y="75972"/>
            <a:ext cx="1809919" cy="707886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ja-JP" sz="4000" dirty="0"/>
              <a:t>Higgs?</a:t>
            </a:r>
            <a:endParaRPr kumimoji="1" lang="ja-JP" altLang="en-US" sz="4000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4EF538F7-E895-2485-5E7F-182B64A126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0799" y="906287"/>
            <a:ext cx="4988068" cy="243620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F96BC948-8185-716C-2BD6-0EA129E655C1}"/>
                  </a:ext>
                </a:extLst>
              </p:cNvPr>
              <p:cNvSpPr txBox="1"/>
              <p:nvPr/>
            </p:nvSpPr>
            <p:spPr>
              <a:xfrm>
                <a:off x="5346249" y="1989685"/>
                <a:ext cx="40639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𝜙</m:t>
                      </m:r>
                    </m:oMath>
                  </m:oMathPara>
                </a14:m>
                <a:endParaRPr kumimoji="1" lang="ja-JP" altLang="en-US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72C6E98D-9956-6683-A2CA-9DD4FB8413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6249" y="1989685"/>
                <a:ext cx="406393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楕円 5">
            <a:extLst>
              <a:ext uri="{FF2B5EF4-FFF2-40B4-BE49-F238E27FC236}">
                <a16:creationId xmlns:a16="http://schemas.microsoft.com/office/drawing/2014/main" id="{DAA8AC35-BF71-C7D0-B883-B0FC35348FEF}"/>
              </a:ext>
            </a:extLst>
          </p:cNvPr>
          <p:cNvSpPr>
            <a:spLocks noChangeAspect="1"/>
          </p:cNvSpPr>
          <p:nvPr/>
        </p:nvSpPr>
        <p:spPr>
          <a:xfrm>
            <a:off x="4580772" y="3040976"/>
            <a:ext cx="167943" cy="167943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円弧 6">
            <a:extLst>
              <a:ext uri="{FF2B5EF4-FFF2-40B4-BE49-F238E27FC236}">
                <a16:creationId xmlns:a16="http://schemas.microsoft.com/office/drawing/2014/main" id="{28C35915-0910-08FF-BB9D-189B2D9DD0EB}"/>
              </a:ext>
            </a:extLst>
          </p:cNvPr>
          <p:cNvSpPr/>
          <p:nvPr/>
        </p:nvSpPr>
        <p:spPr>
          <a:xfrm rot="7902434">
            <a:off x="4135022" y="2115057"/>
            <a:ext cx="964716" cy="1007792"/>
          </a:xfrm>
          <a:prstGeom prst="arc">
            <a:avLst/>
          </a:prstGeom>
          <a:noFill/>
          <a:ln w="38100">
            <a:solidFill>
              <a:srgbClr val="7030A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楕円 7">
            <a:extLst>
              <a:ext uri="{FF2B5EF4-FFF2-40B4-BE49-F238E27FC236}">
                <a16:creationId xmlns:a16="http://schemas.microsoft.com/office/drawing/2014/main" id="{3BB15BC2-12E9-EEE9-0866-C886FDFF6309}"/>
              </a:ext>
            </a:extLst>
          </p:cNvPr>
          <p:cNvSpPr>
            <a:spLocks noChangeAspect="1"/>
          </p:cNvSpPr>
          <p:nvPr/>
        </p:nvSpPr>
        <p:spPr>
          <a:xfrm>
            <a:off x="10295671" y="3031260"/>
            <a:ext cx="167943" cy="167943"/>
          </a:xfrm>
          <a:prstGeom prst="ellipse">
            <a:avLst/>
          </a:prstGeom>
          <a:solidFill>
            <a:srgbClr val="92D050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円弧 8">
            <a:extLst>
              <a:ext uri="{FF2B5EF4-FFF2-40B4-BE49-F238E27FC236}">
                <a16:creationId xmlns:a16="http://schemas.microsoft.com/office/drawing/2014/main" id="{C34E2300-C813-0E51-1CAC-C65F1E5A7B02}"/>
              </a:ext>
            </a:extLst>
          </p:cNvPr>
          <p:cNvSpPr/>
          <p:nvPr/>
        </p:nvSpPr>
        <p:spPr>
          <a:xfrm rot="7902434">
            <a:off x="9830041" y="2125223"/>
            <a:ext cx="964716" cy="1007792"/>
          </a:xfrm>
          <a:prstGeom prst="arc">
            <a:avLst/>
          </a:prstGeom>
          <a:ln w="38100">
            <a:solidFill>
              <a:srgbClr val="92D05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05D2E2DC-79C9-9455-9A4E-34E5CA3A1ABA}"/>
                  </a:ext>
                </a:extLst>
              </p:cNvPr>
              <p:cNvSpPr txBox="1"/>
              <p:nvPr/>
            </p:nvSpPr>
            <p:spPr>
              <a:xfrm>
                <a:off x="11109896" y="2020056"/>
                <a:ext cx="347851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ja-JP" sz="32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</m:oMath>
                  </m:oMathPara>
                </a14:m>
                <a:endParaRPr kumimoji="1" lang="ja-JP" altLang="en-US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6E73685C-FF79-DEFA-D2C9-4A440BE1FB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09896" y="2020056"/>
                <a:ext cx="347851" cy="4924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C574FD84-4555-99EA-8D52-EBCBD4431BD2}"/>
                  </a:ext>
                </a:extLst>
              </p:cNvPr>
              <p:cNvSpPr txBox="1"/>
              <p:nvPr/>
            </p:nvSpPr>
            <p:spPr>
              <a:xfrm>
                <a:off x="10020966" y="2345705"/>
                <a:ext cx="569066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3200" b="0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r>
                        <m:rPr>
                          <m:sty m:val="p"/>
                        </m:rPr>
                        <a:rPr kumimoji="1" lang="en-US" altLang="ja-JP" sz="3200" b="0" i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</m:oMath>
                  </m:oMathPara>
                </a14:m>
                <a:endParaRPr kumimoji="1" lang="ja-JP" altLang="en-US" sz="32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81108223-EF2B-50EA-4A6C-BB370A49EA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20966" y="2345705"/>
                <a:ext cx="569066" cy="4924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3701CDBE-4780-C2CF-9B40-F06D1F149441}"/>
                  </a:ext>
                </a:extLst>
              </p:cNvPr>
              <p:cNvSpPr txBox="1"/>
              <p:nvPr/>
            </p:nvSpPr>
            <p:spPr>
              <a:xfrm>
                <a:off x="4477310" y="2370590"/>
                <a:ext cx="34304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ja-JP" sz="3200" b="0" i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kumimoji="1" lang="ja-JP" altLang="en-US" sz="32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643ECBCE-A14F-3983-B416-DFE2CCBE5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7310" y="2370590"/>
                <a:ext cx="343043" cy="49244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C8DF7A2E-A3FE-C9AA-12F2-1892765D4CDB}"/>
              </a:ext>
            </a:extLst>
          </p:cNvPr>
          <p:cNvSpPr txBox="1"/>
          <p:nvPr/>
        </p:nvSpPr>
        <p:spPr>
          <a:xfrm>
            <a:off x="1730301" y="933687"/>
            <a:ext cx="27706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800" dirty="0">
                <a:solidFill>
                  <a:schemeClr val="bg1"/>
                </a:solidFill>
              </a:rPr>
              <a:t>Particle physics</a:t>
            </a:r>
            <a:endParaRPr kumimoji="1" lang="ja-JP" altLang="en-US" sz="2800" dirty="0">
              <a:solidFill>
                <a:schemeClr val="bg1"/>
              </a:solidFill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816603F5-CC33-E13C-A90B-6FEC6CA109C6}"/>
              </a:ext>
            </a:extLst>
          </p:cNvPr>
          <p:cNvSpPr txBox="1"/>
          <p:nvPr/>
        </p:nvSpPr>
        <p:spPr>
          <a:xfrm>
            <a:off x="7383415" y="887421"/>
            <a:ext cx="31687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800" dirty="0">
                <a:solidFill>
                  <a:schemeClr val="bg1"/>
                </a:solidFill>
              </a:rPr>
              <a:t>Superconductivity</a:t>
            </a:r>
            <a:endParaRPr kumimoji="1" lang="ja-JP" altLang="en-US" sz="2800" dirty="0">
              <a:solidFill>
                <a:schemeClr val="bg1"/>
              </a:solidFill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AF5A6A0D-B957-4BFF-24E0-F72F95244B25}"/>
              </a:ext>
            </a:extLst>
          </p:cNvPr>
          <p:cNvSpPr txBox="1"/>
          <p:nvPr/>
        </p:nvSpPr>
        <p:spPr>
          <a:xfrm>
            <a:off x="8649929" y="1583960"/>
            <a:ext cx="248978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b="1" dirty="0">
                <a:solidFill>
                  <a:srgbClr val="92D050"/>
                </a:solidFill>
              </a:rPr>
              <a:t>Oscillation of </a:t>
            </a:r>
          </a:p>
          <a:p>
            <a:r>
              <a:rPr kumimoji="1" lang="en-US" altLang="ja-JP" sz="2000" b="1" dirty="0">
                <a:solidFill>
                  <a:srgbClr val="92D050"/>
                </a:solidFill>
              </a:rPr>
              <a:t>superfluid density</a:t>
            </a:r>
            <a:endParaRPr kumimoji="1" lang="ja-JP" altLang="en-US" sz="2000" b="1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00124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874607-3314-D93D-30CE-5DE6548A1D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図 26">
            <a:extLst>
              <a:ext uri="{FF2B5EF4-FFF2-40B4-BE49-F238E27FC236}">
                <a16:creationId xmlns:a16="http://schemas.microsoft.com/office/drawing/2014/main" id="{FFCAA243-1143-E56C-C61F-7F4CB2E07E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4670" y="1610711"/>
            <a:ext cx="4055955" cy="4317955"/>
          </a:xfrm>
          <a:prstGeom prst="rect">
            <a:avLst/>
          </a:prstGeom>
        </p:spPr>
      </p:pic>
      <p:pic>
        <p:nvPicPr>
          <p:cNvPr id="35" name="図 34">
            <a:extLst>
              <a:ext uri="{FF2B5EF4-FFF2-40B4-BE49-F238E27FC236}">
                <a16:creationId xmlns:a16="http://schemas.microsoft.com/office/drawing/2014/main" id="{02E72FD3-743B-F055-7304-FB44988A83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02" y="2481781"/>
            <a:ext cx="3535245" cy="3451965"/>
          </a:xfrm>
          <a:prstGeom prst="rect">
            <a:avLst/>
          </a:prstGeom>
        </p:spPr>
      </p:pic>
      <p:pic>
        <p:nvPicPr>
          <p:cNvPr id="36" name="図 35">
            <a:extLst>
              <a:ext uri="{FF2B5EF4-FFF2-40B4-BE49-F238E27FC236}">
                <a16:creationId xmlns:a16="http://schemas.microsoft.com/office/drawing/2014/main" id="{7F843530-BE87-FB80-E555-C0171A3AD5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445" y="304147"/>
            <a:ext cx="2720765" cy="1800103"/>
          </a:xfrm>
          <a:prstGeom prst="rect">
            <a:avLst/>
          </a:prstGeom>
        </p:spPr>
      </p:pic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55A1A98D-D845-D5C9-DA78-53B57888E0C1}"/>
              </a:ext>
            </a:extLst>
          </p:cNvPr>
          <p:cNvSpPr txBox="1"/>
          <p:nvPr/>
        </p:nvSpPr>
        <p:spPr>
          <a:xfrm>
            <a:off x="1084597" y="6526348"/>
            <a:ext cx="99847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400" dirty="0">
                <a:solidFill>
                  <a:schemeClr val="tx2"/>
                </a:solidFill>
              </a:rPr>
              <a:t>See also, T. Kubo, Phys. Rev. Research </a:t>
            </a:r>
            <a:r>
              <a:rPr lang="en-US" altLang="ja-JP" sz="1400" b="1" dirty="0">
                <a:solidFill>
                  <a:schemeClr val="tx2"/>
                </a:solidFill>
              </a:rPr>
              <a:t>2</a:t>
            </a:r>
            <a:r>
              <a:rPr lang="en-US" altLang="ja-JP" sz="1400" dirty="0">
                <a:solidFill>
                  <a:schemeClr val="tx2"/>
                </a:solidFill>
              </a:rPr>
              <a:t>, 033203 (2020); F. Pei-Jen Lin and A. Gurevich, Phys. Rev. B </a:t>
            </a:r>
            <a:r>
              <a:rPr lang="en-US" altLang="ja-JP" sz="1400" b="1" dirty="0">
                <a:solidFill>
                  <a:schemeClr val="tx2"/>
                </a:solidFill>
              </a:rPr>
              <a:t>85</a:t>
            </a:r>
            <a:r>
              <a:rPr lang="en-US" altLang="ja-JP" sz="1400" dirty="0">
                <a:solidFill>
                  <a:schemeClr val="tx2"/>
                </a:solidFill>
              </a:rPr>
              <a:t>, 054513 (2012)</a:t>
            </a:r>
            <a:endParaRPr lang="ja-JP" altLang="en-US" sz="1400" dirty="0">
              <a:solidFill>
                <a:schemeClr val="tx2"/>
              </a:solidFill>
            </a:endParaRP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78B9E14F-2E9A-B7AD-2BB8-8B0375929602}"/>
              </a:ext>
            </a:extLst>
          </p:cNvPr>
          <p:cNvSpPr txBox="1"/>
          <p:nvPr/>
        </p:nvSpPr>
        <p:spPr>
          <a:xfrm>
            <a:off x="1236997" y="5933315"/>
            <a:ext cx="99847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400" dirty="0">
                <a:solidFill>
                  <a:schemeClr val="tx2"/>
                </a:solidFill>
              </a:rPr>
              <a:t>T. Kubo, Phys. Rev. Applied 22, 044042 (2024) 	DOI: </a:t>
            </a:r>
            <a:r>
              <a:rPr lang="en-US" altLang="ja-JP" sz="1400" dirty="0">
                <a:solidFill>
                  <a:schemeClr val="tx2"/>
                </a:solidFill>
                <a:hlinkClick r:id="rId5"/>
              </a:rPr>
              <a:t>https://doi.org/10.1103/PhysRevApplied.22.044042</a:t>
            </a:r>
            <a:endParaRPr lang="en-US" altLang="ja-JP" sz="1400" dirty="0">
              <a:solidFill>
                <a:schemeClr val="tx2"/>
              </a:solidFill>
            </a:endParaRP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66FF5127-BC3F-71E7-D82D-B428F75D0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4DA5E-C26F-4550-A01A-8DBB4B86492C}" type="slidenum">
              <a:rPr kumimoji="1" lang="ja-JP" altLang="en-US" smtClean="0"/>
              <a:t>30</a:t>
            </a:fld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6FAF2869-A5F0-2CF1-D6DC-DB7F94738442}"/>
              </a:ext>
            </a:extLst>
          </p:cNvPr>
          <p:cNvSpPr txBox="1"/>
          <p:nvPr/>
        </p:nvSpPr>
        <p:spPr>
          <a:xfrm>
            <a:off x="6755139" y="4426012"/>
            <a:ext cx="99097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chemeClr val="bg1"/>
                </a:solidFill>
              </a:rPr>
              <a:t>Density</a:t>
            </a:r>
          </a:p>
          <a:p>
            <a:pPr algn="ctr"/>
            <a:r>
              <a:rPr kumimoji="1" lang="en-US" altLang="ja-JP" dirty="0">
                <a:solidFill>
                  <a:schemeClr val="bg1"/>
                </a:solidFill>
              </a:rPr>
              <a:t>of</a:t>
            </a:r>
          </a:p>
          <a:p>
            <a:pPr algn="ctr"/>
            <a:r>
              <a:rPr kumimoji="1" lang="en-US" altLang="ja-JP" dirty="0">
                <a:solidFill>
                  <a:schemeClr val="bg1"/>
                </a:solidFill>
              </a:rPr>
              <a:t>States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3C9704B2-2D1E-DD34-74DB-598FEAB16CD6}"/>
              </a:ext>
            </a:extLst>
          </p:cNvPr>
          <p:cNvSpPr txBox="1"/>
          <p:nvPr/>
        </p:nvSpPr>
        <p:spPr>
          <a:xfrm>
            <a:off x="3279913" y="149085"/>
            <a:ext cx="891208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/>
              <a:t>Next, we consider </a:t>
            </a:r>
            <a:r>
              <a:rPr kumimoji="1" lang="en-US" altLang="ja-JP" sz="3600" b="1" dirty="0"/>
              <a:t>only a dc current</a:t>
            </a:r>
            <a:r>
              <a:rPr kumimoji="1" lang="en-US" altLang="ja-JP" sz="2800" dirty="0"/>
              <a:t>. </a:t>
            </a:r>
          </a:p>
          <a:p>
            <a:r>
              <a:rPr kumimoji="1" lang="en-US" altLang="ja-JP" sz="2800" dirty="0"/>
              <a:t>This case is also well understood from decades ago.</a:t>
            </a:r>
            <a:endParaRPr kumimoji="1"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7761100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506608-98F4-C2E4-FD20-3D875ACBD4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図 26">
            <a:extLst>
              <a:ext uri="{FF2B5EF4-FFF2-40B4-BE49-F238E27FC236}">
                <a16:creationId xmlns:a16="http://schemas.microsoft.com/office/drawing/2014/main" id="{28C461EF-E6DA-AAF8-4539-42AE4FA59B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4670" y="1610711"/>
            <a:ext cx="4055955" cy="4317955"/>
          </a:xfrm>
          <a:prstGeom prst="rect">
            <a:avLst/>
          </a:prstGeom>
        </p:spPr>
      </p:pic>
      <p:pic>
        <p:nvPicPr>
          <p:cNvPr id="34" name="図 33">
            <a:extLst>
              <a:ext uri="{FF2B5EF4-FFF2-40B4-BE49-F238E27FC236}">
                <a16:creationId xmlns:a16="http://schemas.microsoft.com/office/drawing/2014/main" id="{9B24401B-4A0E-9F94-C333-C5AFA78998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6238" y="1590432"/>
            <a:ext cx="4055955" cy="4328032"/>
          </a:xfrm>
          <a:prstGeom prst="rect">
            <a:avLst/>
          </a:prstGeom>
        </p:spPr>
      </p:pic>
      <p:pic>
        <p:nvPicPr>
          <p:cNvPr id="35" name="図 34">
            <a:extLst>
              <a:ext uri="{FF2B5EF4-FFF2-40B4-BE49-F238E27FC236}">
                <a16:creationId xmlns:a16="http://schemas.microsoft.com/office/drawing/2014/main" id="{15C760BF-26FC-A4D2-DBD3-5703EE2411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02" y="2481781"/>
            <a:ext cx="3535245" cy="3451965"/>
          </a:xfrm>
          <a:prstGeom prst="rect">
            <a:avLst/>
          </a:prstGeom>
        </p:spPr>
      </p:pic>
      <p:pic>
        <p:nvPicPr>
          <p:cNvPr id="36" name="図 35">
            <a:extLst>
              <a:ext uri="{FF2B5EF4-FFF2-40B4-BE49-F238E27FC236}">
                <a16:creationId xmlns:a16="http://schemas.microsoft.com/office/drawing/2014/main" id="{B10377A1-2B05-D629-EE74-A72B31C418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445" y="304147"/>
            <a:ext cx="2720765" cy="1800103"/>
          </a:xfrm>
          <a:prstGeom prst="rect">
            <a:avLst/>
          </a:prstGeom>
        </p:spPr>
      </p:pic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E77E9B99-EA52-D502-270B-C692F830C4A1}"/>
              </a:ext>
            </a:extLst>
          </p:cNvPr>
          <p:cNvSpPr txBox="1"/>
          <p:nvPr/>
        </p:nvSpPr>
        <p:spPr>
          <a:xfrm>
            <a:off x="1084597" y="6526348"/>
            <a:ext cx="99847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400" dirty="0">
                <a:solidFill>
                  <a:schemeClr val="tx2"/>
                </a:solidFill>
              </a:rPr>
              <a:t>See also, T. Kubo, Phys. Rev. Research </a:t>
            </a:r>
            <a:r>
              <a:rPr lang="en-US" altLang="ja-JP" sz="1400" b="1" dirty="0">
                <a:solidFill>
                  <a:schemeClr val="tx2"/>
                </a:solidFill>
              </a:rPr>
              <a:t>2</a:t>
            </a:r>
            <a:r>
              <a:rPr lang="en-US" altLang="ja-JP" sz="1400" dirty="0">
                <a:solidFill>
                  <a:schemeClr val="tx2"/>
                </a:solidFill>
              </a:rPr>
              <a:t>, 033203 (2020); F. Pei-Jen Lin and A. Gurevich, Phys. Rev. B </a:t>
            </a:r>
            <a:r>
              <a:rPr lang="en-US" altLang="ja-JP" sz="1400" b="1" dirty="0">
                <a:solidFill>
                  <a:schemeClr val="tx2"/>
                </a:solidFill>
              </a:rPr>
              <a:t>85</a:t>
            </a:r>
            <a:r>
              <a:rPr lang="en-US" altLang="ja-JP" sz="1400" dirty="0">
                <a:solidFill>
                  <a:schemeClr val="tx2"/>
                </a:solidFill>
              </a:rPr>
              <a:t>, 054513 (2012)</a:t>
            </a:r>
            <a:endParaRPr lang="ja-JP" altLang="en-US" sz="1400" dirty="0">
              <a:solidFill>
                <a:schemeClr val="tx2"/>
              </a:solidFill>
            </a:endParaRP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C7D23B91-D911-DBFC-E67C-D354CED803AF}"/>
              </a:ext>
            </a:extLst>
          </p:cNvPr>
          <p:cNvSpPr txBox="1"/>
          <p:nvPr/>
        </p:nvSpPr>
        <p:spPr>
          <a:xfrm>
            <a:off x="1236997" y="5933315"/>
            <a:ext cx="99847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400" dirty="0">
                <a:solidFill>
                  <a:schemeClr val="tx2"/>
                </a:solidFill>
              </a:rPr>
              <a:t>T. Kubo, Phys. Rev. Applied 22, 044042 (2024) 	DOI: </a:t>
            </a:r>
            <a:r>
              <a:rPr lang="en-US" altLang="ja-JP" sz="1400" dirty="0">
                <a:solidFill>
                  <a:schemeClr val="tx2"/>
                </a:solidFill>
                <a:hlinkClick r:id="rId6"/>
              </a:rPr>
              <a:t>https://doi.org/10.1103/PhysRevApplied.22.044042</a:t>
            </a:r>
            <a:endParaRPr lang="en-US" altLang="ja-JP" sz="1400" dirty="0">
              <a:solidFill>
                <a:schemeClr val="tx2"/>
              </a:solidFill>
            </a:endParaRP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921E73A0-FCB1-A914-DAEC-60315CB538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4DA5E-C26F-4550-A01A-8DBB4B86492C}" type="slidenum">
              <a:rPr kumimoji="1" lang="ja-JP" altLang="en-US" smtClean="0"/>
              <a:t>31</a:t>
            </a:fld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1DFBF6F7-095C-CA43-F639-373F15921B22}"/>
              </a:ext>
            </a:extLst>
          </p:cNvPr>
          <p:cNvSpPr txBox="1"/>
          <p:nvPr/>
        </p:nvSpPr>
        <p:spPr>
          <a:xfrm>
            <a:off x="6755139" y="4426012"/>
            <a:ext cx="99097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chemeClr val="bg1"/>
                </a:solidFill>
              </a:rPr>
              <a:t>Density</a:t>
            </a:r>
          </a:p>
          <a:p>
            <a:pPr algn="ctr"/>
            <a:r>
              <a:rPr kumimoji="1" lang="en-US" altLang="ja-JP" dirty="0">
                <a:solidFill>
                  <a:schemeClr val="bg1"/>
                </a:solidFill>
              </a:rPr>
              <a:t>of</a:t>
            </a:r>
          </a:p>
          <a:p>
            <a:pPr algn="ctr"/>
            <a:r>
              <a:rPr kumimoji="1" lang="en-US" altLang="ja-JP" dirty="0">
                <a:solidFill>
                  <a:schemeClr val="bg1"/>
                </a:solidFill>
              </a:rPr>
              <a:t>States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8E05D81B-33D4-2B74-BDC4-7E915F0390AB}"/>
              </a:ext>
            </a:extLst>
          </p:cNvPr>
          <p:cNvSpPr txBox="1"/>
          <p:nvPr/>
        </p:nvSpPr>
        <p:spPr>
          <a:xfrm>
            <a:off x="11022863" y="4426012"/>
            <a:ext cx="99097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chemeClr val="bg1"/>
                </a:solidFill>
              </a:rPr>
              <a:t>Density</a:t>
            </a:r>
          </a:p>
          <a:p>
            <a:pPr algn="ctr"/>
            <a:r>
              <a:rPr kumimoji="1" lang="en-US" altLang="ja-JP" dirty="0">
                <a:solidFill>
                  <a:schemeClr val="bg1"/>
                </a:solidFill>
              </a:rPr>
              <a:t>of</a:t>
            </a:r>
          </a:p>
          <a:p>
            <a:pPr algn="ctr"/>
            <a:r>
              <a:rPr kumimoji="1" lang="en-US" altLang="ja-JP" dirty="0">
                <a:solidFill>
                  <a:schemeClr val="bg1"/>
                </a:solidFill>
              </a:rPr>
              <a:t>States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B3609AFD-2799-84C2-A824-691F9CFF5953}"/>
              </a:ext>
            </a:extLst>
          </p:cNvPr>
          <p:cNvSpPr txBox="1"/>
          <p:nvPr/>
        </p:nvSpPr>
        <p:spPr>
          <a:xfrm>
            <a:off x="3279913" y="149085"/>
            <a:ext cx="891208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/>
              <a:t>Next, we consider </a:t>
            </a:r>
            <a:r>
              <a:rPr kumimoji="1" lang="en-US" altLang="ja-JP" sz="3600" b="1" dirty="0"/>
              <a:t>only a dc current</a:t>
            </a:r>
            <a:r>
              <a:rPr kumimoji="1" lang="en-US" altLang="ja-JP" sz="2800" dirty="0"/>
              <a:t>. </a:t>
            </a:r>
          </a:p>
          <a:p>
            <a:r>
              <a:rPr kumimoji="1" lang="en-US" altLang="ja-JP" sz="2800" dirty="0"/>
              <a:t>This case is also well understood from decades ago.</a:t>
            </a:r>
            <a:endParaRPr kumimoji="1"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1029235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39029D-F8F3-F877-AEC4-56DF2F6735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0E489B85-39EA-E918-E785-6999AF0CD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4DA5E-C26F-4550-A01A-8DBB4B86492C}" type="slidenum">
              <a:rPr kumimoji="1" lang="ja-JP" altLang="en-US" smtClean="0"/>
              <a:t>32</a:t>
            </a:fld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4191E53B-0583-DBBE-7770-10EDB74CB8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3953" y="765800"/>
            <a:ext cx="2473423" cy="1703080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9012367D-147A-40D5-6CAA-113939F875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153" y="4252750"/>
            <a:ext cx="2720765" cy="1800103"/>
          </a:xfrm>
          <a:prstGeom prst="rect">
            <a:avLst/>
          </a:prstGeom>
        </p:spPr>
      </p:pic>
      <p:cxnSp>
        <p:nvCxnSpPr>
          <p:cNvPr id="12" name="直線矢印コネクタ 11">
            <a:extLst>
              <a:ext uri="{FF2B5EF4-FFF2-40B4-BE49-F238E27FC236}">
                <a16:creationId xmlns:a16="http://schemas.microsoft.com/office/drawing/2014/main" id="{59677C65-F244-6E9C-AACE-CB88A02FD659}"/>
              </a:ext>
            </a:extLst>
          </p:cNvPr>
          <p:cNvCxnSpPr>
            <a:cxnSpLocks/>
          </p:cNvCxnSpPr>
          <p:nvPr/>
        </p:nvCxnSpPr>
        <p:spPr>
          <a:xfrm flipV="1">
            <a:off x="3840480" y="3389759"/>
            <a:ext cx="996518" cy="862201"/>
          </a:xfrm>
          <a:prstGeom prst="straightConnector1">
            <a:avLst/>
          </a:prstGeom>
          <a:ln w="1047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四角形: 角を丸くする 13">
            <a:extLst>
              <a:ext uri="{FF2B5EF4-FFF2-40B4-BE49-F238E27FC236}">
                <a16:creationId xmlns:a16="http://schemas.microsoft.com/office/drawing/2014/main" id="{0E0A034D-A59D-9378-6A21-ACFD54AA6C34}"/>
              </a:ext>
            </a:extLst>
          </p:cNvPr>
          <p:cNvSpPr/>
          <p:nvPr/>
        </p:nvSpPr>
        <p:spPr>
          <a:xfrm>
            <a:off x="812800" y="355600"/>
            <a:ext cx="3027680" cy="266192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四角形: 角を丸くする 14">
            <a:extLst>
              <a:ext uri="{FF2B5EF4-FFF2-40B4-BE49-F238E27FC236}">
                <a16:creationId xmlns:a16="http://schemas.microsoft.com/office/drawing/2014/main" id="{A223080E-EF2F-6563-2973-166EE8FBE582}"/>
              </a:ext>
            </a:extLst>
          </p:cNvPr>
          <p:cNvSpPr/>
          <p:nvPr/>
        </p:nvSpPr>
        <p:spPr>
          <a:xfrm>
            <a:off x="812800" y="3911600"/>
            <a:ext cx="3027680" cy="266192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7" name="直線矢印コネクタ 16">
            <a:extLst>
              <a:ext uri="{FF2B5EF4-FFF2-40B4-BE49-F238E27FC236}">
                <a16:creationId xmlns:a16="http://schemas.microsoft.com/office/drawing/2014/main" id="{A1A764E8-DE3E-1197-85AD-10C91B07B9C0}"/>
              </a:ext>
            </a:extLst>
          </p:cNvPr>
          <p:cNvCxnSpPr>
            <a:cxnSpLocks/>
          </p:cNvCxnSpPr>
          <p:nvPr/>
        </p:nvCxnSpPr>
        <p:spPr>
          <a:xfrm>
            <a:off x="3840480" y="2468880"/>
            <a:ext cx="1041277" cy="548640"/>
          </a:xfrm>
          <a:prstGeom prst="straightConnector1">
            <a:avLst/>
          </a:prstGeom>
          <a:ln w="1047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図 18">
            <a:extLst>
              <a:ext uri="{FF2B5EF4-FFF2-40B4-BE49-F238E27FC236}">
                <a16:creationId xmlns:a16="http://schemas.microsoft.com/office/drawing/2014/main" id="{CE8B03B3-2256-73CC-F42A-B4F9661CE4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5599" y="2261999"/>
            <a:ext cx="2725346" cy="1795522"/>
          </a:xfrm>
          <a:prstGeom prst="rect">
            <a:avLst/>
          </a:prstGeom>
        </p:spPr>
      </p:pic>
      <p:sp>
        <p:nvSpPr>
          <p:cNvPr id="20" name="四角形: 角を丸くする 19">
            <a:extLst>
              <a:ext uri="{FF2B5EF4-FFF2-40B4-BE49-F238E27FC236}">
                <a16:creationId xmlns:a16="http://schemas.microsoft.com/office/drawing/2014/main" id="{23A7A2D1-9996-51CE-B3EC-0506FB1AE672}"/>
              </a:ext>
            </a:extLst>
          </p:cNvPr>
          <p:cNvSpPr/>
          <p:nvPr/>
        </p:nvSpPr>
        <p:spPr>
          <a:xfrm>
            <a:off x="4928438" y="1889760"/>
            <a:ext cx="3027680" cy="2447378"/>
          </a:xfrm>
          <a:prstGeom prst="roundRect">
            <a:avLst/>
          </a:prstGeom>
          <a:noFill/>
          <a:ln w="165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1" name="図 20">
            <a:extLst>
              <a:ext uri="{FF2B5EF4-FFF2-40B4-BE49-F238E27FC236}">
                <a16:creationId xmlns:a16="http://schemas.microsoft.com/office/drawing/2014/main" id="{3E5C981A-9F1D-A135-5AFC-9F41EFF9FD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81359" y="2261999"/>
            <a:ext cx="2725346" cy="1795522"/>
          </a:xfrm>
          <a:prstGeom prst="rect">
            <a:avLst/>
          </a:prstGeom>
        </p:spPr>
      </p:pic>
      <p:sp>
        <p:nvSpPr>
          <p:cNvPr id="22" name="四角形: 角を丸くする 21">
            <a:extLst>
              <a:ext uri="{FF2B5EF4-FFF2-40B4-BE49-F238E27FC236}">
                <a16:creationId xmlns:a16="http://schemas.microsoft.com/office/drawing/2014/main" id="{85DAFEA5-DFE4-FC39-D6FA-E4A186A6C748}"/>
              </a:ext>
            </a:extLst>
          </p:cNvPr>
          <p:cNvSpPr/>
          <p:nvPr/>
        </p:nvSpPr>
        <p:spPr>
          <a:xfrm>
            <a:off x="9104198" y="1889760"/>
            <a:ext cx="3027680" cy="2447378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3" name="直線矢印コネクタ 22">
            <a:extLst>
              <a:ext uri="{FF2B5EF4-FFF2-40B4-BE49-F238E27FC236}">
                <a16:creationId xmlns:a16="http://schemas.microsoft.com/office/drawing/2014/main" id="{B6C46B98-ADDC-8736-8A4E-DF902778F2F0}"/>
              </a:ext>
            </a:extLst>
          </p:cNvPr>
          <p:cNvCxnSpPr>
            <a:cxnSpLocks/>
          </p:cNvCxnSpPr>
          <p:nvPr/>
        </p:nvCxnSpPr>
        <p:spPr>
          <a:xfrm>
            <a:off x="8002799" y="3200400"/>
            <a:ext cx="1070919" cy="20320"/>
          </a:xfrm>
          <a:prstGeom prst="straightConnector1">
            <a:avLst/>
          </a:prstGeom>
          <a:ln w="1047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675CF14F-0EE1-499C-5AF4-4BBC134E52C8}"/>
              </a:ext>
            </a:extLst>
          </p:cNvPr>
          <p:cNvSpPr txBox="1"/>
          <p:nvPr/>
        </p:nvSpPr>
        <p:spPr>
          <a:xfrm>
            <a:off x="927513" y="436880"/>
            <a:ext cx="97975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800" dirty="0"/>
              <a:t>(1)</a:t>
            </a:r>
            <a:endParaRPr kumimoji="1" lang="ja-JP" altLang="en-US" sz="4800" dirty="0"/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4D3ED5E7-66EE-C1ED-C137-A4F838511281}"/>
              </a:ext>
            </a:extLst>
          </p:cNvPr>
          <p:cNvSpPr txBox="1"/>
          <p:nvPr/>
        </p:nvSpPr>
        <p:spPr>
          <a:xfrm>
            <a:off x="927513" y="4016881"/>
            <a:ext cx="97975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800" dirty="0"/>
              <a:t>(2)</a:t>
            </a:r>
            <a:endParaRPr kumimoji="1" lang="ja-JP" altLang="en-US" sz="4800" dirty="0"/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BDBB54D0-EEC3-438D-6C5B-0D070D91B91F}"/>
              </a:ext>
            </a:extLst>
          </p:cNvPr>
          <p:cNvSpPr txBox="1"/>
          <p:nvPr/>
        </p:nvSpPr>
        <p:spPr>
          <a:xfrm>
            <a:off x="5013901" y="1948100"/>
            <a:ext cx="97975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800" dirty="0"/>
              <a:t>(3)</a:t>
            </a:r>
            <a:endParaRPr kumimoji="1" lang="ja-JP" altLang="en-US" sz="4800" dirty="0"/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C16B1BB1-5B48-24EB-5D9C-8743B44A6E9A}"/>
              </a:ext>
            </a:extLst>
          </p:cNvPr>
          <p:cNvSpPr txBox="1"/>
          <p:nvPr/>
        </p:nvSpPr>
        <p:spPr>
          <a:xfrm>
            <a:off x="9199821" y="1887140"/>
            <a:ext cx="97975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800" dirty="0"/>
              <a:t>(4)</a:t>
            </a:r>
            <a:endParaRPr kumimoji="1" lang="ja-JP" altLang="en-US" sz="4800" dirty="0"/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DC6820DB-1567-5C2C-6B96-70391711837D}"/>
              </a:ext>
            </a:extLst>
          </p:cNvPr>
          <p:cNvSpPr txBox="1"/>
          <p:nvPr/>
        </p:nvSpPr>
        <p:spPr>
          <a:xfrm>
            <a:off x="1286866" y="2533521"/>
            <a:ext cx="20880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Only weak ac</a:t>
            </a:r>
            <a:endParaRPr kumimoji="1" lang="ja-JP" altLang="en-US" sz="2400" dirty="0"/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122F84AA-2D1E-AD68-8AC5-CE5DF3FF0D04}"/>
              </a:ext>
            </a:extLst>
          </p:cNvPr>
          <p:cNvSpPr txBox="1"/>
          <p:nvPr/>
        </p:nvSpPr>
        <p:spPr>
          <a:xfrm>
            <a:off x="1551026" y="6129668"/>
            <a:ext cx="12942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Only dc</a:t>
            </a:r>
            <a:endParaRPr kumimoji="1" lang="ja-JP" altLang="en-US" sz="2400" dirty="0"/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76EFA411-680D-EEFB-BE21-4F2EA4844A3F}"/>
              </a:ext>
            </a:extLst>
          </p:cNvPr>
          <p:cNvSpPr txBox="1"/>
          <p:nvPr/>
        </p:nvSpPr>
        <p:spPr>
          <a:xfrm>
            <a:off x="5659852" y="4293583"/>
            <a:ext cx="15648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/>
              <a:t>ac + dc</a:t>
            </a:r>
            <a:endParaRPr kumimoji="1" lang="ja-JP" altLang="en-US" sz="3200" dirty="0"/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EAA8F881-FA7E-41E3-044E-4E0E7E5C6FCE}"/>
              </a:ext>
            </a:extLst>
          </p:cNvPr>
          <p:cNvSpPr txBox="1"/>
          <p:nvPr/>
        </p:nvSpPr>
        <p:spPr>
          <a:xfrm>
            <a:off x="9835612" y="4291076"/>
            <a:ext cx="15648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/>
              <a:t>ac + dc</a:t>
            </a:r>
            <a:endParaRPr kumimoji="1" lang="ja-JP" altLang="en-US" sz="3200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E21A7421-3A5B-4B7C-09FD-ECBDCE958989}"/>
              </a:ext>
            </a:extLst>
          </p:cNvPr>
          <p:cNvSpPr txBox="1"/>
          <p:nvPr/>
        </p:nvSpPr>
        <p:spPr>
          <a:xfrm>
            <a:off x="6691452" y="47228"/>
            <a:ext cx="332014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7200" u="sng" dirty="0">
                <a:latin typeface="MV Boli" panose="02000500030200090000" pitchFamily="2" charset="0"/>
                <a:cs typeface="MV Boli" panose="02000500030200090000" pitchFamily="2" charset="0"/>
              </a:rPr>
              <a:t>Outline</a:t>
            </a:r>
            <a:endParaRPr kumimoji="1" lang="ja-JP" altLang="en-US" sz="7200" u="sng" dirty="0"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C003EE71-D1CC-5EA4-FB31-4DCF276670CA}"/>
              </a:ext>
            </a:extLst>
          </p:cNvPr>
          <p:cNvSpPr txBox="1"/>
          <p:nvPr/>
        </p:nvSpPr>
        <p:spPr>
          <a:xfrm>
            <a:off x="4559083" y="4970120"/>
            <a:ext cx="364394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400" dirty="0"/>
              <a:t>Semi-phenomenological</a:t>
            </a:r>
          </a:p>
          <a:p>
            <a:pPr algn="ctr"/>
            <a:r>
              <a:rPr kumimoji="1" lang="en-US" altLang="ja-JP" sz="2400" dirty="0"/>
              <a:t>approach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72704AB8-18A7-09D5-B25A-31C1D7E77068}"/>
              </a:ext>
            </a:extLst>
          </p:cNvPr>
          <p:cNvSpPr txBox="1"/>
          <p:nvPr/>
        </p:nvSpPr>
        <p:spPr>
          <a:xfrm>
            <a:off x="9073718" y="4932133"/>
            <a:ext cx="31284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/>
              <a:t>Microscopic nonequilibrium superconductivity</a:t>
            </a:r>
            <a:endParaRPr kumimoji="1" lang="ja-JP" altLang="en-US" sz="2400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9396A96-D235-0C5B-B32C-D4552F508E3C}"/>
              </a:ext>
            </a:extLst>
          </p:cNvPr>
          <p:cNvSpPr txBox="1"/>
          <p:nvPr/>
        </p:nvSpPr>
        <p:spPr>
          <a:xfrm>
            <a:off x="4124962" y="5717635"/>
            <a:ext cx="4074998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l"/>
            </a:pPr>
            <a:r>
              <a:rPr lang="en-US" altLang="ja-JP" sz="1100" kern="100" dirty="0">
                <a:solidFill>
                  <a:schemeClr val="tx2"/>
                </a:solidFill>
                <a:ea typeface="ＭＳ 明朝" panose="02020609040205080304" pitchFamily="17" charset="-128"/>
                <a:cs typeface="Times New Roman" panose="02020603050405020304" pitchFamily="18" charset="0"/>
              </a:rPr>
              <a:t>S. M. Anlage et al., IEEE Trans. Magn. </a:t>
            </a:r>
            <a:r>
              <a:rPr lang="en-US" altLang="ja-JP" sz="1100" b="1" kern="100" dirty="0">
                <a:solidFill>
                  <a:schemeClr val="tx2"/>
                </a:solidFill>
                <a:ea typeface="ＭＳ 明朝" panose="02020609040205080304" pitchFamily="17" charset="-128"/>
                <a:cs typeface="Times New Roman" panose="02020603050405020304" pitchFamily="18" charset="0"/>
              </a:rPr>
              <a:t>25</a:t>
            </a:r>
            <a:r>
              <a:rPr lang="en-US" altLang="ja-JP" sz="1100" kern="100" dirty="0">
                <a:solidFill>
                  <a:schemeClr val="tx2"/>
                </a:solidFill>
                <a:ea typeface="ＭＳ 明朝" panose="02020609040205080304" pitchFamily="17" charset="-128"/>
                <a:cs typeface="Times New Roman" panose="02020603050405020304" pitchFamily="18" charset="0"/>
              </a:rPr>
              <a:t>, 1388 (1989). </a:t>
            </a:r>
            <a:endParaRPr lang="en-US" altLang="ja-JP" sz="1100" kern="100" dirty="0">
              <a:solidFill>
                <a:schemeClr val="tx2"/>
              </a:solidFill>
              <a:effectLst/>
              <a:ea typeface="ＭＳ 明朝" panose="02020609040205080304" pitchFamily="17" charset="-128"/>
              <a:cs typeface="Times New Roman" panose="02020603050405020304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l"/>
            </a:pPr>
            <a:r>
              <a:rPr lang="en-US" altLang="ja-JP" sz="1100" kern="100" dirty="0">
                <a:solidFill>
                  <a:schemeClr val="tx2"/>
                </a:solidFill>
                <a:effectLst/>
                <a:ea typeface="ＭＳ 明朝" panose="02020609040205080304" pitchFamily="17" charset="-128"/>
                <a:cs typeface="Times New Roman" panose="02020603050405020304" pitchFamily="18" charset="0"/>
              </a:rPr>
              <a:t>J. R. Clem and V. G. Kogan, Phys. Rev. B </a:t>
            </a:r>
            <a:r>
              <a:rPr lang="en-US" altLang="ja-JP" sz="1100" b="1" kern="100" dirty="0">
                <a:solidFill>
                  <a:schemeClr val="tx2"/>
                </a:solidFill>
                <a:effectLst/>
                <a:ea typeface="ＭＳ 明朝" panose="02020609040205080304" pitchFamily="17" charset="-128"/>
                <a:cs typeface="Times New Roman" panose="02020603050405020304" pitchFamily="18" charset="0"/>
              </a:rPr>
              <a:t>86</a:t>
            </a:r>
            <a:r>
              <a:rPr lang="en-US" altLang="ja-JP" sz="1100" kern="100" dirty="0">
                <a:solidFill>
                  <a:schemeClr val="tx2"/>
                </a:solidFill>
                <a:effectLst/>
                <a:ea typeface="ＭＳ 明朝" panose="02020609040205080304" pitchFamily="17" charset="-128"/>
                <a:cs typeface="Times New Roman" panose="02020603050405020304" pitchFamily="18" charset="0"/>
              </a:rPr>
              <a:t>, 174521 (2012).</a:t>
            </a:r>
            <a:endParaRPr lang="en-US" altLang="ja-JP" sz="1100" kern="100" dirty="0">
              <a:solidFill>
                <a:schemeClr val="tx2"/>
              </a:solidFill>
              <a:ea typeface="ＭＳ 明朝" panose="02020609040205080304" pitchFamily="17" charset="-128"/>
              <a:cs typeface="Times New Roman" panose="02020603050405020304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l"/>
            </a:pPr>
            <a:r>
              <a:rPr lang="en-US" altLang="ja-JP" sz="1100" kern="100" dirty="0">
                <a:solidFill>
                  <a:schemeClr val="tx2"/>
                </a:solidFill>
                <a:effectLst/>
                <a:ea typeface="ＭＳ 明朝" panose="02020609040205080304" pitchFamily="17" charset="-128"/>
                <a:cs typeface="Times New Roman" panose="02020603050405020304" pitchFamily="18" charset="0"/>
              </a:rPr>
              <a:t>T. Kubo, Phys. Rev. Research </a:t>
            </a:r>
            <a:r>
              <a:rPr lang="en-US" altLang="ja-JP" sz="1100" b="1" kern="100" dirty="0">
                <a:solidFill>
                  <a:schemeClr val="tx2"/>
                </a:solidFill>
                <a:effectLst/>
                <a:ea typeface="ＭＳ 明朝" panose="02020609040205080304" pitchFamily="17" charset="-128"/>
                <a:cs typeface="Times New Roman" panose="02020603050405020304" pitchFamily="18" charset="0"/>
              </a:rPr>
              <a:t>2</a:t>
            </a:r>
            <a:r>
              <a:rPr lang="en-US" altLang="ja-JP" sz="1100" kern="100" dirty="0">
                <a:solidFill>
                  <a:schemeClr val="tx2"/>
                </a:solidFill>
                <a:effectLst/>
                <a:ea typeface="ＭＳ 明朝" panose="02020609040205080304" pitchFamily="17" charset="-128"/>
                <a:cs typeface="Times New Roman" panose="02020603050405020304" pitchFamily="18" charset="0"/>
              </a:rPr>
              <a:t>, 033203 (2020).</a:t>
            </a:r>
            <a:endParaRPr lang="en-US" altLang="ja-JP" sz="1100" kern="100" dirty="0">
              <a:solidFill>
                <a:schemeClr val="tx2"/>
              </a:solidFill>
              <a:ea typeface="ＭＳ 明朝" panose="02020609040205080304" pitchFamily="17" charset="-128"/>
              <a:cs typeface="Times New Roman" panose="02020603050405020304" pitchFamily="18" charset="0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04E6E8E6-A759-D5D4-B3C1-39DD5C251D37}"/>
              </a:ext>
            </a:extLst>
          </p:cNvPr>
          <p:cNvSpPr txBox="1"/>
          <p:nvPr/>
        </p:nvSpPr>
        <p:spPr>
          <a:xfrm>
            <a:off x="8499345" y="6130137"/>
            <a:ext cx="363713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ja-JP" sz="1200" dirty="0">
                <a:solidFill>
                  <a:schemeClr val="tx2"/>
                </a:solidFill>
              </a:rPr>
              <a:t>T. Kubo, Phys. Rev. Applied </a:t>
            </a:r>
            <a:r>
              <a:rPr lang="en-US" altLang="ja-JP" sz="1200" b="1" dirty="0">
                <a:solidFill>
                  <a:schemeClr val="tx2"/>
                </a:solidFill>
              </a:rPr>
              <a:t>22</a:t>
            </a:r>
            <a:r>
              <a:rPr lang="en-US" altLang="ja-JP" sz="1200" dirty="0">
                <a:solidFill>
                  <a:schemeClr val="tx2"/>
                </a:solidFill>
              </a:rPr>
              <a:t>, 044042 (2024)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ja-JP" sz="1200" dirty="0">
                <a:solidFill>
                  <a:schemeClr val="tx2"/>
                </a:solidFill>
              </a:rPr>
              <a:t>T. Kubo, Phys. Rev. Applied </a:t>
            </a:r>
            <a:r>
              <a:rPr lang="en-US" altLang="ja-JP" sz="1200" b="1" dirty="0">
                <a:solidFill>
                  <a:schemeClr val="tx2"/>
                </a:solidFill>
              </a:rPr>
              <a:t>23</a:t>
            </a:r>
            <a:r>
              <a:rPr lang="en-US" altLang="ja-JP" sz="1200" dirty="0">
                <a:solidFill>
                  <a:schemeClr val="tx2"/>
                </a:solidFill>
              </a:rPr>
              <a:t>, 054091 (2025)</a:t>
            </a:r>
            <a:endParaRPr lang="ja-JP" altLang="en-US" sz="1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72533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EB3380-0123-D47A-D71A-C3333C86AF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D836AC8-A43A-5BEC-7057-E47A5639B2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4DA5E-C26F-4550-A01A-8DBB4B86492C}" type="slidenum">
              <a:rPr kumimoji="1" lang="ja-JP" altLang="en-US" smtClean="0"/>
              <a:t>33</a:t>
            </a:fld>
            <a:endParaRPr kumimoji="1" lang="ja-JP" altLang="en-US"/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EC8FACF0-A5EA-708D-6ECD-AD488943FD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806" y="158333"/>
            <a:ext cx="2252352" cy="148390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テキスト ボックス 7">
                <a:extLst>
                  <a:ext uri="{FF2B5EF4-FFF2-40B4-BE49-F238E27FC236}">
                    <a16:creationId xmlns:a16="http://schemas.microsoft.com/office/drawing/2014/main" id="{AE05C9CF-5AEF-27AA-5D66-9F036C0DFF67}"/>
                  </a:ext>
                </a:extLst>
              </p:cNvPr>
              <p:cNvSpPr txBox="1"/>
              <p:nvPr/>
            </p:nvSpPr>
            <p:spPr>
              <a:xfrm>
                <a:off x="2596589" y="396136"/>
                <a:ext cx="9587743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ja-JP" sz="2800" dirty="0"/>
                  <a:t>Let us go back to the definition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2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kumimoji="1" lang="en-US" altLang="ja-JP" sz="2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kumimoji="1" lang="en-US" altLang="ja-JP" sz="2800" dirty="0"/>
                  <a:t>​.</a:t>
                </a:r>
              </a:p>
              <a:p>
                <a:r>
                  <a:rPr kumimoji="1" lang="en-US" altLang="ja-JP" sz="2800" dirty="0"/>
                  <a:t>We soon find that it is more complicated than expected.</a:t>
                </a:r>
                <a:endParaRPr kumimoji="1" lang="ja-JP" altLang="en-US" sz="2800" dirty="0"/>
              </a:p>
            </p:txBody>
          </p:sp>
        </mc:Choice>
        <mc:Fallback xmlns="">
          <p:sp>
            <p:nvSpPr>
              <p:cNvPr id="8" name="テキスト ボックス 7">
                <a:extLst>
                  <a:ext uri="{FF2B5EF4-FFF2-40B4-BE49-F238E27FC236}">
                    <a16:creationId xmlns:a16="http://schemas.microsoft.com/office/drawing/2014/main" id="{AE05C9CF-5AEF-27AA-5D66-9F036C0DFF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6589" y="396136"/>
                <a:ext cx="9587743" cy="954107"/>
              </a:xfrm>
              <a:prstGeom prst="rect">
                <a:avLst/>
              </a:prstGeom>
              <a:blipFill>
                <a:blip r:embed="rId3"/>
                <a:stretch>
                  <a:fillRect l="-1335" t="-7692" b="-1666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テキスト ボックス 12">
                <a:extLst>
                  <a:ext uri="{FF2B5EF4-FFF2-40B4-BE49-F238E27FC236}">
                    <a16:creationId xmlns:a16="http://schemas.microsoft.com/office/drawing/2014/main" id="{1BA94790-8699-5FCC-3C42-9EEFB4E21F96}"/>
                  </a:ext>
                </a:extLst>
              </p:cNvPr>
              <p:cNvSpPr txBox="1"/>
              <p:nvPr/>
            </p:nvSpPr>
            <p:spPr>
              <a:xfrm>
                <a:off x="3562058" y="3412182"/>
                <a:ext cx="2271811" cy="98443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𝑱</m:t>
                          </m:r>
                        </m:e>
                        <m:sub>
                          <m:r>
                            <a:rPr kumimoji="1" lang="en-US" altLang="ja-JP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</m:sub>
                      </m:sSub>
                      <m:r>
                        <a:rPr kumimoji="1" lang="en-US" altLang="ja-JP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∝</m:t>
                      </m:r>
                      <m:sSub>
                        <m:sSubPr>
                          <m:ctrlPr>
                            <a:rPr kumimoji="1" lang="en-US" altLang="ja-JP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  <m:sub>
                          <m:r>
                            <a:rPr kumimoji="1" lang="en-US" altLang="ja-JP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</m:sub>
                      </m:sSub>
                      <m:r>
                        <a:rPr kumimoji="1" lang="en-US" altLang="ja-JP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𝒒</m:t>
                      </m:r>
                    </m:oMath>
                  </m:oMathPara>
                </a14:m>
                <a:endParaRPr lang="en-US" altLang="ja-JP" sz="200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ja-JP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altLang="ja-JP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US" altLang="ja-JP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num>
                        <m:den>
                          <m:r>
                            <a:rPr lang="en-US" altLang="ja-JP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altLang="ja-JP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∝</m:t>
                      </m:r>
                      <m:acc>
                        <m:accPr>
                          <m:chr m:val="̇"/>
                          <m:ctrlPr>
                            <a:rPr lang="en-US" altLang="ja-JP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altLang="ja-JP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ja-JP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e>
                      </m:acc>
                      <m:r>
                        <a:rPr lang="en-US" altLang="ja-JP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altLang="ja-JP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ja-JP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altLang="ja-JP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acc>
                        <m:accPr>
                          <m:chr m:val="̇"/>
                          <m:ctrlPr>
                            <a:rPr lang="en-US" altLang="ja-JP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ja-JP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acc>
                    </m:oMath>
                  </m:oMathPara>
                </a14:m>
                <a:endParaRPr lang="ja-JP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テキスト ボックス 12">
                <a:extLst>
                  <a:ext uri="{FF2B5EF4-FFF2-40B4-BE49-F238E27FC236}">
                    <a16:creationId xmlns:a16="http://schemas.microsoft.com/office/drawing/2014/main" id="{1BA94790-8699-5FCC-3C42-9EEFB4E21F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2058" y="3412182"/>
                <a:ext cx="2271811" cy="98443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矢印: 右 15">
            <a:extLst>
              <a:ext uri="{FF2B5EF4-FFF2-40B4-BE49-F238E27FC236}">
                <a16:creationId xmlns:a16="http://schemas.microsoft.com/office/drawing/2014/main" id="{AD903DCE-0F21-A981-1943-08FDBD27C9D4}"/>
              </a:ext>
            </a:extLst>
          </p:cNvPr>
          <p:cNvSpPr/>
          <p:nvPr/>
        </p:nvSpPr>
        <p:spPr>
          <a:xfrm>
            <a:off x="3979870" y="2124412"/>
            <a:ext cx="1436186" cy="940290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800"/>
          </a:p>
        </p:txBody>
      </p:sp>
      <p:sp>
        <p:nvSpPr>
          <p:cNvPr id="7" name="吹き出し: 四角形 6">
            <a:extLst>
              <a:ext uri="{FF2B5EF4-FFF2-40B4-BE49-F238E27FC236}">
                <a16:creationId xmlns:a16="http://schemas.microsoft.com/office/drawing/2014/main" id="{3E1FC2C0-FB9E-5CD4-9816-2295662792DA}"/>
              </a:ext>
            </a:extLst>
          </p:cNvPr>
          <p:cNvSpPr/>
          <p:nvPr/>
        </p:nvSpPr>
        <p:spPr>
          <a:xfrm>
            <a:off x="3562058" y="3412182"/>
            <a:ext cx="2103451" cy="1009832"/>
          </a:xfrm>
          <a:prstGeom prst="wedgeRectCallout">
            <a:avLst>
              <a:gd name="adj1" fmla="val 2023"/>
              <a:gd name="adj2" fmla="val -8872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D3A9DBED-B8CB-8B74-BEFC-79AD40EBE214}"/>
                  </a:ext>
                </a:extLst>
              </p:cNvPr>
              <p:cNvSpPr txBox="1"/>
              <p:nvPr/>
            </p:nvSpPr>
            <p:spPr>
              <a:xfrm>
                <a:off x="1560186" y="1993331"/>
                <a:ext cx="2199192" cy="10518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kumimoji="1" lang="en-US" altLang="ja-JP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f>
                        <m:fPr>
                          <m:ctrlPr>
                            <a:rPr kumimoji="1" lang="en-US" altLang="ja-JP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kumimoji="1" lang="en-US" altLang="ja-JP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kumimoji="1" lang="en-US" altLang="ja-JP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num>
                        <m:den>
                          <m:r>
                            <a:rPr kumimoji="1" lang="en-US" altLang="ja-JP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kumimoji="1" lang="en-US" altLang="ja-JP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kumimoji="1" lang="ja-JP" altLang="en-US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D3A9DBED-B8CB-8B74-BEFC-79AD40EBE2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0186" y="1993331"/>
                <a:ext cx="2199192" cy="105182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636524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61046D-6E29-451C-B91E-8915C6F945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EE2F5A9-008B-CD8E-2CFE-B87723AF3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4DA5E-C26F-4550-A01A-8DBB4B86492C}" type="slidenum">
              <a:rPr kumimoji="1" lang="ja-JP" altLang="en-US" smtClean="0"/>
              <a:t>34</a:t>
            </a:fld>
            <a:endParaRPr kumimoji="1" lang="ja-JP" altLang="en-US"/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9CBE557E-26D2-2050-C873-02CE87E599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806" y="158333"/>
            <a:ext cx="2252352" cy="148390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テキスト ボックス 7">
                <a:extLst>
                  <a:ext uri="{FF2B5EF4-FFF2-40B4-BE49-F238E27FC236}">
                    <a16:creationId xmlns:a16="http://schemas.microsoft.com/office/drawing/2014/main" id="{8A070722-7315-66D9-90BA-8A51B9A92460}"/>
                  </a:ext>
                </a:extLst>
              </p:cNvPr>
              <p:cNvSpPr txBox="1"/>
              <p:nvPr/>
            </p:nvSpPr>
            <p:spPr>
              <a:xfrm>
                <a:off x="2596589" y="396136"/>
                <a:ext cx="9587743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ja-JP" sz="2800" dirty="0"/>
                  <a:t>Let us go back to the definition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2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kumimoji="1" lang="en-US" altLang="ja-JP" sz="2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kumimoji="1" lang="en-US" altLang="ja-JP" sz="2800" dirty="0"/>
                  <a:t>​.</a:t>
                </a:r>
              </a:p>
              <a:p>
                <a:r>
                  <a:rPr kumimoji="1" lang="en-US" altLang="ja-JP" sz="2800" dirty="0"/>
                  <a:t>We soon find that it is more complicated than expected.</a:t>
                </a:r>
                <a:endParaRPr kumimoji="1" lang="ja-JP" altLang="en-US" sz="2800" dirty="0"/>
              </a:p>
            </p:txBody>
          </p:sp>
        </mc:Choice>
        <mc:Fallback xmlns="">
          <p:sp>
            <p:nvSpPr>
              <p:cNvPr id="8" name="テキスト ボックス 7">
                <a:extLst>
                  <a:ext uri="{FF2B5EF4-FFF2-40B4-BE49-F238E27FC236}">
                    <a16:creationId xmlns:a16="http://schemas.microsoft.com/office/drawing/2014/main" id="{8A070722-7315-66D9-90BA-8A51B9A924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6589" y="396136"/>
                <a:ext cx="9587743" cy="954107"/>
              </a:xfrm>
              <a:prstGeom prst="rect">
                <a:avLst/>
              </a:prstGeom>
              <a:blipFill>
                <a:blip r:embed="rId3"/>
                <a:stretch>
                  <a:fillRect l="-1335" t="-7692" b="-1666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テキスト ボックス 12">
                <a:extLst>
                  <a:ext uri="{FF2B5EF4-FFF2-40B4-BE49-F238E27FC236}">
                    <a16:creationId xmlns:a16="http://schemas.microsoft.com/office/drawing/2014/main" id="{FBAF940B-F5B4-413A-2D83-9B50C922B06E}"/>
                  </a:ext>
                </a:extLst>
              </p:cNvPr>
              <p:cNvSpPr txBox="1"/>
              <p:nvPr/>
            </p:nvSpPr>
            <p:spPr>
              <a:xfrm>
                <a:off x="3562058" y="3412182"/>
                <a:ext cx="2271811" cy="98443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𝑱</m:t>
                          </m:r>
                        </m:e>
                        <m:sub>
                          <m:r>
                            <a:rPr kumimoji="1" lang="en-US" altLang="ja-JP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</m:sub>
                      </m:sSub>
                      <m:r>
                        <a:rPr kumimoji="1" lang="en-US" altLang="ja-JP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∝</m:t>
                      </m:r>
                      <m:sSub>
                        <m:sSubPr>
                          <m:ctrlPr>
                            <a:rPr kumimoji="1" lang="en-US" altLang="ja-JP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  <m:sub>
                          <m:r>
                            <a:rPr kumimoji="1" lang="en-US" altLang="ja-JP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</m:sub>
                      </m:sSub>
                      <m:r>
                        <a:rPr kumimoji="1" lang="en-US" altLang="ja-JP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𝒒</m:t>
                      </m:r>
                    </m:oMath>
                  </m:oMathPara>
                </a14:m>
                <a:endParaRPr lang="en-US" altLang="ja-JP" sz="200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ja-JP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altLang="ja-JP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US" altLang="ja-JP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num>
                        <m:den>
                          <m:r>
                            <a:rPr lang="en-US" altLang="ja-JP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altLang="ja-JP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∝</m:t>
                      </m:r>
                      <m:acc>
                        <m:accPr>
                          <m:chr m:val="̇"/>
                          <m:ctrlPr>
                            <a:rPr lang="en-US" altLang="ja-JP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altLang="ja-JP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ja-JP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e>
                      </m:acc>
                      <m:r>
                        <a:rPr lang="en-US" altLang="ja-JP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altLang="ja-JP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ja-JP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altLang="ja-JP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acc>
                        <m:accPr>
                          <m:chr m:val="̇"/>
                          <m:ctrlPr>
                            <a:rPr lang="en-US" altLang="ja-JP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ja-JP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acc>
                    </m:oMath>
                  </m:oMathPara>
                </a14:m>
                <a:endParaRPr lang="ja-JP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テキスト ボックス 12">
                <a:extLst>
                  <a:ext uri="{FF2B5EF4-FFF2-40B4-BE49-F238E27FC236}">
                    <a16:creationId xmlns:a16="http://schemas.microsoft.com/office/drawing/2014/main" id="{FBAF940B-F5B4-413A-2D83-9B50C922B0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2058" y="3412182"/>
                <a:ext cx="2271811" cy="98443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テキスト ボックス 13">
                <a:extLst>
                  <a:ext uri="{FF2B5EF4-FFF2-40B4-BE49-F238E27FC236}">
                    <a16:creationId xmlns:a16="http://schemas.microsoft.com/office/drawing/2014/main" id="{BDDDE28E-7E43-084B-4BD7-8186813D03CA}"/>
                  </a:ext>
                </a:extLst>
              </p:cNvPr>
              <p:cNvSpPr txBox="1"/>
              <p:nvPr/>
            </p:nvSpPr>
            <p:spPr>
              <a:xfrm>
                <a:off x="5778335" y="1949069"/>
                <a:ext cx="4795736" cy="1589218"/>
              </a:xfrm>
              <a:prstGeom prst="rect">
                <a:avLst/>
              </a:prstGeom>
              <a:noFill/>
              <a:ln w="63500">
                <a:solidFill>
                  <a:srgbClr val="00B0F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kumimoji="1" lang="en-US" altLang="ja-JP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Sup>
                        <m:sSubSupPr>
                          <m:ctrlP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f>
                        <m:fPr>
                          <m:ctrlP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̇"/>
                              <m:ctrlPr>
                                <a:rPr kumimoji="1" lang="en-US" altLang="ja-JP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ja-JP" sz="36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acc>
                        </m:num>
                        <m:den>
                          <m:acc>
                            <m:accPr>
                              <m:chr m:val="̇"/>
                              <m:ctrlPr>
                                <a:rPr kumimoji="1" lang="en-US" altLang="ja-JP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f>
                                <m:fPr>
                                  <m:ctrlPr>
                                    <a:rPr kumimoji="1" lang="en-US" altLang="ja-JP" sz="3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kumimoji="1" lang="en-US" altLang="ja-JP" sz="3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36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kumimoji="1" lang="en-US" altLang="ja-JP" sz="3600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kumimoji="1" lang="en-US" altLang="ja-JP" sz="3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36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kumimoji="1" lang="en-US" altLang="ja-JP" sz="3600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  <m:r>
                                        <a:rPr kumimoji="1" lang="en-US" altLang="ja-JP" sz="36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acc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kumimoji="1" lang="en-US" altLang="ja-JP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kumimoji="1" lang="en-US" altLang="ja-JP" sz="3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36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kumimoji="1" lang="en-US" altLang="ja-JP" sz="36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kumimoji="1" lang="en-US" altLang="ja-JP" sz="3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36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kumimoji="1" lang="en-US" altLang="ja-JP" sz="36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kumimoji="1" lang="en-US" altLang="ja-JP" sz="36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den>
                          </m:f>
                          <m:acc>
                            <m:accPr>
                              <m:chr m:val="̇"/>
                              <m:ctrlPr>
                                <a:rPr kumimoji="1" lang="en-US" altLang="ja-JP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ja-JP" sz="36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acc>
                        </m:den>
                      </m:f>
                    </m:oMath>
                  </m:oMathPara>
                </a14:m>
                <a:endParaRPr kumimoji="1" lang="ja-JP" altLang="en-US" sz="3600" dirty="0"/>
              </a:p>
            </p:txBody>
          </p:sp>
        </mc:Choice>
        <mc:Fallback xmlns="">
          <p:sp>
            <p:nvSpPr>
              <p:cNvPr id="14" name="テキスト ボックス 13">
                <a:extLst>
                  <a:ext uri="{FF2B5EF4-FFF2-40B4-BE49-F238E27FC236}">
                    <a16:creationId xmlns:a16="http://schemas.microsoft.com/office/drawing/2014/main" id="{BDDDE28E-7E43-084B-4BD7-8186813D03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8335" y="1949069"/>
                <a:ext cx="4795736" cy="158921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63500"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テキスト ボックス 14">
                <a:extLst>
                  <a:ext uri="{FF2B5EF4-FFF2-40B4-BE49-F238E27FC236}">
                    <a16:creationId xmlns:a16="http://schemas.microsoft.com/office/drawing/2014/main" id="{53423CF9-0602-0EE4-2593-C17B2732572B}"/>
                  </a:ext>
                </a:extLst>
              </p:cNvPr>
              <p:cNvSpPr txBox="1"/>
              <p:nvPr/>
            </p:nvSpPr>
            <p:spPr>
              <a:xfrm>
                <a:off x="3201659" y="4472178"/>
                <a:ext cx="282424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kumimoji="1" lang="en-US" altLang="ja-JP" sz="2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kumimoji="1" lang="en-US" altLang="ja-JP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kumimoji="1" lang="en-US" altLang="ja-JP" sz="2000" b="0" i="1" smtClean="0">
                          <a:latin typeface="Cambria Math" panose="02040503050406030204" pitchFamily="18" charset="0"/>
                        </a:rPr>
                        <m:t>:=</m:t>
                      </m:r>
                      <m:sSub>
                        <m:sSubPr>
                          <m:ctrlPr>
                            <a:rPr kumimoji="1" lang="en-US" altLang="ja-JP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kumimoji="1" lang="en-US" altLang="ja-JP" sz="2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kumimoji="1" lang="en-US" altLang="ja-JP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ja-JP" sz="2000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kumimoji="1" lang="en-US" altLang="ja-JP" sz="2000" b="0" i="1" smtClean="0">
                          <a:latin typeface="Cambria Math" panose="02040503050406030204" pitchFamily="18" charset="0"/>
                        </a:rPr>
                        <m:t>=0,</m:t>
                      </m:r>
                      <m:r>
                        <a:rPr kumimoji="1" lang="en-US" altLang="ja-JP" sz="2000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kumimoji="1" lang="en-US" altLang="ja-JP" sz="2000" b="0" i="1" smtClean="0">
                          <a:latin typeface="Cambria Math" panose="02040503050406030204" pitchFamily="18" charset="0"/>
                        </a:rPr>
                        <m:t>=0)</m:t>
                      </m:r>
                    </m:oMath>
                  </m:oMathPara>
                </a14:m>
                <a:endParaRPr lang="ja-JP" altLang="en-US" sz="2000" dirty="0"/>
              </a:p>
            </p:txBody>
          </p:sp>
        </mc:Choice>
        <mc:Fallback xmlns="">
          <p:sp>
            <p:nvSpPr>
              <p:cNvPr id="15" name="テキスト ボックス 14">
                <a:extLst>
                  <a:ext uri="{FF2B5EF4-FFF2-40B4-BE49-F238E27FC236}">
                    <a16:creationId xmlns:a16="http://schemas.microsoft.com/office/drawing/2014/main" id="{53423CF9-0602-0EE4-2593-C17B273257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1659" y="4472178"/>
                <a:ext cx="2824248" cy="400110"/>
              </a:xfrm>
              <a:prstGeom prst="rect">
                <a:avLst/>
              </a:prstGeom>
              <a:blipFill>
                <a:blip r:embed="rId6"/>
                <a:stretch>
                  <a:fillRect b="-1692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矢印: 右 15">
            <a:extLst>
              <a:ext uri="{FF2B5EF4-FFF2-40B4-BE49-F238E27FC236}">
                <a16:creationId xmlns:a16="http://schemas.microsoft.com/office/drawing/2014/main" id="{5C093D9C-682E-E136-E16E-3EECD280C9F7}"/>
              </a:ext>
            </a:extLst>
          </p:cNvPr>
          <p:cNvSpPr/>
          <p:nvPr/>
        </p:nvSpPr>
        <p:spPr>
          <a:xfrm>
            <a:off x="3979870" y="2124412"/>
            <a:ext cx="1436186" cy="940290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800"/>
          </a:p>
        </p:txBody>
      </p:sp>
      <p:sp>
        <p:nvSpPr>
          <p:cNvPr id="7" name="吹き出し: 四角形 6">
            <a:extLst>
              <a:ext uri="{FF2B5EF4-FFF2-40B4-BE49-F238E27FC236}">
                <a16:creationId xmlns:a16="http://schemas.microsoft.com/office/drawing/2014/main" id="{380C7C5D-47BB-4BD3-FD6C-84D23B5410AA}"/>
              </a:ext>
            </a:extLst>
          </p:cNvPr>
          <p:cNvSpPr/>
          <p:nvPr/>
        </p:nvSpPr>
        <p:spPr>
          <a:xfrm>
            <a:off x="3562058" y="3412182"/>
            <a:ext cx="2103451" cy="1009832"/>
          </a:xfrm>
          <a:prstGeom prst="wedgeRectCallout">
            <a:avLst>
              <a:gd name="adj1" fmla="val 2023"/>
              <a:gd name="adj2" fmla="val -8872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EDE9FE1B-B608-12E0-0C5D-8CED1073EE4A}"/>
                  </a:ext>
                </a:extLst>
              </p:cNvPr>
              <p:cNvSpPr txBox="1"/>
              <p:nvPr/>
            </p:nvSpPr>
            <p:spPr>
              <a:xfrm>
                <a:off x="1560186" y="1993331"/>
                <a:ext cx="2199192" cy="10518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kumimoji="1" lang="en-US" altLang="ja-JP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f>
                        <m:fPr>
                          <m:ctrlPr>
                            <a:rPr kumimoji="1" lang="en-US" altLang="ja-JP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kumimoji="1" lang="en-US" altLang="ja-JP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kumimoji="1" lang="en-US" altLang="ja-JP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num>
                        <m:den>
                          <m:r>
                            <a:rPr kumimoji="1" lang="en-US" altLang="ja-JP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kumimoji="1" lang="en-US" altLang="ja-JP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kumimoji="1" lang="ja-JP" altLang="en-US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EDE9FE1B-B608-12E0-0C5D-8CED1073EE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0186" y="1993331"/>
                <a:ext cx="2199192" cy="105182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C0F40338-BC37-168C-8FCB-061B1177B498}"/>
              </a:ext>
            </a:extLst>
          </p:cNvPr>
          <p:cNvSpPr txBox="1"/>
          <p:nvPr/>
        </p:nvSpPr>
        <p:spPr>
          <a:xfrm>
            <a:off x="5778335" y="1328258"/>
            <a:ext cx="535553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l"/>
            </a:pPr>
            <a:r>
              <a:rPr lang="en-US" altLang="ja-JP" sz="1200" kern="100" dirty="0">
                <a:solidFill>
                  <a:srgbClr val="00B0F0"/>
                </a:solidFill>
                <a:ea typeface="ＭＳ 明朝" panose="02020609040205080304" pitchFamily="17" charset="-128"/>
                <a:cs typeface="Times New Roman" panose="02020603050405020304" pitchFamily="18" charset="0"/>
              </a:rPr>
              <a:t>S. M. Anlage et al., IEEE Trans. Magn. </a:t>
            </a:r>
            <a:r>
              <a:rPr lang="en-US" altLang="ja-JP" sz="1200" b="1" kern="100" dirty="0">
                <a:solidFill>
                  <a:srgbClr val="00B0F0"/>
                </a:solidFill>
                <a:ea typeface="ＭＳ 明朝" panose="02020609040205080304" pitchFamily="17" charset="-128"/>
                <a:cs typeface="Times New Roman" panose="02020603050405020304" pitchFamily="18" charset="0"/>
              </a:rPr>
              <a:t>25</a:t>
            </a:r>
            <a:r>
              <a:rPr lang="en-US" altLang="ja-JP" sz="1200" kern="100" dirty="0">
                <a:solidFill>
                  <a:srgbClr val="00B0F0"/>
                </a:solidFill>
                <a:ea typeface="ＭＳ 明朝" panose="02020609040205080304" pitchFamily="17" charset="-128"/>
                <a:cs typeface="Times New Roman" panose="02020603050405020304" pitchFamily="18" charset="0"/>
              </a:rPr>
              <a:t>, 1388 (1989). </a:t>
            </a:r>
            <a:endParaRPr lang="en-US" altLang="ja-JP" sz="1200" kern="100" dirty="0">
              <a:solidFill>
                <a:srgbClr val="00B0F0"/>
              </a:solidFill>
              <a:effectLst/>
              <a:ea typeface="ＭＳ 明朝" panose="02020609040205080304" pitchFamily="17" charset="-128"/>
              <a:cs typeface="Times New Roman" panose="02020603050405020304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l"/>
            </a:pPr>
            <a:r>
              <a:rPr lang="en-US" altLang="ja-JP" sz="1200" kern="100" dirty="0">
                <a:solidFill>
                  <a:srgbClr val="00B0F0"/>
                </a:solidFill>
                <a:effectLst/>
                <a:ea typeface="ＭＳ 明朝" panose="02020609040205080304" pitchFamily="17" charset="-128"/>
                <a:cs typeface="Times New Roman" panose="02020603050405020304" pitchFamily="18" charset="0"/>
              </a:rPr>
              <a:t>J. R. Clem and V. G. Kogan, Phys. Rev. B </a:t>
            </a:r>
            <a:r>
              <a:rPr lang="en-US" altLang="ja-JP" sz="1200" b="1" kern="100" dirty="0">
                <a:solidFill>
                  <a:srgbClr val="00B0F0"/>
                </a:solidFill>
                <a:effectLst/>
                <a:ea typeface="ＭＳ 明朝" panose="02020609040205080304" pitchFamily="17" charset="-128"/>
                <a:cs typeface="Times New Roman" panose="02020603050405020304" pitchFamily="18" charset="0"/>
              </a:rPr>
              <a:t>86</a:t>
            </a:r>
            <a:r>
              <a:rPr lang="en-US" altLang="ja-JP" sz="1200" kern="100" dirty="0">
                <a:solidFill>
                  <a:srgbClr val="00B0F0"/>
                </a:solidFill>
                <a:effectLst/>
                <a:ea typeface="ＭＳ 明朝" panose="02020609040205080304" pitchFamily="17" charset="-128"/>
                <a:cs typeface="Times New Roman" panose="02020603050405020304" pitchFamily="18" charset="0"/>
              </a:rPr>
              <a:t>, 174521 (2012).</a:t>
            </a:r>
            <a:endParaRPr lang="en-US" altLang="ja-JP" sz="1200" kern="100" dirty="0">
              <a:solidFill>
                <a:srgbClr val="00B0F0"/>
              </a:solidFill>
              <a:ea typeface="ＭＳ 明朝" panose="02020609040205080304" pitchFamily="17" charset="-128"/>
              <a:cs typeface="Times New Roman" panose="02020603050405020304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l"/>
            </a:pPr>
            <a:r>
              <a:rPr lang="en-US" altLang="ja-JP" sz="1200" kern="100" dirty="0">
                <a:solidFill>
                  <a:srgbClr val="00B0F0"/>
                </a:solidFill>
                <a:effectLst/>
                <a:ea typeface="ＭＳ 明朝" panose="02020609040205080304" pitchFamily="17" charset="-128"/>
                <a:cs typeface="Times New Roman" panose="02020603050405020304" pitchFamily="18" charset="0"/>
              </a:rPr>
              <a:t>T. Kubo, Physical Review Research </a:t>
            </a:r>
            <a:r>
              <a:rPr lang="en-US" altLang="ja-JP" sz="1200" b="1" kern="100" dirty="0">
                <a:solidFill>
                  <a:srgbClr val="00B0F0"/>
                </a:solidFill>
                <a:effectLst/>
                <a:ea typeface="ＭＳ 明朝" panose="02020609040205080304" pitchFamily="17" charset="-128"/>
                <a:cs typeface="Times New Roman" panose="02020603050405020304" pitchFamily="18" charset="0"/>
              </a:rPr>
              <a:t>2</a:t>
            </a:r>
            <a:r>
              <a:rPr lang="en-US" altLang="ja-JP" sz="1200" kern="100" dirty="0">
                <a:solidFill>
                  <a:srgbClr val="00B0F0"/>
                </a:solidFill>
                <a:effectLst/>
                <a:ea typeface="ＭＳ 明朝" panose="02020609040205080304" pitchFamily="17" charset="-128"/>
                <a:cs typeface="Times New Roman" panose="02020603050405020304" pitchFamily="18" charset="0"/>
              </a:rPr>
              <a:t>, 033203 (2020).</a:t>
            </a:r>
            <a:endParaRPr lang="en-US" altLang="ja-JP" sz="1200" kern="100" dirty="0">
              <a:solidFill>
                <a:srgbClr val="00B0F0"/>
              </a:solidFill>
              <a:ea typeface="ＭＳ 明朝" panose="02020609040205080304" pitchFamily="17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73553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B0B703-1CF6-5DE5-10EA-62F1C8A920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8FDA82D-3026-8564-A78A-0D7DC2D2E2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4DA5E-C26F-4550-A01A-8DBB4B86492C}" type="slidenum">
              <a:rPr kumimoji="1" lang="ja-JP" altLang="en-US" smtClean="0"/>
              <a:t>35</a:t>
            </a:fld>
            <a:endParaRPr kumimoji="1" lang="ja-JP" altLang="en-US"/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3B4D9F1D-16EA-7984-156C-38B8975D0A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806" y="158333"/>
            <a:ext cx="2252352" cy="148390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テキスト ボックス 7">
                <a:extLst>
                  <a:ext uri="{FF2B5EF4-FFF2-40B4-BE49-F238E27FC236}">
                    <a16:creationId xmlns:a16="http://schemas.microsoft.com/office/drawing/2014/main" id="{13E005C1-B690-772C-0501-B02B3B5171B2}"/>
                  </a:ext>
                </a:extLst>
              </p:cNvPr>
              <p:cNvSpPr txBox="1"/>
              <p:nvPr/>
            </p:nvSpPr>
            <p:spPr>
              <a:xfrm>
                <a:off x="2596589" y="396136"/>
                <a:ext cx="9587743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ja-JP" sz="2800" dirty="0"/>
                  <a:t>Let us go back to the definition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2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kumimoji="1" lang="en-US" altLang="ja-JP" sz="2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kumimoji="1" lang="en-US" altLang="ja-JP" sz="2800" dirty="0"/>
                  <a:t>​.</a:t>
                </a:r>
              </a:p>
              <a:p>
                <a:r>
                  <a:rPr kumimoji="1" lang="en-US" altLang="ja-JP" sz="2800" dirty="0"/>
                  <a:t>We soon find that it is more complicated than expected.</a:t>
                </a:r>
                <a:endParaRPr kumimoji="1" lang="ja-JP" altLang="en-US" sz="2800" dirty="0"/>
              </a:p>
            </p:txBody>
          </p:sp>
        </mc:Choice>
        <mc:Fallback xmlns="">
          <p:sp>
            <p:nvSpPr>
              <p:cNvPr id="8" name="テキスト ボックス 7">
                <a:extLst>
                  <a:ext uri="{FF2B5EF4-FFF2-40B4-BE49-F238E27FC236}">
                    <a16:creationId xmlns:a16="http://schemas.microsoft.com/office/drawing/2014/main" id="{8A070722-7315-66D9-90BA-8A51B9A924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6589" y="396136"/>
                <a:ext cx="9587743" cy="954107"/>
              </a:xfrm>
              <a:prstGeom prst="rect">
                <a:avLst/>
              </a:prstGeom>
              <a:blipFill>
                <a:blip r:embed="rId3"/>
                <a:stretch>
                  <a:fillRect l="-1335" t="-7692" b="-1666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テキスト ボックス 12">
                <a:extLst>
                  <a:ext uri="{FF2B5EF4-FFF2-40B4-BE49-F238E27FC236}">
                    <a16:creationId xmlns:a16="http://schemas.microsoft.com/office/drawing/2014/main" id="{83843B84-6F11-31BC-5BCC-CC94ABE71E84}"/>
                  </a:ext>
                </a:extLst>
              </p:cNvPr>
              <p:cNvSpPr txBox="1"/>
              <p:nvPr/>
            </p:nvSpPr>
            <p:spPr>
              <a:xfrm>
                <a:off x="3562058" y="3412182"/>
                <a:ext cx="2271811" cy="98443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𝑱</m:t>
                          </m:r>
                        </m:e>
                        <m:sub>
                          <m:r>
                            <a:rPr kumimoji="1" lang="en-US" altLang="ja-JP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</m:sub>
                      </m:sSub>
                      <m:r>
                        <a:rPr kumimoji="1" lang="en-US" altLang="ja-JP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∝</m:t>
                      </m:r>
                      <m:sSub>
                        <m:sSubPr>
                          <m:ctrlPr>
                            <a:rPr kumimoji="1" lang="en-US" altLang="ja-JP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  <m:sub>
                          <m:r>
                            <a:rPr kumimoji="1" lang="en-US" altLang="ja-JP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</m:sub>
                      </m:sSub>
                      <m:r>
                        <a:rPr kumimoji="1" lang="en-US" altLang="ja-JP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𝒒</m:t>
                      </m:r>
                    </m:oMath>
                  </m:oMathPara>
                </a14:m>
                <a:endParaRPr lang="en-US" altLang="ja-JP" sz="200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ja-JP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altLang="ja-JP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US" altLang="ja-JP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num>
                        <m:den>
                          <m:r>
                            <a:rPr lang="en-US" altLang="ja-JP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altLang="ja-JP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∝</m:t>
                      </m:r>
                      <m:acc>
                        <m:accPr>
                          <m:chr m:val="̇"/>
                          <m:ctrlPr>
                            <a:rPr lang="en-US" altLang="ja-JP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altLang="ja-JP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ja-JP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e>
                      </m:acc>
                      <m:r>
                        <a:rPr lang="en-US" altLang="ja-JP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altLang="ja-JP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ja-JP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altLang="ja-JP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acc>
                        <m:accPr>
                          <m:chr m:val="̇"/>
                          <m:ctrlPr>
                            <a:rPr lang="en-US" altLang="ja-JP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ja-JP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acc>
                    </m:oMath>
                  </m:oMathPara>
                </a14:m>
                <a:endParaRPr lang="ja-JP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テキスト ボックス 12">
                <a:extLst>
                  <a:ext uri="{FF2B5EF4-FFF2-40B4-BE49-F238E27FC236}">
                    <a16:creationId xmlns:a16="http://schemas.microsoft.com/office/drawing/2014/main" id="{FBAF940B-F5B4-413A-2D83-9B50C922B0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2058" y="3412182"/>
                <a:ext cx="2271811" cy="98443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テキスト ボックス 13">
                <a:extLst>
                  <a:ext uri="{FF2B5EF4-FFF2-40B4-BE49-F238E27FC236}">
                    <a16:creationId xmlns:a16="http://schemas.microsoft.com/office/drawing/2014/main" id="{53643437-0375-E3E6-95F2-B736F9C056DC}"/>
                  </a:ext>
                </a:extLst>
              </p:cNvPr>
              <p:cNvSpPr txBox="1"/>
              <p:nvPr/>
            </p:nvSpPr>
            <p:spPr>
              <a:xfrm>
                <a:off x="5778335" y="1949069"/>
                <a:ext cx="4795736" cy="1589218"/>
              </a:xfrm>
              <a:prstGeom prst="rect">
                <a:avLst/>
              </a:prstGeom>
              <a:noFill/>
              <a:ln w="63500">
                <a:solidFill>
                  <a:srgbClr val="00B0F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kumimoji="1" lang="en-US" altLang="ja-JP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Sup>
                        <m:sSubSupPr>
                          <m:ctrlP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f>
                        <m:fPr>
                          <m:ctrlP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̇"/>
                              <m:ctrlPr>
                                <a:rPr kumimoji="1" lang="en-US" altLang="ja-JP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ja-JP" sz="36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acc>
                        </m:num>
                        <m:den>
                          <m:acc>
                            <m:accPr>
                              <m:chr m:val="̇"/>
                              <m:ctrlPr>
                                <a:rPr kumimoji="1" lang="en-US" altLang="ja-JP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f>
                                <m:fPr>
                                  <m:ctrlPr>
                                    <a:rPr kumimoji="1" lang="en-US" altLang="ja-JP" sz="3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kumimoji="1" lang="en-US" altLang="ja-JP" sz="3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36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kumimoji="1" lang="en-US" altLang="ja-JP" sz="3600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kumimoji="1" lang="en-US" altLang="ja-JP" sz="3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36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kumimoji="1" lang="en-US" altLang="ja-JP" sz="3600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  <m:r>
                                        <a:rPr kumimoji="1" lang="en-US" altLang="ja-JP" sz="36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acc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kumimoji="1" lang="en-US" altLang="ja-JP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kumimoji="1" lang="en-US" altLang="ja-JP" sz="3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36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kumimoji="1" lang="en-US" altLang="ja-JP" sz="36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kumimoji="1" lang="en-US" altLang="ja-JP" sz="3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36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kumimoji="1" lang="en-US" altLang="ja-JP" sz="36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kumimoji="1" lang="en-US" altLang="ja-JP" sz="36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den>
                          </m:f>
                          <m:acc>
                            <m:accPr>
                              <m:chr m:val="̇"/>
                              <m:ctrlPr>
                                <a:rPr kumimoji="1" lang="en-US" altLang="ja-JP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ja-JP" sz="36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acc>
                        </m:den>
                      </m:f>
                    </m:oMath>
                  </m:oMathPara>
                </a14:m>
                <a:endParaRPr kumimoji="1" lang="ja-JP" altLang="en-US" sz="3600" dirty="0"/>
              </a:p>
            </p:txBody>
          </p:sp>
        </mc:Choice>
        <mc:Fallback xmlns="">
          <p:sp>
            <p:nvSpPr>
              <p:cNvPr id="14" name="テキスト ボックス 13">
                <a:extLst>
                  <a:ext uri="{FF2B5EF4-FFF2-40B4-BE49-F238E27FC236}">
                    <a16:creationId xmlns:a16="http://schemas.microsoft.com/office/drawing/2014/main" id="{BDDDE28E-7E43-084B-4BD7-8186813D03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8335" y="1949069"/>
                <a:ext cx="4795736" cy="158921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63500"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テキスト ボックス 14">
                <a:extLst>
                  <a:ext uri="{FF2B5EF4-FFF2-40B4-BE49-F238E27FC236}">
                    <a16:creationId xmlns:a16="http://schemas.microsoft.com/office/drawing/2014/main" id="{CCA0F0B0-752E-1866-B2CF-F0BF531FE36C}"/>
                  </a:ext>
                </a:extLst>
              </p:cNvPr>
              <p:cNvSpPr txBox="1"/>
              <p:nvPr/>
            </p:nvSpPr>
            <p:spPr>
              <a:xfrm>
                <a:off x="3201659" y="4472178"/>
                <a:ext cx="282424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kumimoji="1" lang="en-US" altLang="ja-JP" sz="2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kumimoji="1" lang="en-US" altLang="ja-JP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kumimoji="1" lang="en-US" altLang="ja-JP" sz="2000" b="0" i="1" smtClean="0">
                          <a:latin typeface="Cambria Math" panose="02040503050406030204" pitchFamily="18" charset="0"/>
                        </a:rPr>
                        <m:t>:=</m:t>
                      </m:r>
                      <m:sSub>
                        <m:sSubPr>
                          <m:ctrlPr>
                            <a:rPr kumimoji="1" lang="en-US" altLang="ja-JP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kumimoji="1" lang="en-US" altLang="ja-JP" sz="2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kumimoji="1" lang="en-US" altLang="ja-JP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ja-JP" sz="2000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kumimoji="1" lang="en-US" altLang="ja-JP" sz="2000" b="0" i="1" smtClean="0">
                          <a:latin typeface="Cambria Math" panose="02040503050406030204" pitchFamily="18" charset="0"/>
                        </a:rPr>
                        <m:t>=0,</m:t>
                      </m:r>
                      <m:r>
                        <a:rPr kumimoji="1" lang="en-US" altLang="ja-JP" sz="2000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kumimoji="1" lang="en-US" altLang="ja-JP" sz="2000" b="0" i="1" smtClean="0">
                          <a:latin typeface="Cambria Math" panose="02040503050406030204" pitchFamily="18" charset="0"/>
                        </a:rPr>
                        <m:t>=0)</m:t>
                      </m:r>
                    </m:oMath>
                  </m:oMathPara>
                </a14:m>
                <a:endParaRPr lang="ja-JP" altLang="en-US" sz="2000" dirty="0"/>
              </a:p>
            </p:txBody>
          </p:sp>
        </mc:Choice>
        <mc:Fallback xmlns="">
          <p:sp>
            <p:nvSpPr>
              <p:cNvPr id="15" name="テキスト ボックス 14">
                <a:extLst>
                  <a:ext uri="{FF2B5EF4-FFF2-40B4-BE49-F238E27FC236}">
                    <a16:creationId xmlns:a16="http://schemas.microsoft.com/office/drawing/2014/main" id="{53423CF9-0602-0EE4-2593-C17B273257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1659" y="4472178"/>
                <a:ext cx="2824248" cy="400110"/>
              </a:xfrm>
              <a:prstGeom prst="rect">
                <a:avLst/>
              </a:prstGeom>
              <a:blipFill>
                <a:blip r:embed="rId6"/>
                <a:stretch>
                  <a:fillRect b="-1692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矢印: 右 15">
            <a:extLst>
              <a:ext uri="{FF2B5EF4-FFF2-40B4-BE49-F238E27FC236}">
                <a16:creationId xmlns:a16="http://schemas.microsoft.com/office/drawing/2014/main" id="{D476D35F-D8D0-51AA-4854-3988AA27CA38}"/>
              </a:ext>
            </a:extLst>
          </p:cNvPr>
          <p:cNvSpPr/>
          <p:nvPr/>
        </p:nvSpPr>
        <p:spPr>
          <a:xfrm>
            <a:off x="3979870" y="2124412"/>
            <a:ext cx="1436186" cy="940290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800"/>
          </a:p>
        </p:txBody>
      </p:sp>
      <p:sp>
        <p:nvSpPr>
          <p:cNvPr id="7" name="吹き出し: 四角形 6">
            <a:extLst>
              <a:ext uri="{FF2B5EF4-FFF2-40B4-BE49-F238E27FC236}">
                <a16:creationId xmlns:a16="http://schemas.microsoft.com/office/drawing/2014/main" id="{974495CA-C16C-729B-A4B3-1C39FAA665E2}"/>
              </a:ext>
            </a:extLst>
          </p:cNvPr>
          <p:cNvSpPr/>
          <p:nvPr/>
        </p:nvSpPr>
        <p:spPr>
          <a:xfrm>
            <a:off x="3562058" y="3412182"/>
            <a:ext cx="2103451" cy="1009832"/>
          </a:xfrm>
          <a:prstGeom prst="wedgeRectCallout">
            <a:avLst>
              <a:gd name="adj1" fmla="val 2023"/>
              <a:gd name="adj2" fmla="val -8872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FCF5781C-BC2B-07D5-F0A2-7B4E33027C56}"/>
                  </a:ext>
                </a:extLst>
              </p:cNvPr>
              <p:cNvSpPr txBox="1"/>
              <p:nvPr/>
            </p:nvSpPr>
            <p:spPr>
              <a:xfrm>
                <a:off x="1560186" y="1993331"/>
                <a:ext cx="2199192" cy="10518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kumimoji="1" lang="en-US" altLang="ja-JP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f>
                        <m:fPr>
                          <m:ctrlPr>
                            <a:rPr kumimoji="1" lang="en-US" altLang="ja-JP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kumimoji="1" lang="en-US" altLang="ja-JP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kumimoji="1" lang="en-US" altLang="ja-JP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num>
                        <m:den>
                          <m:r>
                            <a:rPr kumimoji="1" lang="en-US" altLang="ja-JP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kumimoji="1" lang="en-US" altLang="ja-JP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kumimoji="1" lang="ja-JP" altLang="en-US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EDE9FE1B-B608-12E0-0C5D-8CED1073EE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0186" y="1993331"/>
                <a:ext cx="2199192" cy="105182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3AA75DD7-8397-1146-F5E1-6B4FD815C6C8}"/>
              </a:ext>
            </a:extLst>
          </p:cNvPr>
          <p:cNvSpPr/>
          <p:nvPr/>
        </p:nvSpPr>
        <p:spPr>
          <a:xfrm>
            <a:off x="9424605" y="2570480"/>
            <a:ext cx="725863" cy="1090511"/>
          </a:xfrm>
          <a:prstGeom prst="rect">
            <a:avLst/>
          </a:prstGeom>
          <a:noFill/>
          <a:ln w="88900">
            <a:solidFill>
              <a:srgbClr val="F39FC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5A4B5AB8-9E6E-5C33-3DF0-E8B33A349512}"/>
              </a:ext>
            </a:extLst>
          </p:cNvPr>
          <p:cNvSpPr txBox="1"/>
          <p:nvPr/>
        </p:nvSpPr>
        <p:spPr>
          <a:xfrm>
            <a:off x="9161947" y="3760294"/>
            <a:ext cx="282424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b="1" dirty="0">
                <a:solidFill>
                  <a:srgbClr val="F39FC3"/>
                </a:solidFill>
              </a:rPr>
              <a:t>This part can be calculated from the equilibrium theory: the BCS theory</a:t>
            </a:r>
            <a:endParaRPr kumimoji="1" lang="ja-JP" altLang="en-US" sz="2000" b="1" dirty="0">
              <a:solidFill>
                <a:srgbClr val="F39FC3"/>
              </a:solidFill>
            </a:endParaRPr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448FC58B-E0D5-6B6C-779D-44BE6FCC5F04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313758" y="5053802"/>
            <a:ext cx="1832872" cy="1676884"/>
          </a:xfrm>
          <a:prstGeom prst="rect">
            <a:avLst/>
          </a:prstGeom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A604003F-6B9B-0D18-B8DE-A13D9F56A2DA}"/>
              </a:ext>
            </a:extLst>
          </p:cNvPr>
          <p:cNvSpPr txBox="1"/>
          <p:nvPr/>
        </p:nvSpPr>
        <p:spPr>
          <a:xfrm>
            <a:off x="5778335" y="1328258"/>
            <a:ext cx="535553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l"/>
            </a:pPr>
            <a:r>
              <a:rPr lang="en-US" altLang="ja-JP" sz="1200" kern="100" dirty="0">
                <a:solidFill>
                  <a:srgbClr val="00B0F0"/>
                </a:solidFill>
                <a:ea typeface="ＭＳ 明朝" panose="02020609040205080304" pitchFamily="17" charset="-128"/>
                <a:cs typeface="Times New Roman" panose="02020603050405020304" pitchFamily="18" charset="0"/>
              </a:rPr>
              <a:t>S. M. Anlage et al., IEEE Trans. Magn. </a:t>
            </a:r>
            <a:r>
              <a:rPr lang="en-US" altLang="ja-JP" sz="1200" b="1" kern="100" dirty="0">
                <a:solidFill>
                  <a:srgbClr val="00B0F0"/>
                </a:solidFill>
                <a:ea typeface="ＭＳ 明朝" panose="02020609040205080304" pitchFamily="17" charset="-128"/>
                <a:cs typeface="Times New Roman" panose="02020603050405020304" pitchFamily="18" charset="0"/>
              </a:rPr>
              <a:t>25</a:t>
            </a:r>
            <a:r>
              <a:rPr lang="en-US" altLang="ja-JP" sz="1200" kern="100" dirty="0">
                <a:solidFill>
                  <a:srgbClr val="00B0F0"/>
                </a:solidFill>
                <a:ea typeface="ＭＳ 明朝" panose="02020609040205080304" pitchFamily="17" charset="-128"/>
                <a:cs typeface="Times New Roman" panose="02020603050405020304" pitchFamily="18" charset="0"/>
              </a:rPr>
              <a:t>, 1388 (1989). </a:t>
            </a:r>
            <a:endParaRPr lang="en-US" altLang="ja-JP" sz="1200" kern="100" dirty="0">
              <a:solidFill>
                <a:srgbClr val="00B0F0"/>
              </a:solidFill>
              <a:effectLst/>
              <a:ea typeface="ＭＳ 明朝" panose="02020609040205080304" pitchFamily="17" charset="-128"/>
              <a:cs typeface="Times New Roman" panose="02020603050405020304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l"/>
            </a:pPr>
            <a:r>
              <a:rPr lang="en-US" altLang="ja-JP" sz="1200" kern="100" dirty="0">
                <a:solidFill>
                  <a:srgbClr val="00B0F0"/>
                </a:solidFill>
                <a:effectLst/>
                <a:ea typeface="ＭＳ 明朝" panose="02020609040205080304" pitchFamily="17" charset="-128"/>
                <a:cs typeface="Times New Roman" panose="02020603050405020304" pitchFamily="18" charset="0"/>
              </a:rPr>
              <a:t>J. R. Clem and V. G. Kogan, Phys. Rev. B </a:t>
            </a:r>
            <a:r>
              <a:rPr lang="en-US" altLang="ja-JP" sz="1200" b="1" kern="100" dirty="0">
                <a:solidFill>
                  <a:srgbClr val="00B0F0"/>
                </a:solidFill>
                <a:effectLst/>
                <a:ea typeface="ＭＳ 明朝" panose="02020609040205080304" pitchFamily="17" charset="-128"/>
                <a:cs typeface="Times New Roman" panose="02020603050405020304" pitchFamily="18" charset="0"/>
              </a:rPr>
              <a:t>86</a:t>
            </a:r>
            <a:r>
              <a:rPr lang="en-US" altLang="ja-JP" sz="1200" kern="100" dirty="0">
                <a:solidFill>
                  <a:srgbClr val="00B0F0"/>
                </a:solidFill>
                <a:effectLst/>
                <a:ea typeface="ＭＳ 明朝" panose="02020609040205080304" pitchFamily="17" charset="-128"/>
                <a:cs typeface="Times New Roman" panose="02020603050405020304" pitchFamily="18" charset="0"/>
              </a:rPr>
              <a:t>, 174521 (2012).</a:t>
            </a:r>
            <a:endParaRPr lang="en-US" altLang="ja-JP" sz="1200" kern="100" dirty="0">
              <a:solidFill>
                <a:srgbClr val="00B0F0"/>
              </a:solidFill>
              <a:ea typeface="ＭＳ 明朝" panose="02020609040205080304" pitchFamily="17" charset="-128"/>
              <a:cs typeface="Times New Roman" panose="02020603050405020304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l"/>
            </a:pPr>
            <a:r>
              <a:rPr lang="en-US" altLang="ja-JP" sz="1200" kern="100" dirty="0">
                <a:solidFill>
                  <a:srgbClr val="00B0F0"/>
                </a:solidFill>
                <a:effectLst/>
                <a:ea typeface="ＭＳ 明朝" panose="02020609040205080304" pitchFamily="17" charset="-128"/>
                <a:cs typeface="Times New Roman" panose="02020603050405020304" pitchFamily="18" charset="0"/>
              </a:rPr>
              <a:t>T. Kubo, Physical Review Research </a:t>
            </a:r>
            <a:r>
              <a:rPr lang="en-US" altLang="ja-JP" sz="1200" b="1" kern="100" dirty="0">
                <a:solidFill>
                  <a:srgbClr val="00B0F0"/>
                </a:solidFill>
                <a:effectLst/>
                <a:ea typeface="ＭＳ 明朝" panose="02020609040205080304" pitchFamily="17" charset="-128"/>
                <a:cs typeface="Times New Roman" panose="02020603050405020304" pitchFamily="18" charset="0"/>
              </a:rPr>
              <a:t>2</a:t>
            </a:r>
            <a:r>
              <a:rPr lang="en-US" altLang="ja-JP" sz="1200" kern="100" dirty="0">
                <a:solidFill>
                  <a:srgbClr val="00B0F0"/>
                </a:solidFill>
                <a:effectLst/>
                <a:ea typeface="ＭＳ 明朝" panose="02020609040205080304" pitchFamily="17" charset="-128"/>
                <a:cs typeface="Times New Roman" panose="02020603050405020304" pitchFamily="18" charset="0"/>
              </a:rPr>
              <a:t>, 033203 (2020).</a:t>
            </a:r>
            <a:endParaRPr lang="en-US" altLang="ja-JP" sz="1200" kern="100" dirty="0">
              <a:solidFill>
                <a:srgbClr val="00B0F0"/>
              </a:solidFill>
              <a:ea typeface="ＭＳ 明朝" panose="02020609040205080304" pitchFamily="17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44905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5C8412-1A2A-DF78-0163-C19D969163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875A0F9-485E-D5DC-CBEC-8A4151A5F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4DA5E-C26F-4550-A01A-8DBB4B86492C}" type="slidenum">
              <a:rPr kumimoji="1" lang="ja-JP" altLang="en-US" smtClean="0"/>
              <a:t>36</a:t>
            </a:fld>
            <a:endParaRPr kumimoji="1" lang="ja-JP" altLang="en-US"/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C50A19F8-505D-AF8F-A7EA-FBF740ABE3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806" y="158333"/>
            <a:ext cx="2252352" cy="148390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テキスト ボックス 7">
                <a:extLst>
                  <a:ext uri="{FF2B5EF4-FFF2-40B4-BE49-F238E27FC236}">
                    <a16:creationId xmlns:a16="http://schemas.microsoft.com/office/drawing/2014/main" id="{223CA7DE-C4F5-A77E-1932-4D051116650E}"/>
                  </a:ext>
                </a:extLst>
              </p:cNvPr>
              <p:cNvSpPr txBox="1"/>
              <p:nvPr/>
            </p:nvSpPr>
            <p:spPr>
              <a:xfrm>
                <a:off x="2596589" y="396136"/>
                <a:ext cx="9587743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ja-JP" sz="2800" dirty="0"/>
                  <a:t>Let us go back to the definition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2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kumimoji="1" lang="en-US" altLang="ja-JP" sz="2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kumimoji="1" lang="en-US" altLang="ja-JP" sz="2800" dirty="0"/>
                  <a:t>​.</a:t>
                </a:r>
              </a:p>
              <a:p>
                <a:r>
                  <a:rPr kumimoji="1" lang="en-US" altLang="ja-JP" sz="2800" dirty="0"/>
                  <a:t>We soon find that it is more complicated than expected.</a:t>
                </a:r>
                <a:endParaRPr kumimoji="1" lang="ja-JP" altLang="en-US" sz="2800" dirty="0"/>
              </a:p>
            </p:txBody>
          </p:sp>
        </mc:Choice>
        <mc:Fallback xmlns="">
          <p:sp>
            <p:nvSpPr>
              <p:cNvPr id="8" name="テキスト ボックス 7">
                <a:extLst>
                  <a:ext uri="{FF2B5EF4-FFF2-40B4-BE49-F238E27FC236}">
                    <a16:creationId xmlns:a16="http://schemas.microsoft.com/office/drawing/2014/main" id="{8A070722-7315-66D9-90BA-8A51B9A924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6589" y="396136"/>
                <a:ext cx="9587743" cy="954107"/>
              </a:xfrm>
              <a:prstGeom prst="rect">
                <a:avLst/>
              </a:prstGeom>
              <a:blipFill>
                <a:blip r:embed="rId3"/>
                <a:stretch>
                  <a:fillRect l="-1335" t="-7692" b="-1666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テキスト ボックス 12">
                <a:extLst>
                  <a:ext uri="{FF2B5EF4-FFF2-40B4-BE49-F238E27FC236}">
                    <a16:creationId xmlns:a16="http://schemas.microsoft.com/office/drawing/2014/main" id="{F73D1382-3892-087C-0774-349C84DF13AB}"/>
                  </a:ext>
                </a:extLst>
              </p:cNvPr>
              <p:cNvSpPr txBox="1"/>
              <p:nvPr/>
            </p:nvSpPr>
            <p:spPr>
              <a:xfrm>
                <a:off x="3562058" y="3412182"/>
                <a:ext cx="2271811" cy="98443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𝑱</m:t>
                          </m:r>
                        </m:e>
                        <m:sub>
                          <m:r>
                            <a:rPr kumimoji="1" lang="en-US" altLang="ja-JP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</m:sub>
                      </m:sSub>
                      <m:r>
                        <a:rPr kumimoji="1" lang="en-US" altLang="ja-JP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∝</m:t>
                      </m:r>
                      <m:sSub>
                        <m:sSubPr>
                          <m:ctrlPr>
                            <a:rPr kumimoji="1" lang="en-US" altLang="ja-JP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  <m:sub>
                          <m:r>
                            <a:rPr kumimoji="1" lang="en-US" altLang="ja-JP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</m:sub>
                      </m:sSub>
                      <m:r>
                        <a:rPr kumimoji="1" lang="en-US" altLang="ja-JP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𝒒</m:t>
                      </m:r>
                    </m:oMath>
                  </m:oMathPara>
                </a14:m>
                <a:endParaRPr lang="en-US" altLang="ja-JP" sz="200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ja-JP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altLang="ja-JP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US" altLang="ja-JP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num>
                        <m:den>
                          <m:r>
                            <a:rPr lang="en-US" altLang="ja-JP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altLang="ja-JP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∝</m:t>
                      </m:r>
                      <m:acc>
                        <m:accPr>
                          <m:chr m:val="̇"/>
                          <m:ctrlPr>
                            <a:rPr lang="en-US" altLang="ja-JP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altLang="ja-JP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ja-JP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e>
                      </m:acc>
                      <m:r>
                        <a:rPr lang="en-US" altLang="ja-JP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altLang="ja-JP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ja-JP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altLang="ja-JP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acc>
                        <m:accPr>
                          <m:chr m:val="̇"/>
                          <m:ctrlPr>
                            <a:rPr lang="en-US" altLang="ja-JP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ja-JP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acc>
                    </m:oMath>
                  </m:oMathPara>
                </a14:m>
                <a:endParaRPr lang="ja-JP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テキスト ボックス 12">
                <a:extLst>
                  <a:ext uri="{FF2B5EF4-FFF2-40B4-BE49-F238E27FC236}">
                    <a16:creationId xmlns:a16="http://schemas.microsoft.com/office/drawing/2014/main" id="{FBAF940B-F5B4-413A-2D83-9B50C922B0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2058" y="3412182"/>
                <a:ext cx="2271811" cy="98443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テキスト ボックス 13">
                <a:extLst>
                  <a:ext uri="{FF2B5EF4-FFF2-40B4-BE49-F238E27FC236}">
                    <a16:creationId xmlns:a16="http://schemas.microsoft.com/office/drawing/2014/main" id="{EE1A7E8F-628C-5448-A4EF-6588B58672F4}"/>
                  </a:ext>
                </a:extLst>
              </p:cNvPr>
              <p:cNvSpPr txBox="1"/>
              <p:nvPr/>
            </p:nvSpPr>
            <p:spPr>
              <a:xfrm>
                <a:off x="5778335" y="1949069"/>
                <a:ext cx="4795736" cy="1589218"/>
              </a:xfrm>
              <a:prstGeom prst="rect">
                <a:avLst/>
              </a:prstGeom>
              <a:noFill/>
              <a:ln w="63500">
                <a:solidFill>
                  <a:srgbClr val="00B0F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kumimoji="1" lang="en-US" altLang="ja-JP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Sup>
                        <m:sSubSupPr>
                          <m:ctrlP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f>
                        <m:fPr>
                          <m:ctrlP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̇"/>
                              <m:ctrlPr>
                                <a:rPr kumimoji="1" lang="en-US" altLang="ja-JP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ja-JP" sz="36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acc>
                        </m:num>
                        <m:den>
                          <m:acc>
                            <m:accPr>
                              <m:chr m:val="̇"/>
                              <m:ctrlPr>
                                <a:rPr kumimoji="1" lang="en-US" altLang="ja-JP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f>
                                <m:fPr>
                                  <m:ctrlPr>
                                    <a:rPr kumimoji="1" lang="en-US" altLang="ja-JP" sz="3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kumimoji="1" lang="en-US" altLang="ja-JP" sz="3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36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kumimoji="1" lang="en-US" altLang="ja-JP" sz="3600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kumimoji="1" lang="en-US" altLang="ja-JP" sz="3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36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kumimoji="1" lang="en-US" altLang="ja-JP" sz="3600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  <m:r>
                                        <a:rPr kumimoji="1" lang="en-US" altLang="ja-JP" sz="36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acc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kumimoji="1" lang="en-US" altLang="ja-JP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kumimoji="1" lang="en-US" altLang="ja-JP" sz="3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36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kumimoji="1" lang="en-US" altLang="ja-JP" sz="36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kumimoji="1" lang="en-US" altLang="ja-JP" sz="3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36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kumimoji="1" lang="en-US" altLang="ja-JP" sz="36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kumimoji="1" lang="en-US" altLang="ja-JP" sz="36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den>
                          </m:f>
                          <m:acc>
                            <m:accPr>
                              <m:chr m:val="̇"/>
                              <m:ctrlPr>
                                <a:rPr kumimoji="1" lang="en-US" altLang="ja-JP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ja-JP" sz="36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acc>
                        </m:den>
                      </m:f>
                    </m:oMath>
                  </m:oMathPara>
                </a14:m>
                <a:endParaRPr kumimoji="1" lang="ja-JP" altLang="en-US" sz="3600" dirty="0"/>
              </a:p>
            </p:txBody>
          </p:sp>
        </mc:Choice>
        <mc:Fallback xmlns="">
          <p:sp>
            <p:nvSpPr>
              <p:cNvPr id="14" name="テキスト ボックス 13">
                <a:extLst>
                  <a:ext uri="{FF2B5EF4-FFF2-40B4-BE49-F238E27FC236}">
                    <a16:creationId xmlns:a16="http://schemas.microsoft.com/office/drawing/2014/main" id="{BDDDE28E-7E43-084B-4BD7-8186813D03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8335" y="1949069"/>
                <a:ext cx="4795736" cy="158921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63500"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テキスト ボックス 14">
                <a:extLst>
                  <a:ext uri="{FF2B5EF4-FFF2-40B4-BE49-F238E27FC236}">
                    <a16:creationId xmlns:a16="http://schemas.microsoft.com/office/drawing/2014/main" id="{0E4C8AEB-19E6-EF91-78DC-E2A35366F07A}"/>
                  </a:ext>
                </a:extLst>
              </p:cNvPr>
              <p:cNvSpPr txBox="1"/>
              <p:nvPr/>
            </p:nvSpPr>
            <p:spPr>
              <a:xfrm>
                <a:off x="3201659" y="4472178"/>
                <a:ext cx="282424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kumimoji="1" lang="en-US" altLang="ja-JP" sz="2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kumimoji="1" lang="en-US" altLang="ja-JP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kumimoji="1" lang="en-US" altLang="ja-JP" sz="2000" b="0" i="1" smtClean="0">
                          <a:latin typeface="Cambria Math" panose="02040503050406030204" pitchFamily="18" charset="0"/>
                        </a:rPr>
                        <m:t>:=</m:t>
                      </m:r>
                      <m:sSub>
                        <m:sSubPr>
                          <m:ctrlPr>
                            <a:rPr kumimoji="1" lang="en-US" altLang="ja-JP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kumimoji="1" lang="en-US" altLang="ja-JP" sz="2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kumimoji="1" lang="en-US" altLang="ja-JP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ja-JP" sz="2000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kumimoji="1" lang="en-US" altLang="ja-JP" sz="2000" b="0" i="1" smtClean="0">
                          <a:latin typeface="Cambria Math" panose="02040503050406030204" pitchFamily="18" charset="0"/>
                        </a:rPr>
                        <m:t>=0,</m:t>
                      </m:r>
                      <m:r>
                        <a:rPr kumimoji="1" lang="en-US" altLang="ja-JP" sz="2000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kumimoji="1" lang="en-US" altLang="ja-JP" sz="2000" b="0" i="1" smtClean="0">
                          <a:latin typeface="Cambria Math" panose="02040503050406030204" pitchFamily="18" charset="0"/>
                        </a:rPr>
                        <m:t>=0)</m:t>
                      </m:r>
                    </m:oMath>
                  </m:oMathPara>
                </a14:m>
                <a:endParaRPr lang="ja-JP" altLang="en-US" sz="2000" dirty="0"/>
              </a:p>
            </p:txBody>
          </p:sp>
        </mc:Choice>
        <mc:Fallback xmlns="">
          <p:sp>
            <p:nvSpPr>
              <p:cNvPr id="15" name="テキスト ボックス 14">
                <a:extLst>
                  <a:ext uri="{FF2B5EF4-FFF2-40B4-BE49-F238E27FC236}">
                    <a16:creationId xmlns:a16="http://schemas.microsoft.com/office/drawing/2014/main" id="{53423CF9-0602-0EE4-2593-C17B273257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1659" y="4472178"/>
                <a:ext cx="2824248" cy="400110"/>
              </a:xfrm>
              <a:prstGeom prst="rect">
                <a:avLst/>
              </a:prstGeom>
              <a:blipFill>
                <a:blip r:embed="rId6"/>
                <a:stretch>
                  <a:fillRect b="-1692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矢印: 右 15">
            <a:extLst>
              <a:ext uri="{FF2B5EF4-FFF2-40B4-BE49-F238E27FC236}">
                <a16:creationId xmlns:a16="http://schemas.microsoft.com/office/drawing/2014/main" id="{296C3A59-D2F0-2244-FF38-C26FCC906A7E}"/>
              </a:ext>
            </a:extLst>
          </p:cNvPr>
          <p:cNvSpPr/>
          <p:nvPr/>
        </p:nvSpPr>
        <p:spPr>
          <a:xfrm>
            <a:off x="3979870" y="2124412"/>
            <a:ext cx="1436186" cy="940290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800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AE2E3D04-4283-40E3-297A-170473E4D5F7}"/>
              </a:ext>
            </a:extLst>
          </p:cNvPr>
          <p:cNvSpPr txBox="1"/>
          <p:nvPr/>
        </p:nvSpPr>
        <p:spPr>
          <a:xfrm>
            <a:off x="143806" y="5310426"/>
            <a:ext cx="7243304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3200" b="1" dirty="0">
                <a:solidFill>
                  <a:srgbClr val="FF0000"/>
                </a:solidFill>
              </a:rPr>
              <a:t>This looks very much like a nonequilibrium situation.  </a:t>
            </a:r>
          </a:p>
        </p:txBody>
      </p:sp>
      <p:sp>
        <p:nvSpPr>
          <p:cNvPr id="7" name="吹き出し: 四角形 6">
            <a:extLst>
              <a:ext uri="{FF2B5EF4-FFF2-40B4-BE49-F238E27FC236}">
                <a16:creationId xmlns:a16="http://schemas.microsoft.com/office/drawing/2014/main" id="{831DA10B-11AA-853C-8F8A-6BBAAB5F965B}"/>
              </a:ext>
            </a:extLst>
          </p:cNvPr>
          <p:cNvSpPr/>
          <p:nvPr/>
        </p:nvSpPr>
        <p:spPr>
          <a:xfrm>
            <a:off x="3562058" y="3412182"/>
            <a:ext cx="2103451" cy="1009832"/>
          </a:xfrm>
          <a:prstGeom prst="wedgeRectCallout">
            <a:avLst>
              <a:gd name="adj1" fmla="val 2023"/>
              <a:gd name="adj2" fmla="val -8872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AD6DB477-3BC1-C3F8-1FCF-8BF1FD138EB7}"/>
                  </a:ext>
                </a:extLst>
              </p:cNvPr>
              <p:cNvSpPr txBox="1"/>
              <p:nvPr/>
            </p:nvSpPr>
            <p:spPr>
              <a:xfrm>
                <a:off x="1560186" y="1993331"/>
                <a:ext cx="2199192" cy="10518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kumimoji="1" lang="en-US" altLang="ja-JP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f>
                        <m:fPr>
                          <m:ctrlPr>
                            <a:rPr kumimoji="1" lang="en-US" altLang="ja-JP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kumimoji="1" lang="en-US" altLang="ja-JP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kumimoji="1" lang="en-US" altLang="ja-JP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num>
                        <m:den>
                          <m:r>
                            <a:rPr kumimoji="1" lang="en-US" altLang="ja-JP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kumimoji="1" lang="en-US" altLang="ja-JP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kumimoji="1" lang="ja-JP" altLang="en-US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EDE9FE1B-B608-12E0-0C5D-8CED1073EE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0186" y="1993331"/>
                <a:ext cx="2199192" cy="105182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D35796CF-68E8-BBAC-A37A-73065821B416}"/>
              </a:ext>
            </a:extLst>
          </p:cNvPr>
          <p:cNvSpPr/>
          <p:nvPr/>
        </p:nvSpPr>
        <p:spPr>
          <a:xfrm>
            <a:off x="9424605" y="2570480"/>
            <a:ext cx="725863" cy="1090511"/>
          </a:xfrm>
          <a:prstGeom prst="rect">
            <a:avLst/>
          </a:prstGeom>
          <a:noFill/>
          <a:ln w="88900">
            <a:solidFill>
              <a:srgbClr val="F39FC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B29FB0BF-08B0-E5DC-8EFD-3DE10D67C9A5}"/>
              </a:ext>
            </a:extLst>
          </p:cNvPr>
          <p:cNvSpPr/>
          <p:nvPr/>
        </p:nvSpPr>
        <p:spPr>
          <a:xfrm>
            <a:off x="7881786" y="2538108"/>
            <a:ext cx="725863" cy="1090511"/>
          </a:xfrm>
          <a:prstGeom prst="rect">
            <a:avLst/>
          </a:prstGeom>
          <a:noFill/>
          <a:ln w="88900">
            <a:solidFill>
              <a:srgbClr val="FF33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9FBD25A9-409B-A48B-5306-4AB2109CF1D8}"/>
              </a:ext>
            </a:extLst>
          </p:cNvPr>
          <p:cNvSpPr txBox="1"/>
          <p:nvPr/>
        </p:nvSpPr>
        <p:spPr>
          <a:xfrm>
            <a:off x="9161947" y="3760294"/>
            <a:ext cx="282424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b="1" dirty="0">
                <a:solidFill>
                  <a:srgbClr val="F39FC3"/>
                </a:solidFill>
              </a:rPr>
              <a:t>This part can be calculated from the equilibrium theory: the BCS theory</a:t>
            </a:r>
            <a:endParaRPr kumimoji="1" lang="ja-JP" altLang="en-US" sz="2000" b="1" dirty="0">
              <a:solidFill>
                <a:srgbClr val="F39FC3"/>
              </a:solidFill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C07B0E86-D03F-364D-68AA-57BEAD22BA33}"/>
              </a:ext>
            </a:extLst>
          </p:cNvPr>
          <p:cNvSpPr txBox="1"/>
          <p:nvPr/>
        </p:nvSpPr>
        <p:spPr>
          <a:xfrm>
            <a:off x="5967141" y="3661976"/>
            <a:ext cx="31846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b="1" dirty="0">
                <a:solidFill>
                  <a:srgbClr val="FF3300"/>
                </a:solidFill>
              </a:rPr>
              <a:t>Dynamics of superfluid density!</a:t>
            </a:r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2BE89D57-6F36-DC21-77EE-24DD41B30787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313758" y="5053802"/>
            <a:ext cx="1832872" cy="1676884"/>
          </a:xfrm>
          <a:prstGeom prst="rect">
            <a:avLst/>
          </a:prstGeom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942708FF-1E2F-2E9F-C54B-781E2297B3EE}"/>
              </a:ext>
            </a:extLst>
          </p:cNvPr>
          <p:cNvSpPr txBox="1"/>
          <p:nvPr/>
        </p:nvSpPr>
        <p:spPr>
          <a:xfrm>
            <a:off x="5778335" y="1328258"/>
            <a:ext cx="535553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l"/>
            </a:pPr>
            <a:r>
              <a:rPr lang="en-US" altLang="ja-JP" sz="1200" kern="100" dirty="0">
                <a:solidFill>
                  <a:srgbClr val="00B0F0"/>
                </a:solidFill>
                <a:ea typeface="ＭＳ 明朝" panose="02020609040205080304" pitchFamily="17" charset="-128"/>
                <a:cs typeface="Times New Roman" panose="02020603050405020304" pitchFamily="18" charset="0"/>
              </a:rPr>
              <a:t>S. M. Anlage et al., IEEE Trans. Magn. </a:t>
            </a:r>
            <a:r>
              <a:rPr lang="en-US" altLang="ja-JP" sz="1200" b="1" kern="100" dirty="0">
                <a:solidFill>
                  <a:srgbClr val="00B0F0"/>
                </a:solidFill>
                <a:ea typeface="ＭＳ 明朝" panose="02020609040205080304" pitchFamily="17" charset="-128"/>
                <a:cs typeface="Times New Roman" panose="02020603050405020304" pitchFamily="18" charset="0"/>
              </a:rPr>
              <a:t>25</a:t>
            </a:r>
            <a:r>
              <a:rPr lang="en-US" altLang="ja-JP" sz="1200" kern="100" dirty="0">
                <a:solidFill>
                  <a:srgbClr val="00B0F0"/>
                </a:solidFill>
                <a:ea typeface="ＭＳ 明朝" panose="02020609040205080304" pitchFamily="17" charset="-128"/>
                <a:cs typeface="Times New Roman" panose="02020603050405020304" pitchFamily="18" charset="0"/>
              </a:rPr>
              <a:t>, 1388 (1989). </a:t>
            </a:r>
            <a:endParaRPr lang="en-US" altLang="ja-JP" sz="1200" kern="100" dirty="0">
              <a:solidFill>
                <a:srgbClr val="00B0F0"/>
              </a:solidFill>
              <a:effectLst/>
              <a:ea typeface="ＭＳ 明朝" panose="02020609040205080304" pitchFamily="17" charset="-128"/>
              <a:cs typeface="Times New Roman" panose="02020603050405020304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l"/>
            </a:pPr>
            <a:r>
              <a:rPr lang="en-US" altLang="ja-JP" sz="1200" kern="100" dirty="0">
                <a:solidFill>
                  <a:srgbClr val="00B0F0"/>
                </a:solidFill>
                <a:effectLst/>
                <a:ea typeface="ＭＳ 明朝" panose="02020609040205080304" pitchFamily="17" charset="-128"/>
                <a:cs typeface="Times New Roman" panose="02020603050405020304" pitchFamily="18" charset="0"/>
              </a:rPr>
              <a:t>J. R. Clem and V. G. Kogan, Phys. Rev. B </a:t>
            </a:r>
            <a:r>
              <a:rPr lang="en-US" altLang="ja-JP" sz="1200" b="1" kern="100" dirty="0">
                <a:solidFill>
                  <a:srgbClr val="00B0F0"/>
                </a:solidFill>
                <a:effectLst/>
                <a:ea typeface="ＭＳ 明朝" panose="02020609040205080304" pitchFamily="17" charset="-128"/>
                <a:cs typeface="Times New Roman" panose="02020603050405020304" pitchFamily="18" charset="0"/>
              </a:rPr>
              <a:t>86</a:t>
            </a:r>
            <a:r>
              <a:rPr lang="en-US" altLang="ja-JP" sz="1200" kern="100" dirty="0">
                <a:solidFill>
                  <a:srgbClr val="00B0F0"/>
                </a:solidFill>
                <a:effectLst/>
                <a:ea typeface="ＭＳ 明朝" panose="02020609040205080304" pitchFamily="17" charset="-128"/>
                <a:cs typeface="Times New Roman" panose="02020603050405020304" pitchFamily="18" charset="0"/>
              </a:rPr>
              <a:t>, 174521 (2012).</a:t>
            </a:r>
            <a:endParaRPr lang="en-US" altLang="ja-JP" sz="1200" kern="100" dirty="0">
              <a:solidFill>
                <a:srgbClr val="00B0F0"/>
              </a:solidFill>
              <a:ea typeface="ＭＳ 明朝" panose="02020609040205080304" pitchFamily="17" charset="-128"/>
              <a:cs typeface="Times New Roman" panose="02020603050405020304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l"/>
            </a:pPr>
            <a:r>
              <a:rPr lang="en-US" altLang="ja-JP" sz="1200" kern="100" dirty="0">
                <a:solidFill>
                  <a:srgbClr val="00B0F0"/>
                </a:solidFill>
                <a:effectLst/>
                <a:ea typeface="ＭＳ 明朝" panose="02020609040205080304" pitchFamily="17" charset="-128"/>
                <a:cs typeface="Times New Roman" panose="02020603050405020304" pitchFamily="18" charset="0"/>
              </a:rPr>
              <a:t>T. Kubo, Physical Review Research </a:t>
            </a:r>
            <a:r>
              <a:rPr lang="en-US" altLang="ja-JP" sz="1200" b="1" kern="100" dirty="0">
                <a:solidFill>
                  <a:srgbClr val="00B0F0"/>
                </a:solidFill>
                <a:effectLst/>
                <a:ea typeface="ＭＳ 明朝" panose="02020609040205080304" pitchFamily="17" charset="-128"/>
                <a:cs typeface="Times New Roman" panose="02020603050405020304" pitchFamily="18" charset="0"/>
              </a:rPr>
              <a:t>2</a:t>
            </a:r>
            <a:r>
              <a:rPr lang="en-US" altLang="ja-JP" sz="1200" kern="100" dirty="0">
                <a:solidFill>
                  <a:srgbClr val="00B0F0"/>
                </a:solidFill>
                <a:effectLst/>
                <a:ea typeface="ＭＳ 明朝" panose="02020609040205080304" pitchFamily="17" charset="-128"/>
                <a:cs typeface="Times New Roman" panose="02020603050405020304" pitchFamily="18" charset="0"/>
              </a:rPr>
              <a:t>, 033203 (2020).</a:t>
            </a:r>
            <a:endParaRPr lang="en-US" altLang="ja-JP" sz="1200" kern="100" dirty="0">
              <a:solidFill>
                <a:srgbClr val="00B0F0"/>
              </a:solidFill>
              <a:ea typeface="ＭＳ 明朝" panose="02020609040205080304" pitchFamily="17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33934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090F9F-E4E4-3DED-4334-B784BE2610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1861601-7961-5B8E-4AA6-128E77C5D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4DA5E-C26F-4550-A01A-8DBB4B86492C}" type="slidenum">
              <a:rPr kumimoji="1" lang="ja-JP" altLang="en-US" smtClean="0"/>
              <a:t>37</a:t>
            </a:fld>
            <a:endParaRPr kumimoji="1" lang="ja-JP" altLang="en-US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A04A44F0-6901-3AD7-DDFE-3FC06A425498}"/>
              </a:ext>
            </a:extLst>
          </p:cNvPr>
          <p:cNvSpPr txBox="1"/>
          <p:nvPr/>
        </p:nvSpPr>
        <p:spPr>
          <a:xfrm>
            <a:off x="5273040" y="1021516"/>
            <a:ext cx="6482080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2800" b="1" dirty="0"/>
              <a:t>To circumvent the complexity of the nonequilibrium problem</a:t>
            </a:r>
            <a:r>
              <a:rPr lang="en-US" altLang="ja-JP" sz="2800" dirty="0"/>
              <a:t>, </a:t>
            </a:r>
          </a:p>
          <a:p>
            <a:pPr algn="ctr"/>
            <a:r>
              <a:rPr lang="en-US" altLang="ja-JP" sz="2800" dirty="0"/>
              <a:t>previous studies introduced the following simplifying assumptions.</a:t>
            </a:r>
            <a:endParaRPr lang="ja-JP" altLang="en-US" sz="2800" dirty="0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DAE761D8-FF87-BB34-1FEE-5E15DFE75935}"/>
              </a:ext>
            </a:extLst>
          </p:cNvPr>
          <p:cNvSpPr txBox="1"/>
          <p:nvPr/>
        </p:nvSpPr>
        <p:spPr>
          <a:xfrm>
            <a:off x="6522720" y="31555"/>
            <a:ext cx="535553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l"/>
            </a:pPr>
            <a:r>
              <a:rPr lang="en-US" altLang="ja-JP" sz="1400" kern="100" dirty="0">
                <a:solidFill>
                  <a:srgbClr val="00B0F0"/>
                </a:solidFill>
                <a:ea typeface="ＭＳ 明朝" panose="02020609040205080304" pitchFamily="17" charset="-128"/>
                <a:cs typeface="Times New Roman" panose="02020603050405020304" pitchFamily="18" charset="0"/>
              </a:rPr>
              <a:t>S. M. Anlage et al., IEEE Trans. Magn. </a:t>
            </a:r>
            <a:r>
              <a:rPr lang="en-US" altLang="ja-JP" sz="1400" b="1" kern="100" dirty="0">
                <a:solidFill>
                  <a:srgbClr val="00B0F0"/>
                </a:solidFill>
                <a:ea typeface="ＭＳ 明朝" panose="02020609040205080304" pitchFamily="17" charset="-128"/>
                <a:cs typeface="Times New Roman" panose="02020603050405020304" pitchFamily="18" charset="0"/>
              </a:rPr>
              <a:t>25</a:t>
            </a:r>
            <a:r>
              <a:rPr lang="en-US" altLang="ja-JP" sz="1400" kern="100" dirty="0">
                <a:solidFill>
                  <a:srgbClr val="00B0F0"/>
                </a:solidFill>
                <a:ea typeface="ＭＳ 明朝" panose="02020609040205080304" pitchFamily="17" charset="-128"/>
                <a:cs typeface="Times New Roman" panose="02020603050405020304" pitchFamily="18" charset="0"/>
              </a:rPr>
              <a:t>, 1388 (1989). </a:t>
            </a:r>
            <a:endParaRPr lang="en-US" altLang="ja-JP" sz="1400" kern="100" dirty="0">
              <a:solidFill>
                <a:srgbClr val="00B0F0"/>
              </a:solidFill>
              <a:effectLst/>
              <a:ea typeface="ＭＳ 明朝" panose="02020609040205080304" pitchFamily="17" charset="-128"/>
              <a:cs typeface="Times New Roman" panose="02020603050405020304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l"/>
            </a:pPr>
            <a:r>
              <a:rPr lang="en-US" altLang="ja-JP" sz="1400" kern="100" dirty="0">
                <a:solidFill>
                  <a:srgbClr val="00B0F0"/>
                </a:solidFill>
                <a:effectLst/>
                <a:ea typeface="ＭＳ 明朝" panose="02020609040205080304" pitchFamily="17" charset="-128"/>
                <a:cs typeface="Times New Roman" panose="02020603050405020304" pitchFamily="18" charset="0"/>
              </a:rPr>
              <a:t>J. R. Clem and V. G. Kogan, Phys. Rev. B </a:t>
            </a:r>
            <a:r>
              <a:rPr lang="en-US" altLang="ja-JP" sz="1400" b="1" kern="100" dirty="0">
                <a:solidFill>
                  <a:srgbClr val="00B0F0"/>
                </a:solidFill>
                <a:effectLst/>
                <a:ea typeface="ＭＳ 明朝" panose="02020609040205080304" pitchFamily="17" charset="-128"/>
                <a:cs typeface="Times New Roman" panose="02020603050405020304" pitchFamily="18" charset="0"/>
              </a:rPr>
              <a:t>86</a:t>
            </a:r>
            <a:r>
              <a:rPr lang="en-US" altLang="ja-JP" sz="1400" kern="100" dirty="0">
                <a:solidFill>
                  <a:srgbClr val="00B0F0"/>
                </a:solidFill>
                <a:effectLst/>
                <a:ea typeface="ＭＳ 明朝" panose="02020609040205080304" pitchFamily="17" charset="-128"/>
                <a:cs typeface="Times New Roman" panose="02020603050405020304" pitchFamily="18" charset="0"/>
              </a:rPr>
              <a:t>, 174521 (2012).</a:t>
            </a:r>
            <a:endParaRPr lang="en-US" altLang="ja-JP" sz="1400" kern="100" dirty="0">
              <a:solidFill>
                <a:srgbClr val="00B0F0"/>
              </a:solidFill>
              <a:ea typeface="ＭＳ 明朝" panose="02020609040205080304" pitchFamily="17" charset="-128"/>
              <a:cs typeface="Times New Roman" panose="02020603050405020304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l"/>
            </a:pPr>
            <a:r>
              <a:rPr lang="en-US" altLang="ja-JP" sz="1400" kern="100" dirty="0">
                <a:solidFill>
                  <a:srgbClr val="00B0F0"/>
                </a:solidFill>
                <a:effectLst/>
                <a:ea typeface="ＭＳ 明朝" panose="02020609040205080304" pitchFamily="17" charset="-128"/>
                <a:cs typeface="Times New Roman" panose="02020603050405020304" pitchFamily="18" charset="0"/>
              </a:rPr>
              <a:t>T. Kubo, Physical Review Research </a:t>
            </a:r>
            <a:r>
              <a:rPr lang="en-US" altLang="ja-JP" sz="1400" b="1" kern="100" dirty="0">
                <a:solidFill>
                  <a:srgbClr val="00B0F0"/>
                </a:solidFill>
                <a:effectLst/>
                <a:ea typeface="ＭＳ 明朝" panose="02020609040205080304" pitchFamily="17" charset="-128"/>
                <a:cs typeface="Times New Roman" panose="02020603050405020304" pitchFamily="18" charset="0"/>
              </a:rPr>
              <a:t>2</a:t>
            </a:r>
            <a:r>
              <a:rPr lang="en-US" altLang="ja-JP" sz="1400" kern="100" dirty="0">
                <a:solidFill>
                  <a:srgbClr val="00B0F0"/>
                </a:solidFill>
                <a:effectLst/>
                <a:ea typeface="ＭＳ 明朝" panose="02020609040205080304" pitchFamily="17" charset="-128"/>
                <a:cs typeface="Times New Roman" panose="02020603050405020304" pitchFamily="18" charset="0"/>
              </a:rPr>
              <a:t>, 033203 (2020).</a:t>
            </a:r>
            <a:endParaRPr lang="en-US" altLang="ja-JP" sz="1400" kern="100" dirty="0">
              <a:solidFill>
                <a:srgbClr val="00B0F0"/>
              </a:solidFill>
              <a:ea typeface="ＭＳ 明朝" panose="02020609040205080304" pitchFamily="17" charset="-128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テキスト ボックス 17">
                <a:extLst>
                  <a:ext uri="{FF2B5EF4-FFF2-40B4-BE49-F238E27FC236}">
                    <a16:creationId xmlns:a16="http://schemas.microsoft.com/office/drawing/2014/main" id="{D199DA06-149B-F0DD-1350-E7CA14CE5D35}"/>
                  </a:ext>
                </a:extLst>
              </p:cNvPr>
              <p:cNvSpPr txBox="1"/>
              <p:nvPr/>
            </p:nvSpPr>
            <p:spPr>
              <a:xfrm>
                <a:off x="974650" y="999106"/>
                <a:ext cx="3133102" cy="1059393"/>
              </a:xfrm>
              <a:prstGeom prst="rect">
                <a:avLst/>
              </a:prstGeom>
              <a:noFill/>
              <a:ln w="63500">
                <a:solidFill>
                  <a:srgbClr val="00B0F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Sup>
                        <m:sSubSupPr>
                          <m:ctrlP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f>
                        <m:fPr>
                          <m:ctrlP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̇"/>
                              <m:ctrlP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acc>
                        </m:num>
                        <m:den>
                          <m:acc>
                            <m:accPr>
                              <m:chr m:val="̇"/>
                              <m:ctrlP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f>
                                <m:fPr>
                                  <m:ctrlPr>
                                    <a:rPr kumimoji="1" lang="en-US" altLang="ja-JP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kumimoji="1" lang="en-US" altLang="ja-JP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4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kumimoji="1" lang="en-US" altLang="ja-JP" sz="2400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kumimoji="1" lang="en-US" altLang="ja-JP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4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kumimoji="1" lang="en-US" altLang="ja-JP" sz="2400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  <m:r>
                                        <a:rPr kumimoji="1" lang="en-US" altLang="ja-JP" sz="24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acc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kumimoji="1" lang="en-US" altLang="ja-JP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4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kumimoji="1" lang="en-US" altLang="ja-JP" sz="24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kumimoji="1" lang="en-US" altLang="ja-JP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4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kumimoji="1" lang="en-US" altLang="ja-JP" sz="24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kumimoji="1" lang="en-US" altLang="ja-JP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den>
                          </m:f>
                          <m:acc>
                            <m:accPr>
                              <m:chr m:val="̇"/>
                              <m:ctrlP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acc>
                        </m:den>
                      </m:f>
                    </m:oMath>
                  </m:oMathPara>
                </a14:m>
                <a:endParaRPr kumimoji="1" lang="ja-JP" altLang="en-US" sz="2400" dirty="0"/>
              </a:p>
            </p:txBody>
          </p:sp>
        </mc:Choice>
        <mc:Fallback xmlns="">
          <p:sp>
            <p:nvSpPr>
              <p:cNvPr id="18" name="テキスト ボックス 17">
                <a:extLst>
                  <a:ext uri="{FF2B5EF4-FFF2-40B4-BE49-F238E27FC236}">
                    <a16:creationId xmlns:a16="http://schemas.microsoft.com/office/drawing/2014/main" id="{D199DA06-149B-F0DD-1350-E7CA14CE5D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4650" y="999106"/>
                <a:ext cx="3133102" cy="105939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63500"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3408995B-208D-EC26-731D-17D455BB0310}"/>
              </a:ext>
            </a:extLst>
          </p:cNvPr>
          <p:cNvSpPr txBox="1"/>
          <p:nvPr/>
        </p:nvSpPr>
        <p:spPr>
          <a:xfrm>
            <a:off x="9284" y="11929"/>
            <a:ext cx="58673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u="sng" dirty="0"/>
              <a:t>Semi-phenomenological approach</a:t>
            </a:r>
            <a:endParaRPr kumimoji="1" lang="ja-JP" altLang="en-US" sz="2800" u="sng" dirty="0"/>
          </a:p>
        </p:txBody>
      </p:sp>
    </p:spTree>
    <p:extLst>
      <p:ext uri="{BB962C8B-B14F-4D97-AF65-F5344CB8AC3E}">
        <p14:creationId xmlns:p14="http://schemas.microsoft.com/office/powerpoint/2010/main" val="172692795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C749DC-27D0-E174-67ED-DE26B62EFA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2B10EC7-0118-EC72-BE2D-7119D791E2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4DA5E-C26F-4550-A01A-8DBB4B86492C}" type="slidenum">
              <a:rPr kumimoji="1" lang="ja-JP" altLang="en-US" smtClean="0"/>
              <a:t>38</a:t>
            </a:fld>
            <a:endParaRPr kumimoji="1" lang="ja-JP" altLang="en-US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9BFF7E9F-A49E-CE95-B29B-3D2E6203056F}"/>
              </a:ext>
            </a:extLst>
          </p:cNvPr>
          <p:cNvSpPr txBox="1"/>
          <p:nvPr/>
        </p:nvSpPr>
        <p:spPr>
          <a:xfrm>
            <a:off x="5273040" y="1021516"/>
            <a:ext cx="6482080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2800" b="1" dirty="0"/>
              <a:t>To circumvent the complexity of the nonequilibrium problem</a:t>
            </a:r>
            <a:r>
              <a:rPr lang="en-US" altLang="ja-JP" sz="2800" dirty="0"/>
              <a:t>, </a:t>
            </a:r>
          </a:p>
          <a:p>
            <a:pPr algn="ctr"/>
            <a:r>
              <a:rPr lang="en-US" altLang="ja-JP" sz="2800" dirty="0"/>
              <a:t>previous studies introduced the following simplifying assumptions.</a:t>
            </a:r>
            <a:endParaRPr lang="ja-JP" altLang="en-US" sz="2800" dirty="0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9564EEE6-4713-AAF6-19D2-A3B3F0E48254}"/>
              </a:ext>
            </a:extLst>
          </p:cNvPr>
          <p:cNvSpPr txBox="1"/>
          <p:nvPr/>
        </p:nvSpPr>
        <p:spPr>
          <a:xfrm>
            <a:off x="6522720" y="31555"/>
            <a:ext cx="535553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l"/>
            </a:pPr>
            <a:r>
              <a:rPr lang="en-US" altLang="ja-JP" sz="1400" kern="100" dirty="0">
                <a:solidFill>
                  <a:srgbClr val="00B0F0"/>
                </a:solidFill>
                <a:ea typeface="ＭＳ 明朝" panose="02020609040205080304" pitchFamily="17" charset="-128"/>
                <a:cs typeface="Times New Roman" panose="02020603050405020304" pitchFamily="18" charset="0"/>
              </a:rPr>
              <a:t>S. M. Anlage et al., IEEE Trans. Magn. </a:t>
            </a:r>
            <a:r>
              <a:rPr lang="en-US" altLang="ja-JP" sz="1400" b="1" kern="100" dirty="0">
                <a:solidFill>
                  <a:srgbClr val="00B0F0"/>
                </a:solidFill>
                <a:ea typeface="ＭＳ 明朝" panose="02020609040205080304" pitchFamily="17" charset="-128"/>
                <a:cs typeface="Times New Roman" panose="02020603050405020304" pitchFamily="18" charset="0"/>
              </a:rPr>
              <a:t>25</a:t>
            </a:r>
            <a:r>
              <a:rPr lang="en-US" altLang="ja-JP" sz="1400" kern="100" dirty="0">
                <a:solidFill>
                  <a:srgbClr val="00B0F0"/>
                </a:solidFill>
                <a:ea typeface="ＭＳ 明朝" panose="02020609040205080304" pitchFamily="17" charset="-128"/>
                <a:cs typeface="Times New Roman" panose="02020603050405020304" pitchFamily="18" charset="0"/>
              </a:rPr>
              <a:t>, 1388 (1989). </a:t>
            </a:r>
            <a:endParaRPr lang="en-US" altLang="ja-JP" sz="1400" kern="100" dirty="0">
              <a:solidFill>
                <a:srgbClr val="00B0F0"/>
              </a:solidFill>
              <a:effectLst/>
              <a:ea typeface="ＭＳ 明朝" panose="02020609040205080304" pitchFamily="17" charset="-128"/>
              <a:cs typeface="Times New Roman" panose="02020603050405020304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l"/>
            </a:pPr>
            <a:r>
              <a:rPr lang="en-US" altLang="ja-JP" sz="1400" kern="100" dirty="0">
                <a:solidFill>
                  <a:srgbClr val="00B0F0"/>
                </a:solidFill>
                <a:effectLst/>
                <a:ea typeface="ＭＳ 明朝" panose="02020609040205080304" pitchFamily="17" charset="-128"/>
                <a:cs typeface="Times New Roman" panose="02020603050405020304" pitchFamily="18" charset="0"/>
              </a:rPr>
              <a:t>J. R. Clem and V. G. Kogan, Phys. Rev. B </a:t>
            </a:r>
            <a:r>
              <a:rPr lang="en-US" altLang="ja-JP" sz="1400" b="1" kern="100" dirty="0">
                <a:solidFill>
                  <a:srgbClr val="00B0F0"/>
                </a:solidFill>
                <a:effectLst/>
                <a:ea typeface="ＭＳ 明朝" panose="02020609040205080304" pitchFamily="17" charset="-128"/>
                <a:cs typeface="Times New Roman" panose="02020603050405020304" pitchFamily="18" charset="0"/>
              </a:rPr>
              <a:t>86</a:t>
            </a:r>
            <a:r>
              <a:rPr lang="en-US" altLang="ja-JP" sz="1400" kern="100" dirty="0">
                <a:solidFill>
                  <a:srgbClr val="00B0F0"/>
                </a:solidFill>
                <a:effectLst/>
                <a:ea typeface="ＭＳ 明朝" panose="02020609040205080304" pitchFamily="17" charset="-128"/>
                <a:cs typeface="Times New Roman" panose="02020603050405020304" pitchFamily="18" charset="0"/>
              </a:rPr>
              <a:t>, 174521 (2012).</a:t>
            </a:r>
            <a:endParaRPr lang="en-US" altLang="ja-JP" sz="1400" kern="100" dirty="0">
              <a:solidFill>
                <a:srgbClr val="00B0F0"/>
              </a:solidFill>
              <a:ea typeface="ＭＳ 明朝" panose="02020609040205080304" pitchFamily="17" charset="-128"/>
              <a:cs typeface="Times New Roman" panose="02020603050405020304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l"/>
            </a:pPr>
            <a:r>
              <a:rPr lang="en-US" altLang="ja-JP" sz="1400" kern="100" dirty="0">
                <a:solidFill>
                  <a:srgbClr val="00B0F0"/>
                </a:solidFill>
                <a:effectLst/>
                <a:ea typeface="ＭＳ 明朝" panose="02020609040205080304" pitchFamily="17" charset="-128"/>
                <a:cs typeface="Times New Roman" panose="02020603050405020304" pitchFamily="18" charset="0"/>
              </a:rPr>
              <a:t>T. Kubo, Physical Review Research </a:t>
            </a:r>
            <a:r>
              <a:rPr lang="en-US" altLang="ja-JP" sz="1400" b="1" kern="100" dirty="0">
                <a:solidFill>
                  <a:srgbClr val="00B0F0"/>
                </a:solidFill>
                <a:effectLst/>
                <a:ea typeface="ＭＳ 明朝" panose="02020609040205080304" pitchFamily="17" charset="-128"/>
                <a:cs typeface="Times New Roman" panose="02020603050405020304" pitchFamily="18" charset="0"/>
              </a:rPr>
              <a:t>2</a:t>
            </a:r>
            <a:r>
              <a:rPr lang="en-US" altLang="ja-JP" sz="1400" kern="100" dirty="0">
                <a:solidFill>
                  <a:srgbClr val="00B0F0"/>
                </a:solidFill>
                <a:effectLst/>
                <a:ea typeface="ＭＳ 明朝" panose="02020609040205080304" pitchFamily="17" charset="-128"/>
                <a:cs typeface="Times New Roman" panose="02020603050405020304" pitchFamily="18" charset="0"/>
              </a:rPr>
              <a:t>, 033203 (2020).</a:t>
            </a:r>
            <a:endParaRPr lang="en-US" altLang="ja-JP" sz="1400" kern="100" dirty="0">
              <a:solidFill>
                <a:srgbClr val="00B0F0"/>
              </a:solidFill>
              <a:ea typeface="ＭＳ 明朝" panose="02020609040205080304" pitchFamily="17" charset="-128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0C6B3CCB-BC19-F99D-4728-09D036D0E5D6}"/>
                  </a:ext>
                </a:extLst>
              </p:cNvPr>
              <p:cNvSpPr txBox="1"/>
              <p:nvPr/>
            </p:nvSpPr>
            <p:spPr>
              <a:xfrm>
                <a:off x="2280029" y="2309050"/>
                <a:ext cx="2730235" cy="83099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sz="2400" dirty="0">
                    <a:solidFill>
                      <a:srgbClr val="FF0000"/>
                    </a:solidFill>
                  </a:rPr>
                  <a:t>Assumption about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kumimoji="1" lang="en-US" altLang="ja-JP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kumimoji="1" lang="ja-JP" altLang="en-US" sz="2400" dirty="0">
                    <a:solidFill>
                      <a:srgbClr val="FF0000"/>
                    </a:solidFill>
                  </a:rPr>
                  <a:t> </a:t>
                </a:r>
                <a:r>
                  <a:rPr kumimoji="1" lang="en-US" altLang="ja-JP" sz="2400" dirty="0">
                    <a:solidFill>
                      <a:srgbClr val="FF0000"/>
                    </a:solidFill>
                  </a:rPr>
                  <a:t>dynamics </a:t>
                </a:r>
                <a:endParaRPr kumimoji="1" lang="ja-JP" alt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C9F507AD-C325-5D79-B159-8828C831EE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0029" y="2309050"/>
                <a:ext cx="2730235" cy="830997"/>
              </a:xfrm>
              <a:prstGeom prst="rect">
                <a:avLst/>
              </a:prstGeom>
              <a:blipFill>
                <a:blip r:embed="rId3"/>
                <a:stretch>
                  <a:fillRect l="-2434" t="-5000" r="-2655" b="-13571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テキスト ボックス 17">
                <a:extLst>
                  <a:ext uri="{FF2B5EF4-FFF2-40B4-BE49-F238E27FC236}">
                    <a16:creationId xmlns:a16="http://schemas.microsoft.com/office/drawing/2014/main" id="{02F59183-A9E3-12A4-95BD-5589623C1332}"/>
                  </a:ext>
                </a:extLst>
              </p:cNvPr>
              <p:cNvSpPr txBox="1"/>
              <p:nvPr/>
            </p:nvSpPr>
            <p:spPr>
              <a:xfrm>
                <a:off x="974650" y="999106"/>
                <a:ext cx="3133102" cy="1059393"/>
              </a:xfrm>
              <a:prstGeom prst="rect">
                <a:avLst/>
              </a:prstGeom>
              <a:noFill/>
              <a:ln w="63500">
                <a:solidFill>
                  <a:srgbClr val="00B0F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Sup>
                        <m:sSubSupPr>
                          <m:ctrlP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f>
                        <m:fPr>
                          <m:ctrlP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̇"/>
                              <m:ctrlP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acc>
                        </m:num>
                        <m:den>
                          <m:acc>
                            <m:accPr>
                              <m:chr m:val="̇"/>
                              <m:ctrlP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f>
                                <m:fPr>
                                  <m:ctrlPr>
                                    <a:rPr kumimoji="1" lang="en-US" altLang="ja-JP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kumimoji="1" lang="en-US" altLang="ja-JP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4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kumimoji="1" lang="en-US" altLang="ja-JP" sz="2400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kumimoji="1" lang="en-US" altLang="ja-JP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4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kumimoji="1" lang="en-US" altLang="ja-JP" sz="2400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  <m:r>
                                        <a:rPr kumimoji="1" lang="en-US" altLang="ja-JP" sz="24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acc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kumimoji="1" lang="en-US" altLang="ja-JP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4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kumimoji="1" lang="en-US" altLang="ja-JP" sz="24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kumimoji="1" lang="en-US" altLang="ja-JP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4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kumimoji="1" lang="en-US" altLang="ja-JP" sz="24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kumimoji="1" lang="en-US" altLang="ja-JP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den>
                          </m:f>
                          <m:acc>
                            <m:accPr>
                              <m:chr m:val="̇"/>
                              <m:ctrlP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acc>
                        </m:den>
                      </m:f>
                    </m:oMath>
                  </m:oMathPara>
                </a14:m>
                <a:endParaRPr kumimoji="1" lang="ja-JP" altLang="en-US" sz="2400" dirty="0"/>
              </a:p>
            </p:txBody>
          </p:sp>
        </mc:Choice>
        <mc:Fallback xmlns="">
          <p:sp>
            <p:nvSpPr>
              <p:cNvPr id="18" name="テキスト ボックス 17">
                <a:extLst>
                  <a:ext uri="{FF2B5EF4-FFF2-40B4-BE49-F238E27FC236}">
                    <a16:creationId xmlns:a16="http://schemas.microsoft.com/office/drawing/2014/main" id="{D199DA06-149B-F0DD-1350-E7CA14CE5D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4650" y="999106"/>
                <a:ext cx="3133102" cy="105939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63500"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テキスト ボックス 19">
                <a:extLst>
                  <a:ext uri="{FF2B5EF4-FFF2-40B4-BE49-F238E27FC236}">
                    <a16:creationId xmlns:a16="http://schemas.microsoft.com/office/drawing/2014/main" id="{4946C041-9591-551C-16CF-362AC61D8DB6}"/>
                  </a:ext>
                </a:extLst>
              </p:cNvPr>
              <p:cNvSpPr txBox="1"/>
              <p:nvPr/>
            </p:nvSpPr>
            <p:spPr>
              <a:xfrm>
                <a:off x="1048069" y="3915367"/>
                <a:ext cx="6428811" cy="1071127"/>
              </a:xfrm>
              <a:prstGeom prst="rect">
                <a:avLst/>
              </a:prstGeom>
              <a:noFill/>
              <a:ln w="38100">
                <a:solidFill>
                  <a:srgbClr val="FFC00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Sup>
                        <m:sSubSupPr>
                          <m:ctrlP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f>
                        <m:fPr>
                          <m:ctrlP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̇"/>
                              <m:ctrlP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acc>
                        </m:num>
                        <m:den>
                          <m:acc>
                            <m:accPr>
                              <m:chr m:val="̇"/>
                              <m:ctrlP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f>
                                <m:fPr>
                                  <m:ctrlPr>
                                    <a:rPr kumimoji="1" lang="en-US" altLang="ja-JP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kumimoji="1" lang="en-US" altLang="ja-JP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4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kumimoji="1" lang="en-US" altLang="ja-JP" sz="2400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kumimoji="1" lang="en-US" altLang="ja-JP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4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kumimoji="1" lang="en-US" altLang="ja-JP" sz="2400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  <m:r>
                                        <a:rPr kumimoji="1" lang="en-US" altLang="ja-JP" sz="24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acc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kumimoji="1" lang="en-US" altLang="ja-JP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4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kumimoji="1" lang="en-US" altLang="ja-JP" sz="24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kumimoji="1" lang="en-US" altLang="ja-JP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4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kumimoji="1" lang="en-US" altLang="ja-JP" sz="24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kumimoji="1" lang="en-US" altLang="ja-JP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den>
                          </m:f>
                          <m:acc>
                            <m:accPr>
                              <m:chr m:val="̇"/>
                              <m:ctrlP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acc>
                        </m:den>
                      </m:f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kumimoji="1" lang="en-US" altLang="ja-JP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400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kumimoji="1" lang="en-US" altLang="ja-JP" sz="2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Sup>
                        <m:sSubSupPr>
                          <m:ctrlPr>
                            <a:rPr kumimoji="1" lang="en-US" altLang="ja-JP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sz="2400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kumimoji="1" lang="en-US" altLang="ja-JP" sz="2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kumimoji="1" lang="en-US" altLang="ja-JP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f>
                        <m:fPr>
                          <m:ctrlPr>
                            <a:rPr kumimoji="1" lang="en-US" altLang="ja-JP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f>
                            <m:fPr>
                              <m:ctrlPr>
                                <a:rPr kumimoji="1" lang="en-US" altLang="ja-JP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kumimoji="1" lang="en-US" altLang="ja-JP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4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kumimoji="1" lang="en-US" altLang="ja-JP" sz="24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kumimoji="1" lang="en-US" altLang="ja-JP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4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kumimoji="1" lang="en-US" altLang="ja-JP" sz="24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kumimoji="1" lang="en-US" altLang="ja-JP" sz="24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den>
                          </m:f>
                        </m:den>
                      </m:f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ja-JP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400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kumimoji="1" lang="en-US" altLang="ja-JP" sz="2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p>
                        <m:sSupPr>
                          <m:ctrlP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p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ja-JP" altLang="en-US" sz="2400" dirty="0"/>
              </a:p>
            </p:txBody>
          </p:sp>
        </mc:Choice>
        <mc:Fallback xmlns="">
          <p:sp>
            <p:nvSpPr>
              <p:cNvPr id="20" name="テキスト ボックス 19">
                <a:extLst>
                  <a:ext uri="{FF2B5EF4-FFF2-40B4-BE49-F238E27FC236}">
                    <a16:creationId xmlns:a16="http://schemas.microsoft.com/office/drawing/2014/main" id="{D237BF0D-733E-2F27-1623-1FEC887467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8069" y="3915367"/>
                <a:ext cx="6428811" cy="107112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テキスト ボックス 21">
                <a:extLst>
                  <a:ext uri="{FF2B5EF4-FFF2-40B4-BE49-F238E27FC236}">
                    <a16:creationId xmlns:a16="http://schemas.microsoft.com/office/drawing/2014/main" id="{7441E309-5013-884D-5DB2-E7A3168B1A76}"/>
                  </a:ext>
                </a:extLst>
              </p:cNvPr>
              <p:cNvSpPr txBox="1"/>
              <p:nvPr/>
            </p:nvSpPr>
            <p:spPr>
              <a:xfrm>
                <a:off x="425195" y="3513753"/>
                <a:ext cx="461705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2000" dirty="0">
                    <a:solidFill>
                      <a:srgbClr val="FFC000"/>
                    </a:solidFill>
                  </a:rPr>
                  <a:t>Fast experiment (Frozen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2000" b="1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2000" b="1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  <m:sub>
                        <m:r>
                          <a:rPr kumimoji="1" lang="en-US" altLang="ja-JP" sz="2000" b="1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𝒔</m:t>
                        </m:r>
                      </m:sub>
                    </m:sSub>
                  </m:oMath>
                </a14:m>
                <a:r>
                  <a:rPr kumimoji="1" lang="en-US" altLang="ja-JP" sz="2000" b="1" dirty="0">
                    <a:solidFill>
                      <a:srgbClr val="FFC000"/>
                    </a:solidFill>
                  </a:rPr>
                  <a:t>): 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kumimoji="1" lang="ja-JP" altLang="en-US" sz="20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kumimoji="1" lang="en-US" altLang="ja-JP" sz="20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20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kumimoji="1" lang="en-US" altLang="ja-JP" sz="20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e>
                    </m:acc>
                    <m:r>
                      <a:rPr kumimoji="1" lang="en-US" altLang="ja-JP" sz="2000" b="0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kumimoji="1" lang="en-US" altLang="ja-JP" sz="2000" b="0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22" name="テキスト ボックス 21">
                <a:extLst>
                  <a:ext uri="{FF2B5EF4-FFF2-40B4-BE49-F238E27FC236}">
                    <a16:creationId xmlns:a16="http://schemas.microsoft.com/office/drawing/2014/main" id="{4236E1BB-8CA5-7755-2ADA-BEFFEC268D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195" y="3513753"/>
                <a:ext cx="4617055" cy="400110"/>
              </a:xfrm>
              <a:prstGeom prst="rect">
                <a:avLst/>
              </a:prstGeom>
              <a:blipFill>
                <a:blip r:embed="rId7"/>
                <a:stretch>
                  <a:fillRect t="-7576" b="-2575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矢印: 右 18">
            <a:extLst>
              <a:ext uri="{FF2B5EF4-FFF2-40B4-BE49-F238E27FC236}">
                <a16:creationId xmlns:a16="http://schemas.microsoft.com/office/drawing/2014/main" id="{2CF7BDE1-4879-36CA-8D95-99E0684A2E59}"/>
              </a:ext>
            </a:extLst>
          </p:cNvPr>
          <p:cNvSpPr/>
          <p:nvPr/>
        </p:nvSpPr>
        <p:spPr>
          <a:xfrm rot="5400000">
            <a:off x="1033606" y="2349255"/>
            <a:ext cx="1473200" cy="940290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800"/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8747A57B-5644-CF30-117D-AE46FCD16C69}"/>
              </a:ext>
            </a:extLst>
          </p:cNvPr>
          <p:cNvSpPr txBox="1"/>
          <p:nvPr/>
        </p:nvSpPr>
        <p:spPr>
          <a:xfrm>
            <a:off x="9284" y="11929"/>
            <a:ext cx="58673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u="sng" dirty="0"/>
              <a:t>Semi-phenomenological approach</a:t>
            </a:r>
            <a:endParaRPr kumimoji="1" lang="ja-JP" altLang="en-US" sz="2800" u="sng" dirty="0"/>
          </a:p>
        </p:txBody>
      </p:sp>
    </p:spTree>
    <p:extLst>
      <p:ext uri="{BB962C8B-B14F-4D97-AF65-F5344CB8AC3E}">
        <p14:creationId xmlns:p14="http://schemas.microsoft.com/office/powerpoint/2010/main" val="466544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B3F205-98FD-5AC9-F351-5E48FB7CA0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FE5DE66-A0CD-B77F-52AC-F5967E14F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4DA5E-C26F-4550-A01A-8DBB4B86492C}" type="slidenum">
              <a:rPr kumimoji="1" lang="ja-JP" altLang="en-US" smtClean="0"/>
              <a:t>39</a:t>
            </a:fld>
            <a:endParaRPr kumimoji="1" lang="ja-JP" altLang="en-US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8692005A-7ACC-8250-DC0D-A0527D396DF8}"/>
              </a:ext>
            </a:extLst>
          </p:cNvPr>
          <p:cNvSpPr txBox="1"/>
          <p:nvPr/>
        </p:nvSpPr>
        <p:spPr>
          <a:xfrm>
            <a:off x="5273040" y="1021516"/>
            <a:ext cx="6482080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2800" b="1" dirty="0"/>
              <a:t>To circumvent the complexity of the nonequilibrium problem</a:t>
            </a:r>
            <a:r>
              <a:rPr lang="en-US" altLang="ja-JP" sz="2800" dirty="0"/>
              <a:t>, </a:t>
            </a:r>
          </a:p>
          <a:p>
            <a:pPr algn="ctr"/>
            <a:r>
              <a:rPr lang="en-US" altLang="ja-JP" sz="2800" dirty="0"/>
              <a:t>previous studies introduced the following simplifying assumptions.</a:t>
            </a:r>
            <a:endParaRPr lang="ja-JP" altLang="en-US" sz="2800" dirty="0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ABA7554A-BA73-50C4-9C50-51A848FB80E4}"/>
              </a:ext>
            </a:extLst>
          </p:cNvPr>
          <p:cNvSpPr txBox="1"/>
          <p:nvPr/>
        </p:nvSpPr>
        <p:spPr>
          <a:xfrm>
            <a:off x="6522720" y="31555"/>
            <a:ext cx="535553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l"/>
            </a:pPr>
            <a:r>
              <a:rPr lang="en-US" altLang="ja-JP" sz="1400" kern="100" dirty="0">
                <a:solidFill>
                  <a:srgbClr val="00B0F0"/>
                </a:solidFill>
                <a:ea typeface="ＭＳ 明朝" panose="02020609040205080304" pitchFamily="17" charset="-128"/>
                <a:cs typeface="Times New Roman" panose="02020603050405020304" pitchFamily="18" charset="0"/>
              </a:rPr>
              <a:t>S. M. Anlage et al., IEEE Trans. Magn. </a:t>
            </a:r>
            <a:r>
              <a:rPr lang="en-US" altLang="ja-JP" sz="1400" b="1" kern="100" dirty="0">
                <a:solidFill>
                  <a:srgbClr val="00B0F0"/>
                </a:solidFill>
                <a:ea typeface="ＭＳ 明朝" panose="02020609040205080304" pitchFamily="17" charset="-128"/>
                <a:cs typeface="Times New Roman" panose="02020603050405020304" pitchFamily="18" charset="0"/>
              </a:rPr>
              <a:t>25</a:t>
            </a:r>
            <a:r>
              <a:rPr lang="en-US" altLang="ja-JP" sz="1400" kern="100" dirty="0">
                <a:solidFill>
                  <a:srgbClr val="00B0F0"/>
                </a:solidFill>
                <a:ea typeface="ＭＳ 明朝" panose="02020609040205080304" pitchFamily="17" charset="-128"/>
                <a:cs typeface="Times New Roman" panose="02020603050405020304" pitchFamily="18" charset="0"/>
              </a:rPr>
              <a:t>, 1388 (1989). </a:t>
            </a:r>
            <a:endParaRPr lang="en-US" altLang="ja-JP" sz="1400" kern="100" dirty="0">
              <a:solidFill>
                <a:srgbClr val="00B0F0"/>
              </a:solidFill>
              <a:effectLst/>
              <a:ea typeface="ＭＳ 明朝" panose="02020609040205080304" pitchFamily="17" charset="-128"/>
              <a:cs typeface="Times New Roman" panose="02020603050405020304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l"/>
            </a:pPr>
            <a:r>
              <a:rPr lang="en-US" altLang="ja-JP" sz="1400" kern="100" dirty="0">
                <a:solidFill>
                  <a:srgbClr val="00B0F0"/>
                </a:solidFill>
                <a:effectLst/>
                <a:ea typeface="ＭＳ 明朝" panose="02020609040205080304" pitchFamily="17" charset="-128"/>
                <a:cs typeface="Times New Roman" panose="02020603050405020304" pitchFamily="18" charset="0"/>
              </a:rPr>
              <a:t>J. R. Clem and V. G. Kogan, Phys. Rev. B </a:t>
            </a:r>
            <a:r>
              <a:rPr lang="en-US" altLang="ja-JP" sz="1400" b="1" kern="100" dirty="0">
                <a:solidFill>
                  <a:srgbClr val="00B0F0"/>
                </a:solidFill>
                <a:effectLst/>
                <a:ea typeface="ＭＳ 明朝" panose="02020609040205080304" pitchFamily="17" charset="-128"/>
                <a:cs typeface="Times New Roman" panose="02020603050405020304" pitchFamily="18" charset="0"/>
              </a:rPr>
              <a:t>86</a:t>
            </a:r>
            <a:r>
              <a:rPr lang="en-US" altLang="ja-JP" sz="1400" kern="100" dirty="0">
                <a:solidFill>
                  <a:srgbClr val="00B0F0"/>
                </a:solidFill>
                <a:effectLst/>
                <a:ea typeface="ＭＳ 明朝" panose="02020609040205080304" pitchFamily="17" charset="-128"/>
                <a:cs typeface="Times New Roman" panose="02020603050405020304" pitchFamily="18" charset="0"/>
              </a:rPr>
              <a:t>, 174521 (2012).</a:t>
            </a:r>
            <a:endParaRPr lang="en-US" altLang="ja-JP" sz="1400" kern="100" dirty="0">
              <a:solidFill>
                <a:srgbClr val="00B0F0"/>
              </a:solidFill>
              <a:ea typeface="ＭＳ 明朝" panose="02020609040205080304" pitchFamily="17" charset="-128"/>
              <a:cs typeface="Times New Roman" panose="02020603050405020304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l"/>
            </a:pPr>
            <a:r>
              <a:rPr lang="en-US" altLang="ja-JP" sz="1400" kern="100" dirty="0">
                <a:solidFill>
                  <a:srgbClr val="00B0F0"/>
                </a:solidFill>
                <a:effectLst/>
                <a:ea typeface="ＭＳ 明朝" panose="02020609040205080304" pitchFamily="17" charset="-128"/>
                <a:cs typeface="Times New Roman" panose="02020603050405020304" pitchFamily="18" charset="0"/>
              </a:rPr>
              <a:t>T. Kubo, Physical Review Research </a:t>
            </a:r>
            <a:r>
              <a:rPr lang="en-US" altLang="ja-JP" sz="1400" b="1" kern="100" dirty="0">
                <a:solidFill>
                  <a:srgbClr val="00B0F0"/>
                </a:solidFill>
                <a:effectLst/>
                <a:ea typeface="ＭＳ 明朝" panose="02020609040205080304" pitchFamily="17" charset="-128"/>
                <a:cs typeface="Times New Roman" panose="02020603050405020304" pitchFamily="18" charset="0"/>
              </a:rPr>
              <a:t>2</a:t>
            </a:r>
            <a:r>
              <a:rPr lang="en-US" altLang="ja-JP" sz="1400" kern="100" dirty="0">
                <a:solidFill>
                  <a:srgbClr val="00B0F0"/>
                </a:solidFill>
                <a:effectLst/>
                <a:ea typeface="ＭＳ 明朝" panose="02020609040205080304" pitchFamily="17" charset="-128"/>
                <a:cs typeface="Times New Roman" panose="02020603050405020304" pitchFamily="18" charset="0"/>
              </a:rPr>
              <a:t>, 033203 (2020).</a:t>
            </a:r>
            <a:endParaRPr lang="en-US" altLang="ja-JP" sz="1400" kern="100" dirty="0">
              <a:solidFill>
                <a:srgbClr val="00B0F0"/>
              </a:solidFill>
              <a:ea typeface="ＭＳ 明朝" panose="02020609040205080304" pitchFamily="17" charset="-128"/>
              <a:cs typeface="Times New Roman" panose="02020603050405020304" pitchFamily="18" charset="0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453F68F2-F71B-2C2C-581E-E8D62F1B51E9}"/>
              </a:ext>
            </a:extLst>
          </p:cNvPr>
          <p:cNvSpPr txBox="1"/>
          <p:nvPr/>
        </p:nvSpPr>
        <p:spPr>
          <a:xfrm>
            <a:off x="7877437" y="4583150"/>
            <a:ext cx="1766702" cy="1200329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400" dirty="0">
                <a:solidFill>
                  <a:srgbClr val="FF0000"/>
                </a:solidFill>
              </a:rPr>
              <a:t>GL theory</a:t>
            </a:r>
          </a:p>
          <a:p>
            <a:pPr algn="ctr"/>
            <a:r>
              <a:rPr kumimoji="1" lang="en-US" altLang="ja-JP" sz="2400" dirty="0">
                <a:solidFill>
                  <a:srgbClr val="FF0000"/>
                </a:solidFill>
              </a:rPr>
              <a:t>or</a:t>
            </a:r>
          </a:p>
          <a:p>
            <a:pPr algn="ctr"/>
            <a:r>
              <a:rPr kumimoji="1" lang="en-US" altLang="ja-JP" sz="2400" dirty="0">
                <a:solidFill>
                  <a:srgbClr val="FF0000"/>
                </a:solidFill>
              </a:rPr>
              <a:t>BCS theory</a:t>
            </a:r>
            <a:endParaRPr kumimoji="1" lang="ja-JP" altLang="en-US" sz="24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F4E4966B-ED50-7875-264D-E578A74EC63E}"/>
                  </a:ext>
                </a:extLst>
              </p:cNvPr>
              <p:cNvSpPr txBox="1"/>
              <p:nvPr/>
            </p:nvSpPr>
            <p:spPr>
              <a:xfrm>
                <a:off x="2280029" y="2309050"/>
                <a:ext cx="2730235" cy="83099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sz="2400" dirty="0">
                    <a:solidFill>
                      <a:srgbClr val="FF0000"/>
                    </a:solidFill>
                  </a:rPr>
                  <a:t>Assumption about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kumimoji="1" lang="en-US" altLang="ja-JP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kumimoji="1" lang="ja-JP" altLang="en-US" sz="2400" dirty="0">
                    <a:solidFill>
                      <a:srgbClr val="FF0000"/>
                    </a:solidFill>
                  </a:rPr>
                  <a:t> </a:t>
                </a:r>
                <a:r>
                  <a:rPr kumimoji="1" lang="en-US" altLang="ja-JP" sz="2400" dirty="0">
                    <a:solidFill>
                      <a:srgbClr val="FF0000"/>
                    </a:solidFill>
                  </a:rPr>
                  <a:t>dynamics </a:t>
                </a:r>
                <a:endParaRPr kumimoji="1" lang="ja-JP" alt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C9F507AD-C325-5D79-B159-8828C831EE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0029" y="2309050"/>
                <a:ext cx="2730235" cy="830997"/>
              </a:xfrm>
              <a:prstGeom prst="rect">
                <a:avLst/>
              </a:prstGeom>
              <a:blipFill>
                <a:blip r:embed="rId3"/>
                <a:stretch>
                  <a:fillRect l="-2434" t="-5000" r="-2655" b="-13571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テキスト ボックス 17">
                <a:extLst>
                  <a:ext uri="{FF2B5EF4-FFF2-40B4-BE49-F238E27FC236}">
                    <a16:creationId xmlns:a16="http://schemas.microsoft.com/office/drawing/2014/main" id="{ACE50632-B660-A93C-62D7-73A5A4F5EB7B}"/>
                  </a:ext>
                </a:extLst>
              </p:cNvPr>
              <p:cNvSpPr txBox="1"/>
              <p:nvPr/>
            </p:nvSpPr>
            <p:spPr>
              <a:xfrm>
                <a:off x="974650" y="999106"/>
                <a:ext cx="3133102" cy="1059393"/>
              </a:xfrm>
              <a:prstGeom prst="rect">
                <a:avLst/>
              </a:prstGeom>
              <a:noFill/>
              <a:ln w="63500">
                <a:solidFill>
                  <a:srgbClr val="00B0F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Sup>
                        <m:sSubSupPr>
                          <m:ctrlP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f>
                        <m:fPr>
                          <m:ctrlP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̇"/>
                              <m:ctrlP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acc>
                        </m:num>
                        <m:den>
                          <m:acc>
                            <m:accPr>
                              <m:chr m:val="̇"/>
                              <m:ctrlP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f>
                                <m:fPr>
                                  <m:ctrlPr>
                                    <a:rPr kumimoji="1" lang="en-US" altLang="ja-JP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kumimoji="1" lang="en-US" altLang="ja-JP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4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kumimoji="1" lang="en-US" altLang="ja-JP" sz="2400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kumimoji="1" lang="en-US" altLang="ja-JP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4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kumimoji="1" lang="en-US" altLang="ja-JP" sz="2400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  <m:r>
                                        <a:rPr kumimoji="1" lang="en-US" altLang="ja-JP" sz="24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acc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kumimoji="1" lang="en-US" altLang="ja-JP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4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kumimoji="1" lang="en-US" altLang="ja-JP" sz="24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kumimoji="1" lang="en-US" altLang="ja-JP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4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kumimoji="1" lang="en-US" altLang="ja-JP" sz="24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kumimoji="1" lang="en-US" altLang="ja-JP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den>
                          </m:f>
                          <m:acc>
                            <m:accPr>
                              <m:chr m:val="̇"/>
                              <m:ctrlP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acc>
                        </m:den>
                      </m:f>
                    </m:oMath>
                  </m:oMathPara>
                </a14:m>
                <a:endParaRPr kumimoji="1" lang="ja-JP" altLang="en-US" sz="2400" dirty="0"/>
              </a:p>
            </p:txBody>
          </p:sp>
        </mc:Choice>
        <mc:Fallback xmlns="">
          <p:sp>
            <p:nvSpPr>
              <p:cNvPr id="18" name="テキスト ボックス 17">
                <a:extLst>
                  <a:ext uri="{FF2B5EF4-FFF2-40B4-BE49-F238E27FC236}">
                    <a16:creationId xmlns:a16="http://schemas.microsoft.com/office/drawing/2014/main" id="{D199DA06-149B-F0DD-1350-E7CA14CE5D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4650" y="999106"/>
                <a:ext cx="3133102" cy="105939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63500"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テキスト ボックス 19">
                <a:extLst>
                  <a:ext uri="{FF2B5EF4-FFF2-40B4-BE49-F238E27FC236}">
                    <a16:creationId xmlns:a16="http://schemas.microsoft.com/office/drawing/2014/main" id="{D5F49F7F-4854-F62B-2B9E-E1A14F2D2CE9}"/>
                  </a:ext>
                </a:extLst>
              </p:cNvPr>
              <p:cNvSpPr txBox="1"/>
              <p:nvPr/>
            </p:nvSpPr>
            <p:spPr>
              <a:xfrm>
                <a:off x="1048069" y="3915367"/>
                <a:ext cx="6428811" cy="1071127"/>
              </a:xfrm>
              <a:prstGeom prst="rect">
                <a:avLst/>
              </a:prstGeom>
              <a:noFill/>
              <a:ln w="38100">
                <a:solidFill>
                  <a:srgbClr val="FFC00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Sup>
                        <m:sSubSupPr>
                          <m:ctrlP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f>
                        <m:fPr>
                          <m:ctrlP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̇"/>
                              <m:ctrlP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acc>
                        </m:num>
                        <m:den>
                          <m:acc>
                            <m:accPr>
                              <m:chr m:val="̇"/>
                              <m:ctrlP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f>
                                <m:fPr>
                                  <m:ctrlPr>
                                    <a:rPr kumimoji="1" lang="en-US" altLang="ja-JP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kumimoji="1" lang="en-US" altLang="ja-JP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4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kumimoji="1" lang="en-US" altLang="ja-JP" sz="2400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kumimoji="1" lang="en-US" altLang="ja-JP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4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kumimoji="1" lang="en-US" altLang="ja-JP" sz="2400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  <m:r>
                                        <a:rPr kumimoji="1" lang="en-US" altLang="ja-JP" sz="24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acc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kumimoji="1" lang="en-US" altLang="ja-JP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4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kumimoji="1" lang="en-US" altLang="ja-JP" sz="24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kumimoji="1" lang="en-US" altLang="ja-JP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4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kumimoji="1" lang="en-US" altLang="ja-JP" sz="24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kumimoji="1" lang="en-US" altLang="ja-JP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den>
                          </m:f>
                          <m:acc>
                            <m:accPr>
                              <m:chr m:val="̇"/>
                              <m:ctrlP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acc>
                        </m:den>
                      </m:f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kumimoji="1" lang="en-US" altLang="ja-JP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400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kumimoji="1" lang="en-US" altLang="ja-JP" sz="2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Sup>
                        <m:sSubSupPr>
                          <m:ctrlPr>
                            <a:rPr kumimoji="1" lang="en-US" altLang="ja-JP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sz="2400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kumimoji="1" lang="en-US" altLang="ja-JP" sz="2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kumimoji="1" lang="en-US" altLang="ja-JP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f>
                        <m:fPr>
                          <m:ctrlPr>
                            <a:rPr kumimoji="1" lang="en-US" altLang="ja-JP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f>
                            <m:fPr>
                              <m:ctrlPr>
                                <a:rPr kumimoji="1" lang="en-US" altLang="ja-JP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kumimoji="1" lang="en-US" altLang="ja-JP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4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kumimoji="1" lang="en-US" altLang="ja-JP" sz="24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kumimoji="1" lang="en-US" altLang="ja-JP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4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kumimoji="1" lang="en-US" altLang="ja-JP" sz="24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kumimoji="1" lang="en-US" altLang="ja-JP" sz="24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den>
                          </m:f>
                        </m:den>
                      </m:f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ja-JP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400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kumimoji="1" lang="en-US" altLang="ja-JP" sz="2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p>
                        <m:sSupPr>
                          <m:ctrlP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p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ja-JP" altLang="en-US" sz="2400" dirty="0"/>
              </a:p>
            </p:txBody>
          </p:sp>
        </mc:Choice>
        <mc:Fallback xmlns="">
          <p:sp>
            <p:nvSpPr>
              <p:cNvPr id="20" name="テキスト ボックス 19">
                <a:extLst>
                  <a:ext uri="{FF2B5EF4-FFF2-40B4-BE49-F238E27FC236}">
                    <a16:creationId xmlns:a16="http://schemas.microsoft.com/office/drawing/2014/main" id="{D237BF0D-733E-2F27-1623-1FEC887467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8069" y="3915367"/>
                <a:ext cx="6428811" cy="107112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テキスト ボックス 21">
                <a:extLst>
                  <a:ext uri="{FF2B5EF4-FFF2-40B4-BE49-F238E27FC236}">
                    <a16:creationId xmlns:a16="http://schemas.microsoft.com/office/drawing/2014/main" id="{1F940FC2-A3E2-0C8F-D699-921F42B0A18C}"/>
                  </a:ext>
                </a:extLst>
              </p:cNvPr>
              <p:cNvSpPr txBox="1"/>
              <p:nvPr/>
            </p:nvSpPr>
            <p:spPr>
              <a:xfrm>
                <a:off x="425195" y="3513753"/>
                <a:ext cx="461705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2000" dirty="0">
                    <a:solidFill>
                      <a:srgbClr val="FFC000"/>
                    </a:solidFill>
                  </a:rPr>
                  <a:t>Fast experiment (Frozen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2000" b="1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2000" b="1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  <m:sub>
                        <m:r>
                          <a:rPr kumimoji="1" lang="en-US" altLang="ja-JP" sz="2000" b="1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𝒔</m:t>
                        </m:r>
                      </m:sub>
                    </m:sSub>
                  </m:oMath>
                </a14:m>
                <a:r>
                  <a:rPr kumimoji="1" lang="en-US" altLang="ja-JP" sz="2000" b="1" dirty="0">
                    <a:solidFill>
                      <a:srgbClr val="FFC000"/>
                    </a:solidFill>
                  </a:rPr>
                  <a:t>): 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kumimoji="1" lang="ja-JP" altLang="en-US" sz="20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kumimoji="1" lang="en-US" altLang="ja-JP" sz="20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20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kumimoji="1" lang="en-US" altLang="ja-JP" sz="20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e>
                    </m:acc>
                    <m:r>
                      <a:rPr kumimoji="1" lang="en-US" altLang="ja-JP" sz="2000" b="0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kumimoji="1" lang="en-US" altLang="ja-JP" sz="2000" b="0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22" name="テキスト ボックス 21">
                <a:extLst>
                  <a:ext uri="{FF2B5EF4-FFF2-40B4-BE49-F238E27FC236}">
                    <a16:creationId xmlns:a16="http://schemas.microsoft.com/office/drawing/2014/main" id="{4236E1BB-8CA5-7755-2ADA-BEFFEC268D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195" y="3513753"/>
                <a:ext cx="4617055" cy="400110"/>
              </a:xfrm>
              <a:prstGeom prst="rect">
                <a:avLst/>
              </a:prstGeom>
              <a:blipFill>
                <a:blip r:embed="rId7"/>
                <a:stretch>
                  <a:fillRect t="-7576" b="-2575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矢印: 右 18">
            <a:extLst>
              <a:ext uri="{FF2B5EF4-FFF2-40B4-BE49-F238E27FC236}">
                <a16:creationId xmlns:a16="http://schemas.microsoft.com/office/drawing/2014/main" id="{D1E8331D-4DAD-5FE8-D417-692C50585709}"/>
              </a:ext>
            </a:extLst>
          </p:cNvPr>
          <p:cNvSpPr/>
          <p:nvPr/>
        </p:nvSpPr>
        <p:spPr>
          <a:xfrm rot="5400000">
            <a:off x="1033606" y="2349255"/>
            <a:ext cx="1473200" cy="940290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800"/>
          </a:p>
        </p:txBody>
      </p:sp>
      <p:sp>
        <p:nvSpPr>
          <p:cNvPr id="28" name="矢印: 右 27">
            <a:extLst>
              <a:ext uri="{FF2B5EF4-FFF2-40B4-BE49-F238E27FC236}">
                <a16:creationId xmlns:a16="http://schemas.microsoft.com/office/drawing/2014/main" id="{575F53A9-4408-9BDD-2A54-B07373891179}"/>
              </a:ext>
            </a:extLst>
          </p:cNvPr>
          <p:cNvSpPr/>
          <p:nvPr/>
        </p:nvSpPr>
        <p:spPr>
          <a:xfrm>
            <a:off x="7694667" y="3770757"/>
            <a:ext cx="2597636" cy="940290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8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テキスト ボックス 28">
                <a:extLst>
                  <a:ext uri="{FF2B5EF4-FFF2-40B4-BE49-F238E27FC236}">
                    <a16:creationId xmlns:a16="http://schemas.microsoft.com/office/drawing/2014/main" id="{B8BB2267-4515-0110-1C19-19105FA7A451}"/>
                  </a:ext>
                </a:extLst>
              </p:cNvPr>
              <p:cNvSpPr txBox="1"/>
              <p:nvPr/>
            </p:nvSpPr>
            <p:spPr>
              <a:xfrm>
                <a:off x="10254597" y="3992728"/>
                <a:ext cx="192405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2400" dirty="0"/>
                  <a:t>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kumimoji="1" lang="en-US" altLang="ja-JP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kumimoji="1" lang="ja-JP" altLang="en-US" sz="2400" dirty="0"/>
              </a:p>
            </p:txBody>
          </p:sp>
        </mc:Choice>
        <mc:Fallback xmlns="">
          <p:sp>
            <p:nvSpPr>
              <p:cNvPr id="29" name="テキスト ボックス 28">
                <a:extLst>
                  <a:ext uri="{FF2B5EF4-FFF2-40B4-BE49-F238E27FC236}">
                    <a16:creationId xmlns:a16="http://schemas.microsoft.com/office/drawing/2014/main" id="{B8BB2267-4515-0110-1C19-19105FA7A4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54597" y="3992728"/>
                <a:ext cx="1924053" cy="461665"/>
              </a:xfrm>
              <a:prstGeom prst="rect">
                <a:avLst/>
              </a:prstGeom>
              <a:blipFill>
                <a:blip r:embed="rId8"/>
                <a:stretch>
                  <a:fillRect l="-4747" t="-11842" b="-2763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428E2DDB-FDB7-4FF6-0102-35FFEE776CF1}"/>
              </a:ext>
            </a:extLst>
          </p:cNvPr>
          <p:cNvSpPr txBox="1"/>
          <p:nvPr/>
        </p:nvSpPr>
        <p:spPr>
          <a:xfrm>
            <a:off x="9284" y="11929"/>
            <a:ext cx="58673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u="sng" dirty="0"/>
              <a:t>Semi-phenomenological approach</a:t>
            </a:r>
            <a:endParaRPr kumimoji="1" lang="ja-JP" altLang="en-US" sz="2800" u="sng" dirty="0"/>
          </a:p>
        </p:txBody>
      </p:sp>
    </p:spTree>
    <p:extLst>
      <p:ext uri="{BB962C8B-B14F-4D97-AF65-F5344CB8AC3E}">
        <p14:creationId xmlns:p14="http://schemas.microsoft.com/office/powerpoint/2010/main" val="21768572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08F23B-7C87-9D43-8360-E71FA601EE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8E4ECE31-4D42-3CB0-E02B-CC47E37299C6}"/>
              </a:ext>
            </a:extLst>
          </p:cNvPr>
          <p:cNvSpPr txBox="1"/>
          <p:nvPr/>
        </p:nvSpPr>
        <p:spPr>
          <a:xfrm>
            <a:off x="48042" y="75972"/>
            <a:ext cx="1809919" cy="707886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ja-JP" sz="4000" dirty="0"/>
              <a:t>Higgs?</a:t>
            </a:r>
            <a:endParaRPr kumimoji="1" lang="ja-JP" altLang="en-US" sz="4000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CB3A601A-BA09-70ED-75D1-562F7F3A5D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0799" y="906287"/>
            <a:ext cx="4988068" cy="2436205"/>
          </a:xfrm>
          <a:prstGeom prst="rect">
            <a:avLst/>
          </a:prstGeom>
        </p:spPr>
      </p:pic>
      <p:sp>
        <p:nvSpPr>
          <p:cNvPr id="8" name="楕円 7">
            <a:extLst>
              <a:ext uri="{FF2B5EF4-FFF2-40B4-BE49-F238E27FC236}">
                <a16:creationId xmlns:a16="http://schemas.microsoft.com/office/drawing/2014/main" id="{08CCE43C-0326-2A9D-2DBB-672A630A9B0D}"/>
              </a:ext>
            </a:extLst>
          </p:cNvPr>
          <p:cNvSpPr>
            <a:spLocks noChangeAspect="1"/>
          </p:cNvSpPr>
          <p:nvPr/>
        </p:nvSpPr>
        <p:spPr>
          <a:xfrm>
            <a:off x="10295671" y="3031260"/>
            <a:ext cx="167943" cy="167943"/>
          </a:xfrm>
          <a:prstGeom prst="ellipse">
            <a:avLst/>
          </a:prstGeom>
          <a:solidFill>
            <a:srgbClr val="92D050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円弧 8">
            <a:extLst>
              <a:ext uri="{FF2B5EF4-FFF2-40B4-BE49-F238E27FC236}">
                <a16:creationId xmlns:a16="http://schemas.microsoft.com/office/drawing/2014/main" id="{59809E51-B872-3125-DC1B-45796CAF83F1}"/>
              </a:ext>
            </a:extLst>
          </p:cNvPr>
          <p:cNvSpPr/>
          <p:nvPr/>
        </p:nvSpPr>
        <p:spPr>
          <a:xfrm rot="7902434">
            <a:off x="9830041" y="2125223"/>
            <a:ext cx="964716" cy="1007792"/>
          </a:xfrm>
          <a:prstGeom prst="arc">
            <a:avLst/>
          </a:prstGeom>
          <a:ln w="38100">
            <a:solidFill>
              <a:srgbClr val="92D05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0026D170-AFB1-60C8-FBD1-1E8024191483}"/>
                  </a:ext>
                </a:extLst>
              </p:cNvPr>
              <p:cNvSpPr txBox="1"/>
              <p:nvPr/>
            </p:nvSpPr>
            <p:spPr>
              <a:xfrm>
                <a:off x="11109896" y="2020056"/>
                <a:ext cx="347851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ja-JP" sz="32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</m:oMath>
                  </m:oMathPara>
                </a14:m>
                <a:endParaRPr kumimoji="1" lang="ja-JP" altLang="en-US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0026D170-AFB1-60C8-FBD1-1E80241914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09896" y="2020056"/>
                <a:ext cx="347851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7C1FC7A5-89CC-FEA4-A315-338F931E6E72}"/>
                  </a:ext>
                </a:extLst>
              </p:cNvPr>
              <p:cNvSpPr txBox="1"/>
              <p:nvPr/>
            </p:nvSpPr>
            <p:spPr>
              <a:xfrm>
                <a:off x="10020966" y="2345705"/>
                <a:ext cx="569066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3200" b="0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r>
                        <m:rPr>
                          <m:sty m:val="p"/>
                        </m:rPr>
                        <a:rPr kumimoji="1" lang="en-US" altLang="ja-JP" sz="3200" b="0" i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</m:oMath>
                  </m:oMathPara>
                </a14:m>
                <a:endParaRPr kumimoji="1" lang="ja-JP" altLang="en-US" sz="32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7C1FC7A5-89CC-FEA4-A315-338F931E6E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20966" y="2345705"/>
                <a:ext cx="569066" cy="4924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96D36A68-973C-EAEA-97EB-A1A7299C5A6F}"/>
              </a:ext>
            </a:extLst>
          </p:cNvPr>
          <p:cNvSpPr txBox="1"/>
          <p:nvPr/>
        </p:nvSpPr>
        <p:spPr>
          <a:xfrm>
            <a:off x="7383415" y="887421"/>
            <a:ext cx="31687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800" dirty="0">
                <a:solidFill>
                  <a:schemeClr val="bg1"/>
                </a:solidFill>
              </a:rPr>
              <a:t>Superconductivity</a:t>
            </a:r>
            <a:endParaRPr kumimoji="1" lang="ja-JP" altLang="en-US" sz="2800" dirty="0">
              <a:solidFill>
                <a:schemeClr val="bg1"/>
              </a:solidFill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2EB199C8-1993-69B4-6008-E61D65E0F1F2}"/>
              </a:ext>
            </a:extLst>
          </p:cNvPr>
          <p:cNvSpPr txBox="1"/>
          <p:nvPr/>
        </p:nvSpPr>
        <p:spPr>
          <a:xfrm>
            <a:off x="8649929" y="1583960"/>
            <a:ext cx="248978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b="1" dirty="0">
                <a:solidFill>
                  <a:srgbClr val="92D050"/>
                </a:solidFill>
              </a:rPr>
              <a:t>Oscillation of </a:t>
            </a:r>
          </a:p>
          <a:p>
            <a:r>
              <a:rPr kumimoji="1" lang="en-US" altLang="ja-JP" sz="2000" b="1" dirty="0">
                <a:solidFill>
                  <a:srgbClr val="92D050"/>
                </a:solidFill>
              </a:rPr>
              <a:t>superfluid density</a:t>
            </a:r>
            <a:endParaRPr kumimoji="1" lang="ja-JP" altLang="en-US" sz="2000" b="1" dirty="0">
              <a:solidFill>
                <a:srgbClr val="92D05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テキスト ボックス 15">
                <a:extLst>
                  <a:ext uri="{FF2B5EF4-FFF2-40B4-BE49-F238E27FC236}">
                    <a16:creationId xmlns:a16="http://schemas.microsoft.com/office/drawing/2014/main" id="{698C2398-726B-D446-1C34-F3B6113876F0}"/>
                  </a:ext>
                </a:extLst>
              </p:cNvPr>
              <p:cNvSpPr txBox="1"/>
              <p:nvPr/>
            </p:nvSpPr>
            <p:spPr>
              <a:xfrm>
                <a:off x="-1" y="1149031"/>
                <a:ext cx="6351919" cy="19389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Wingdings" panose="05000000000000000000" pitchFamily="2" charset="2"/>
                  <a:buChar char="l"/>
                </a:pPr>
                <a:r>
                  <a:rPr lang="en-US" altLang="ja-JP" sz="2400" dirty="0"/>
                  <a:t>The Higgs mode in superconductivity is an </a:t>
                </a:r>
                <a14:m>
                  <m:oMath xmlns:m="http://schemas.openxmlformats.org/officeDocument/2006/math">
                    <m:r>
                      <a:rPr kumimoji="1" lang="ja-JP" altLang="en-US" sz="2400" i="1">
                        <a:latin typeface="Cambria Math" panose="02040503050406030204" pitchFamily="18" charset="0"/>
                      </a:rPr>
                      <m:t>𝒪</m:t>
                    </m:r>
                    <m:d>
                      <m:dPr>
                        <m:ctrlPr>
                          <a:rPr kumimoji="1" lang="en-US" altLang="ja-JP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kumimoji="1"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ja-JP" sz="24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kumimoji="1" lang="en-US" altLang="ja-JP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altLang="ja-JP" sz="2400" dirty="0"/>
                  <a:t> effect. It does not appear in standard linear-response theories such as Mattis–Bardeen theory, but it does emerge in nonlinear response:</a:t>
                </a:r>
              </a:p>
            </p:txBody>
          </p:sp>
        </mc:Choice>
        <mc:Fallback xmlns="">
          <p:sp>
            <p:nvSpPr>
              <p:cNvPr id="16" name="テキスト ボックス 15">
                <a:extLst>
                  <a:ext uri="{FF2B5EF4-FFF2-40B4-BE49-F238E27FC236}">
                    <a16:creationId xmlns:a16="http://schemas.microsoft.com/office/drawing/2014/main" id="{698C2398-726B-D446-1C34-F3B6113876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" y="1149031"/>
                <a:ext cx="6351919" cy="1938992"/>
              </a:xfrm>
              <a:prstGeom prst="rect">
                <a:avLst/>
              </a:prstGeom>
              <a:blipFill>
                <a:blip r:embed="rId5"/>
                <a:stretch>
                  <a:fillRect l="-1248" t="-2821" b="-564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8A328CBD-8499-CBA5-948E-76C2C2B47D76}"/>
                  </a:ext>
                </a:extLst>
              </p:cNvPr>
              <p:cNvSpPr txBox="1"/>
              <p:nvPr/>
            </p:nvSpPr>
            <p:spPr>
              <a:xfrm>
                <a:off x="1626855" y="4198490"/>
                <a:ext cx="6764531" cy="59702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3200" b="0" i="1" smtClean="0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kumimoji="1" lang="en-US" altLang="ja-JP" sz="3200" b="0" i="1" smtClean="0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kumimoji="1" lang="en-US" altLang="ja-JP" sz="3200" b="0" i="1" smtClean="0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kumimoji="1" lang="en-US" altLang="ja-JP" sz="3200" b="0" i="1" smtClean="0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kumimoji="1" lang="en-US" altLang="ja-JP" sz="3200" i="1" smtClean="0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r>
                        <m:rPr>
                          <m:sty m:val="p"/>
                        </m:rPr>
                        <a:rPr kumimoji="1" lang="en-US" altLang="ja-JP" sz="3200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kumimoji="1" lang="en-US" altLang="ja-JP" sz="3200" i="1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</a:rPr>
                        <m:t>∝</m:t>
                      </m:r>
                      <m:sSup>
                        <m:sSupPr>
                          <m:ctrlPr>
                            <a:rPr kumimoji="1" lang="en-US" altLang="ja-JP" sz="3200" b="0" i="1" smtClean="0">
                              <a:solidFill>
                                <a:schemeClr val="accent1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JP" sz="3200" b="0" i="1" smtClean="0">
                              <a:solidFill>
                                <a:schemeClr val="accent1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kumimoji="1" lang="en-US" altLang="ja-JP" sz="3200" b="0" i="1" smtClean="0">
                              <a:solidFill>
                                <a:schemeClr val="accent1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kumimoji="1" lang="en-US" altLang="ja-JP" sz="3200" b="0" i="1" smtClean="0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kumimoji="1" lang="en-US" altLang="ja-JP" sz="3200" b="0" i="1" smtClean="0">
                              <a:solidFill>
                                <a:schemeClr val="accent1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sz="3200" b="0" i="1" smtClean="0">
                              <a:solidFill>
                                <a:schemeClr val="accent1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kumimoji="1" lang="en-US" altLang="ja-JP" sz="3200" b="0" i="1" smtClean="0">
                              <a:solidFill>
                                <a:schemeClr val="accent1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kumimoji="1" lang="en-US" altLang="ja-JP" sz="3200" b="0" i="1" smtClean="0">
                              <a:solidFill>
                                <a:schemeClr val="accent1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func>
                        <m:funcPr>
                          <m:ctrlPr>
                            <a:rPr kumimoji="1" lang="en-US" altLang="ja-JP" sz="3200" b="0" i="1" smtClean="0">
                              <a:solidFill>
                                <a:schemeClr val="accent1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kumimoji="1" lang="en-US" altLang="ja-JP" sz="3200" b="0" i="1" smtClean="0">
                                  <a:solidFill>
                                    <a:schemeClr val="accent1">
                                      <a:lumMod val="40000"/>
                                      <a:lumOff val="6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ja-JP" sz="3200" b="0" i="0" smtClean="0">
                                  <a:solidFill>
                                    <a:schemeClr val="accent1">
                                      <a:lumMod val="40000"/>
                                      <a:lumOff val="6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e>
                            <m:sup>
                              <m:r>
                                <a:rPr kumimoji="1" lang="en-US" altLang="ja-JP" sz="3200" b="0" i="1" smtClean="0">
                                  <a:solidFill>
                                    <a:schemeClr val="accent1">
                                      <a:lumMod val="40000"/>
                                      <a:lumOff val="6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fName>
                        <m:e>
                          <m:r>
                            <a:rPr kumimoji="1" lang="en-US" altLang="ja-JP" sz="3200" b="0" i="1" smtClean="0">
                              <a:solidFill>
                                <a:schemeClr val="accent1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kumimoji="1" lang="en-US" altLang="ja-JP" sz="3200" b="0" i="1" smtClean="0">
                              <a:solidFill>
                                <a:schemeClr val="accent1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func>
                    </m:oMath>
                  </m:oMathPara>
                </a14:m>
                <a:endParaRPr kumimoji="1" lang="en-US" altLang="ja-JP" sz="1200" dirty="0">
                  <a:solidFill>
                    <a:schemeClr val="accent1">
                      <a:lumMod val="40000"/>
                      <a:lumOff val="6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8A328CBD-8499-CBA5-948E-76C2C2B47D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6855" y="4198490"/>
                <a:ext cx="6764531" cy="59702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テキスト ボックス 17">
                <a:extLst>
                  <a:ext uri="{FF2B5EF4-FFF2-40B4-BE49-F238E27FC236}">
                    <a16:creationId xmlns:a16="http://schemas.microsoft.com/office/drawing/2014/main" id="{9FC13600-8269-A0C0-8584-FAA5CC3A9B97}"/>
                  </a:ext>
                </a:extLst>
              </p:cNvPr>
              <p:cNvSpPr txBox="1"/>
              <p:nvPr/>
            </p:nvSpPr>
            <p:spPr>
              <a:xfrm>
                <a:off x="3806229" y="3473603"/>
                <a:ext cx="196820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400" i="1" smtClean="0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r>
                        <m:rPr>
                          <m:sty m:val="p"/>
                        </m:rPr>
                        <a:rPr kumimoji="1" lang="en-US" altLang="ja-JP" sz="2400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kumimoji="1" lang="en-US" altLang="ja-JP" sz="2400" i="1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</a:rPr>
                        <m:t>∝</m:t>
                      </m:r>
                      <m:sSup>
                        <m:sSupPr>
                          <m:ctrlPr>
                            <a:rPr kumimoji="1" lang="en-US" altLang="ja-JP" sz="2400" i="1">
                              <a:solidFill>
                                <a:schemeClr val="accent1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JP" sz="2400" i="1">
                              <a:solidFill>
                                <a:schemeClr val="accent1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kumimoji="1" lang="en-US" altLang="ja-JP" sz="2400" i="1">
                              <a:solidFill>
                                <a:schemeClr val="accent1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ja-JP" altLang="en-US" sz="2400" dirty="0"/>
              </a:p>
            </p:txBody>
          </p:sp>
        </mc:Choice>
        <mc:Fallback xmlns="">
          <p:sp>
            <p:nvSpPr>
              <p:cNvPr id="18" name="テキスト ボックス 17">
                <a:extLst>
                  <a:ext uri="{FF2B5EF4-FFF2-40B4-BE49-F238E27FC236}">
                    <a16:creationId xmlns:a16="http://schemas.microsoft.com/office/drawing/2014/main" id="{9FC13600-8269-A0C0-8584-FAA5CC3A9B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6229" y="3473603"/>
                <a:ext cx="1968203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吹き出し: 四角形 18">
            <a:extLst>
              <a:ext uri="{FF2B5EF4-FFF2-40B4-BE49-F238E27FC236}">
                <a16:creationId xmlns:a16="http://schemas.microsoft.com/office/drawing/2014/main" id="{5C412C59-3833-C0E6-F80C-AF33669F2848}"/>
              </a:ext>
            </a:extLst>
          </p:cNvPr>
          <p:cNvSpPr/>
          <p:nvPr/>
        </p:nvSpPr>
        <p:spPr>
          <a:xfrm>
            <a:off x="4105895" y="3405760"/>
            <a:ext cx="1381760" cy="529508"/>
          </a:xfrm>
          <a:prstGeom prst="wedgeRectCallout">
            <a:avLst>
              <a:gd name="adj1" fmla="val -31387"/>
              <a:gd name="adj2" fmla="val 125719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80D0A191-431C-1B12-CC41-AEE412426309}"/>
              </a:ext>
            </a:extLst>
          </p:cNvPr>
          <p:cNvSpPr txBox="1"/>
          <p:nvPr/>
        </p:nvSpPr>
        <p:spPr>
          <a:xfrm>
            <a:off x="10334" y="4191180"/>
            <a:ext cx="254428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dirty="0"/>
              <a:t>Nonlinear correction to the current density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0400115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5255E4-708B-5707-CBE2-F99221CDC0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6C26BB9-A92E-875B-41C8-BD79A08F2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4DA5E-C26F-4550-A01A-8DBB4B86492C}" type="slidenum">
              <a:rPr kumimoji="1" lang="ja-JP" altLang="en-US" smtClean="0"/>
              <a:t>40</a:t>
            </a:fld>
            <a:endParaRPr kumimoji="1" lang="ja-JP" altLang="en-US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D78787C-9B4B-6E59-02F3-73940180533F}"/>
              </a:ext>
            </a:extLst>
          </p:cNvPr>
          <p:cNvSpPr txBox="1"/>
          <p:nvPr/>
        </p:nvSpPr>
        <p:spPr>
          <a:xfrm>
            <a:off x="5273040" y="1021516"/>
            <a:ext cx="6482080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2800" b="1" dirty="0"/>
              <a:t>To circumvent the complexity of the nonequilibrium problem</a:t>
            </a:r>
            <a:r>
              <a:rPr lang="en-US" altLang="ja-JP" sz="2800" dirty="0"/>
              <a:t>, </a:t>
            </a:r>
          </a:p>
          <a:p>
            <a:pPr algn="ctr"/>
            <a:r>
              <a:rPr lang="en-US" altLang="ja-JP" sz="2800" dirty="0"/>
              <a:t>previous studies introduced the following simplifying assumptions.</a:t>
            </a:r>
            <a:endParaRPr lang="ja-JP" altLang="en-US" sz="2800" dirty="0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ACFB4D74-E6DD-12C1-6A6B-82D03C06B341}"/>
              </a:ext>
            </a:extLst>
          </p:cNvPr>
          <p:cNvSpPr txBox="1"/>
          <p:nvPr/>
        </p:nvSpPr>
        <p:spPr>
          <a:xfrm>
            <a:off x="6522720" y="31555"/>
            <a:ext cx="535553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l"/>
            </a:pPr>
            <a:r>
              <a:rPr lang="en-US" altLang="ja-JP" sz="1400" kern="100" dirty="0">
                <a:solidFill>
                  <a:srgbClr val="00B0F0"/>
                </a:solidFill>
                <a:ea typeface="ＭＳ 明朝" panose="02020609040205080304" pitchFamily="17" charset="-128"/>
                <a:cs typeface="Times New Roman" panose="02020603050405020304" pitchFamily="18" charset="0"/>
              </a:rPr>
              <a:t>S. M. Anlage et al., IEEE Trans. Magn. </a:t>
            </a:r>
            <a:r>
              <a:rPr lang="en-US" altLang="ja-JP" sz="1400" b="1" kern="100" dirty="0">
                <a:solidFill>
                  <a:srgbClr val="00B0F0"/>
                </a:solidFill>
                <a:ea typeface="ＭＳ 明朝" panose="02020609040205080304" pitchFamily="17" charset="-128"/>
                <a:cs typeface="Times New Roman" panose="02020603050405020304" pitchFamily="18" charset="0"/>
              </a:rPr>
              <a:t>25</a:t>
            </a:r>
            <a:r>
              <a:rPr lang="en-US" altLang="ja-JP" sz="1400" kern="100" dirty="0">
                <a:solidFill>
                  <a:srgbClr val="00B0F0"/>
                </a:solidFill>
                <a:ea typeface="ＭＳ 明朝" panose="02020609040205080304" pitchFamily="17" charset="-128"/>
                <a:cs typeface="Times New Roman" panose="02020603050405020304" pitchFamily="18" charset="0"/>
              </a:rPr>
              <a:t>, 1388 (1989). </a:t>
            </a:r>
            <a:endParaRPr lang="en-US" altLang="ja-JP" sz="1400" kern="100" dirty="0">
              <a:solidFill>
                <a:srgbClr val="00B0F0"/>
              </a:solidFill>
              <a:effectLst/>
              <a:ea typeface="ＭＳ 明朝" panose="02020609040205080304" pitchFamily="17" charset="-128"/>
              <a:cs typeface="Times New Roman" panose="02020603050405020304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l"/>
            </a:pPr>
            <a:r>
              <a:rPr lang="en-US" altLang="ja-JP" sz="1400" kern="100" dirty="0">
                <a:solidFill>
                  <a:srgbClr val="00B0F0"/>
                </a:solidFill>
                <a:effectLst/>
                <a:ea typeface="ＭＳ 明朝" panose="02020609040205080304" pitchFamily="17" charset="-128"/>
                <a:cs typeface="Times New Roman" panose="02020603050405020304" pitchFamily="18" charset="0"/>
              </a:rPr>
              <a:t>J. R. Clem and V. G. Kogan, Phys. Rev. B </a:t>
            </a:r>
            <a:r>
              <a:rPr lang="en-US" altLang="ja-JP" sz="1400" b="1" kern="100" dirty="0">
                <a:solidFill>
                  <a:srgbClr val="00B0F0"/>
                </a:solidFill>
                <a:effectLst/>
                <a:ea typeface="ＭＳ 明朝" panose="02020609040205080304" pitchFamily="17" charset="-128"/>
                <a:cs typeface="Times New Roman" panose="02020603050405020304" pitchFamily="18" charset="0"/>
              </a:rPr>
              <a:t>86</a:t>
            </a:r>
            <a:r>
              <a:rPr lang="en-US" altLang="ja-JP" sz="1400" kern="100" dirty="0">
                <a:solidFill>
                  <a:srgbClr val="00B0F0"/>
                </a:solidFill>
                <a:effectLst/>
                <a:ea typeface="ＭＳ 明朝" panose="02020609040205080304" pitchFamily="17" charset="-128"/>
                <a:cs typeface="Times New Roman" panose="02020603050405020304" pitchFamily="18" charset="0"/>
              </a:rPr>
              <a:t>, 174521 (2012).</a:t>
            </a:r>
            <a:endParaRPr lang="en-US" altLang="ja-JP" sz="1400" kern="100" dirty="0">
              <a:solidFill>
                <a:srgbClr val="00B0F0"/>
              </a:solidFill>
              <a:ea typeface="ＭＳ 明朝" panose="02020609040205080304" pitchFamily="17" charset="-128"/>
              <a:cs typeface="Times New Roman" panose="02020603050405020304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l"/>
            </a:pPr>
            <a:r>
              <a:rPr lang="en-US" altLang="ja-JP" sz="1400" kern="100" dirty="0">
                <a:solidFill>
                  <a:srgbClr val="00B0F0"/>
                </a:solidFill>
                <a:effectLst/>
                <a:ea typeface="ＭＳ 明朝" panose="02020609040205080304" pitchFamily="17" charset="-128"/>
                <a:cs typeface="Times New Roman" panose="02020603050405020304" pitchFamily="18" charset="0"/>
              </a:rPr>
              <a:t>T. Kubo, Physical Review Research </a:t>
            </a:r>
            <a:r>
              <a:rPr lang="en-US" altLang="ja-JP" sz="1400" b="1" kern="100" dirty="0">
                <a:solidFill>
                  <a:srgbClr val="00B0F0"/>
                </a:solidFill>
                <a:effectLst/>
                <a:ea typeface="ＭＳ 明朝" panose="02020609040205080304" pitchFamily="17" charset="-128"/>
                <a:cs typeface="Times New Roman" panose="02020603050405020304" pitchFamily="18" charset="0"/>
              </a:rPr>
              <a:t>2</a:t>
            </a:r>
            <a:r>
              <a:rPr lang="en-US" altLang="ja-JP" sz="1400" kern="100" dirty="0">
                <a:solidFill>
                  <a:srgbClr val="00B0F0"/>
                </a:solidFill>
                <a:effectLst/>
                <a:ea typeface="ＭＳ 明朝" panose="02020609040205080304" pitchFamily="17" charset="-128"/>
                <a:cs typeface="Times New Roman" panose="02020603050405020304" pitchFamily="18" charset="0"/>
              </a:rPr>
              <a:t>, 033203 (2020).</a:t>
            </a:r>
            <a:endParaRPr lang="en-US" altLang="ja-JP" sz="1400" kern="100" dirty="0">
              <a:solidFill>
                <a:srgbClr val="00B0F0"/>
              </a:solidFill>
              <a:ea typeface="ＭＳ 明朝" panose="02020609040205080304" pitchFamily="17" charset="-128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11028B89-3316-D0E0-3E94-E5F8CB68FA08}"/>
                  </a:ext>
                </a:extLst>
              </p:cNvPr>
              <p:cNvSpPr txBox="1"/>
              <p:nvPr/>
            </p:nvSpPr>
            <p:spPr>
              <a:xfrm>
                <a:off x="358561" y="5179534"/>
                <a:ext cx="62851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2000" dirty="0">
                    <a:solidFill>
                      <a:srgbClr val="92D050"/>
                    </a:solidFill>
                  </a:rPr>
                  <a:t>Slow experiment (oscillating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2000" b="1" i="1" smtClean="0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2000" b="1" i="1" smtClean="0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  <m:sub>
                        <m:r>
                          <a:rPr kumimoji="1" lang="en-US" altLang="ja-JP" sz="2000" b="1" i="1" smtClean="0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𝒔</m:t>
                        </m:r>
                      </m:sub>
                    </m:sSub>
                  </m:oMath>
                </a14:m>
                <a:r>
                  <a:rPr kumimoji="1" lang="ja-JP" altLang="en-US" sz="2000" b="1" dirty="0">
                    <a:solidFill>
                      <a:srgbClr val="92D050"/>
                    </a:solidFill>
                  </a:rPr>
                  <a:t>）</a:t>
                </a:r>
                <a:r>
                  <a:rPr kumimoji="1" lang="en-US" altLang="ja-JP" sz="2000" b="1" dirty="0">
                    <a:solidFill>
                      <a:srgbClr val="92D050"/>
                    </a:solidFill>
                  </a:rPr>
                  <a:t>: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ja-JP" altLang="en-US" sz="2000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ja-JP" sz="2000" i="1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000" i="1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ja-JP" sz="2000" i="1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e>
                    </m:acc>
                    <m:r>
                      <a:rPr lang="en-US" altLang="ja-JP" sz="2000" i="1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type m:val="lin"/>
                        <m:ctrlPr>
                          <a:rPr lang="en-US" altLang="ja-JP" sz="2000" i="1" smtClean="0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2000" b="0" i="1" smtClean="0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ja-JP" sz="2000" b="0" i="1" smtClean="0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altLang="ja-JP" sz="2000" b="0" i="1" smtClean="0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000" b="0" i="1" smtClean="0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ja-JP" sz="2000" b="0" i="1" smtClean="0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num>
                      <m:den>
                        <m:r>
                          <a:rPr lang="en-US" altLang="ja-JP" sz="2000" b="0" i="1" smtClean="0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𝑑𝑞</m:t>
                        </m:r>
                      </m:den>
                    </m:f>
                    <m:r>
                      <a:rPr lang="en-US" altLang="ja-JP" sz="2000" b="0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)</m:t>
                    </m:r>
                    <m:acc>
                      <m:accPr>
                        <m:chr m:val="̇"/>
                        <m:ctrlPr>
                          <a:rPr lang="en-US" altLang="ja-JP" sz="2000" b="0" i="1" smtClean="0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ja-JP" sz="2000" b="0" i="1" smtClean="0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acc>
                  </m:oMath>
                </a14:m>
                <a:endParaRPr kumimoji="1" lang="en-US" altLang="ja-JP" sz="2000" b="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262640D1-A064-1EC8-0792-1179E8A32E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561" y="5179534"/>
                <a:ext cx="6285118" cy="400110"/>
              </a:xfrm>
              <a:prstGeom prst="rect">
                <a:avLst/>
              </a:prstGeom>
              <a:blipFill>
                <a:blip r:embed="rId2"/>
                <a:stretch>
                  <a:fillRect t="-115385" b="-18461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1A15E041-2D28-1032-0FC1-5192E748C934}"/>
              </a:ext>
            </a:extLst>
          </p:cNvPr>
          <p:cNvSpPr txBox="1"/>
          <p:nvPr/>
        </p:nvSpPr>
        <p:spPr>
          <a:xfrm>
            <a:off x="7877437" y="4583150"/>
            <a:ext cx="1766702" cy="1200329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400" dirty="0">
                <a:solidFill>
                  <a:srgbClr val="FF0000"/>
                </a:solidFill>
              </a:rPr>
              <a:t>GL theory</a:t>
            </a:r>
          </a:p>
          <a:p>
            <a:pPr algn="ctr"/>
            <a:r>
              <a:rPr kumimoji="1" lang="en-US" altLang="ja-JP" sz="2400" dirty="0">
                <a:solidFill>
                  <a:srgbClr val="FF0000"/>
                </a:solidFill>
              </a:rPr>
              <a:t>or</a:t>
            </a:r>
          </a:p>
          <a:p>
            <a:pPr algn="ctr"/>
            <a:r>
              <a:rPr kumimoji="1" lang="en-US" altLang="ja-JP" sz="2400" dirty="0">
                <a:solidFill>
                  <a:srgbClr val="FF0000"/>
                </a:solidFill>
              </a:rPr>
              <a:t>BCS theory</a:t>
            </a:r>
            <a:endParaRPr kumimoji="1" lang="ja-JP" altLang="en-US" sz="24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DF0AFB6A-8A64-7964-259E-CB0869668EE5}"/>
                  </a:ext>
                </a:extLst>
              </p:cNvPr>
              <p:cNvSpPr txBox="1"/>
              <p:nvPr/>
            </p:nvSpPr>
            <p:spPr>
              <a:xfrm>
                <a:off x="2280029" y="2309050"/>
                <a:ext cx="2730235" cy="83099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sz="2400" dirty="0">
                    <a:solidFill>
                      <a:srgbClr val="FF0000"/>
                    </a:solidFill>
                  </a:rPr>
                  <a:t>Assumption about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kumimoji="1" lang="en-US" altLang="ja-JP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kumimoji="1" lang="ja-JP" altLang="en-US" sz="2400" dirty="0">
                    <a:solidFill>
                      <a:srgbClr val="FF0000"/>
                    </a:solidFill>
                  </a:rPr>
                  <a:t> </a:t>
                </a:r>
                <a:r>
                  <a:rPr kumimoji="1" lang="en-US" altLang="ja-JP" sz="2400" dirty="0">
                    <a:solidFill>
                      <a:srgbClr val="FF0000"/>
                    </a:solidFill>
                  </a:rPr>
                  <a:t>dynamics </a:t>
                </a:r>
                <a:endParaRPr kumimoji="1" lang="ja-JP" alt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C9F507AD-C325-5D79-B159-8828C831EE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0029" y="2309050"/>
                <a:ext cx="2730235" cy="830997"/>
              </a:xfrm>
              <a:prstGeom prst="rect">
                <a:avLst/>
              </a:prstGeom>
              <a:blipFill>
                <a:blip r:embed="rId3"/>
                <a:stretch>
                  <a:fillRect l="-2434" t="-5000" r="-2655" b="-13571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テキスト ボックス 17">
                <a:extLst>
                  <a:ext uri="{FF2B5EF4-FFF2-40B4-BE49-F238E27FC236}">
                    <a16:creationId xmlns:a16="http://schemas.microsoft.com/office/drawing/2014/main" id="{8D6DA830-0BE3-2DC6-3797-C223D7E238A5}"/>
                  </a:ext>
                </a:extLst>
              </p:cNvPr>
              <p:cNvSpPr txBox="1"/>
              <p:nvPr/>
            </p:nvSpPr>
            <p:spPr>
              <a:xfrm>
                <a:off x="974650" y="999106"/>
                <a:ext cx="3133102" cy="1059393"/>
              </a:xfrm>
              <a:prstGeom prst="rect">
                <a:avLst/>
              </a:prstGeom>
              <a:noFill/>
              <a:ln w="63500">
                <a:solidFill>
                  <a:srgbClr val="00B0F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Sup>
                        <m:sSubSupPr>
                          <m:ctrlP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f>
                        <m:fPr>
                          <m:ctrlP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̇"/>
                              <m:ctrlP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acc>
                        </m:num>
                        <m:den>
                          <m:acc>
                            <m:accPr>
                              <m:chr m:val="̇"/>
                              <m:ctrlP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f>
                                <m:fPr>
                                  <m:ctrlPr>
                                    <a:rPr kumimoji="1" lang="en-US" altLang="ja-JP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kumimoji="1" lang="en-US" altLang="ja-JP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4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kumimoji="1" lang="en-US" altLang="ja-JP" sz="2400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kumimoji="1" lang="en-US" altLang="ja-JP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4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kumimoji="1" lang="en-US" altLang="ja-JP" sz="2400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  <m:r>
                                        <a:rPr kumimoji="1" lang="en-US" altLang="ja-JP" sz="24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acc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kumimoji="1" lang="en-US" altLang="ja-JP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4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kumimoji="1" lang="en-US" altLang="ja-JP" sz="24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kumimoji="1" lang="en-US" altLang="ja-JP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4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kumimoji="1" lang="en-US" altLang="ja-JP" sz="24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kumimoji="1" lang="en-US" altLang="ja-JP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den>
                          </m:f>
                          <m:acc>
                            <m:accPr>
                              <m:chr m:val="̇"/>
                              <m:ctrlP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acc>
                        </m:den>
                      </m:f>
                    </m:oMath>
                  </m:oMathPara>
                </a14:m>
                <a:endParaRPr kumimoji="1" lang="ja-JP" altLang="en-US" sz="2400" dirty="0"/>
              </a:p>
            </p:txBody>
          </p:sp>
        </mc:Choice>
        <mc:Fallback xmlns="">
          <p:sp>
            <p:nvSpPr>
              <p:cNvPr id="18" name="テキスト ボックス 17">
                <a:extLst>
                  <a:ext uri="{FF2B5EF4-FFF2-40B4-BE49-F238E27FC236}">
                    <a16:creationId xmlns:a16="http://schemas.microsoft.com/office/drawing/2014/main" id="{D199DA06-149B-F0DD-1350-E7CA14CE5D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4650" y="999106"/>
                <a:ext cx="3133102" cy="105939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63500"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テキスト ボックス 19">
                <a:extLst>
                  <a:ext uri="{FF2B5EF4-FFF2-40B4-BE49-F238E27FC236}">
                    <a16:creationId xmlns:a16="http://schemas.microsoft.com/office/drawing/2014/main" id="{C42F8CFF-0C21-EC04-32B7-AFC2E4E52CA2}"/>
                  </a:ext>
                </a:extLst>
              </p:cNvPr>
              <p:cNvSpPr txBox="1"/>
              <p:nvPr/>
            </p:nvSpPr>
            <p:spPr>
              <a:xfrm>
                <a:off x="1048069" y="3915367"/>
                <a:ext cx="6428811" cy="1071127"/>
              </a:xfrm>
              <a:prstGeom prst="rect">
                <a:avLst/>
              </a:prstGeom>
              <a:noFill/>
              <a:ln w="38100">
                <a:solidFill>
                  <a:srgbClr val="FFC00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Sup>
                        <m:sSubSupPr>
                          <m:ctrlP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f>
                        <m:fPr>
                          <m:ctrlP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̇"/>
                              <m:ctrlP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acc>
                        </m:num>
                        <m:den>
                          <m:acc>
                            <m:accPr>
                              <m:chr m:val="̇"/>
                              <m:ctrlP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f>
                                <m:fPr>
                                  <m:ctrlPr>
                                    <a:rPr kumimoji="1" lang="en-US" altLang="ja-JP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kumimoji="1" lang="en-US" altLang="ja-JP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4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kumimoji="1" lang="en-US" altLang="ja-JP" sz="2400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kumimoji="1" lang="en-US" altLang="ja-JP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4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kumimoji="1" lang="en-US" altLang="ja-JP" sz="2400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  <m:r>
                                        <a:rPr kumimoji="1" lang="en-US" altLang="ja-JP" sz="24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acc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kumimoji="1" lang="en-US" altLang="ja-JP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4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kumimoji="1" lang="en-US" altLang="ja-JP" sz="24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kumimoji="1" lang="en-US" altLang="ja-JP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4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kumimoji="1" lang="en-US" altLang="ja-JP" sz="24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kumimoji="1" lang="en-US" altLang="ja-JP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den>
                          </m:f>
                          <m:acc>
                            <m:accPr>
                              <m:chr m:val="̇"/>
                              <m:ctrlP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acc>
                        </m:den>
                      </m:f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kumimoji="1" lang="en-US" altLang="ja-JP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400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kumimoji="1" lang="en-US" altLang="ja-JP" sz="2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Sup>
                        <m:sSubSupPr>
                          <m:ctrlPr>
                            <a:rPr kumimoji="1" lang="en-US" altLang="ja-JP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sz="2400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kumimoji="1" lang="en-US" altLang="ja-JP" sz="2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kumimoji="1" lang="en-US" altLang="ja-JP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f>
                        <m:fPr>
                          <m:ctrlPr>
                            <a:rPr kumimoji="1" lang="en-US" altLang="ja-JP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f>
                            <m:fPr>
                              <m:ctrlPr>
                                <a:rPr kumimoji="1" lang="en-US" altLang="ja-JP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kumimoji="1" lang="en-US" altLang="ja-JP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4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kumimoji="1" lang="en-US" altLang="ja-JP" sz="24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kumimoji="1" lang="en-US" altLang="ja-JP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4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kumimoji="1" lang="en-US" altLang="ja-JP" sz="24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kumimoji="1" lang="en-US" altLang="ja-JP" sz="24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den>
                          </m:f>
                        </m:den>
                      </m:f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ja-JP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400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kumimoji="1" lang="en-US" altLang="ja-JP" sz="2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p>
                        <m:sSupPr>
                          <m:ctrlP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p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ja-JP" altLang="en-US" sz="2400" dirty="0"/>
              </a:p>
            </p:txBody>
          </p:sp>
        </mc:Choice>
        <mc:Fallback xmlns="">
          <p:sp>
            <p:nvSpPr>
              <p:cNvPr id="20" name="テキスト ボックス 19">
                <a:extLst>
                  <a:ext uri="{FF2B5EF4-FFF2-40B4-BE49-F238E27FC236}">
                    <a16:creationId xmlns:a16="http://schemas.microsoft.com/office/drawing/2014/main" id="{D237BF0D-733E-2F27-1623-1FEC887467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8069" y="3915367"/>
                <a:ext cx="6428811" cy="107112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テキスト ボックス 20">
                <a:extLst>
                  <a:ext uri="{FF2B5EF4-FFF2-40B4-BE49-F238E27FC236}">
                    <a16:creationId xmlns:a16="http://schemas.microsoft.com/office/drawing/2014/main" id="{224E71E3-3046-DAC6-13F3-091E3BCAE482}"/>
                  </a:ext>
                </a:extLst>
              </p:cNvPr>
              <p:cNvSpPr txBox="1"/>
              <p:nvPr/>
            </p:nvSpPr>
            <p:spPr>
              <a:xfrm>
                <a:off x="1048069" y="5582589"/>
                <a:ext cx="6285118" cy="1071127"/>
              </a:xfrm>
              <a:prstGeom prst="rect">
                <a:avLst/>
              </a:prstGeom>
              <a:noFill/>
              <a:ln w="38100">
                <a:solidFill>
                  <a:srgbClr val="92D05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Sup>
                        <m:sSubSupPr>
                          <m:ctrlP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f>
                        <m:fPr>
                          <m:ctrlP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̇"/>
                              <m:ctrlP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acc>
                        </m:num>
                        <m:den>
                          <m:acc>
                            <m:accPr>
                              <m:chr m:val="̇"/>
                              <m:ctrlP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f>
                                <m:fPr>
                                  <m:ctrlPr>
                                    <a:rPr kumimoji="1" lang="en-US" altLang="ja-JP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kumimoji="1" lang="en-US" altLang="ja-JP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4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kumimoji="1" lang="en-US" altLang="ja-JP" sz="2400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kumimoji="1" lang="en-US" altLang="ja-JP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4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kumimoji="1" lang="en-US" altLang="ja-JP" sz="2400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  <m:r>
                                        <a:rPr kumimoji="1" lang="en-US" altLang="ja-JP" sz="24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acc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kumimoji="1" lang="en-US" altLang="ja-JP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4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kumimoji="1" lang="en-US" altLang="ja-JP" sz="24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kumimoji="1" lang="en-US" altLang="ja-JP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4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kumimoji="1" lang="en-US" altLang="ja-JP" sz="24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kumimoji="1" lang="en-US" altLang="ja-JP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den>
                          </m:f>
                          <m:acc>
                            <m:accPr>
                              <m:chr m:val="̇"/>
                              <m:ctrlP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acc>
                        </m:den>
                      </m:f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kumimoji="1" lang="en-US" altLang="ja-JP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400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kumimoji="1" lang="en-US" altLang="ja-JP" sz="2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Sup>
                        <m:sSubSupPr>
                          <m:ctrlPr>
                            <a:rPr kumimoji="1" lang="en-US" altLang="ja-JP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sz="2400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kumimoji="1" lang="en-US" altLang="ja-JP" sz="2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kumimoji="1" lang="en-US" altLang="ja-JP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f>
                        <m:fPr>
                          <m:ctrlPr>
                            <a:rPr kumimoji="1" lang="en-US" altLang="ja-JP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(1+</m:t>
                          </m:r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sSub>
                            <m:sSubPr>
                              <m:ctrlP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b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sub>
                          </m:sSub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f>
                            <m:fPr>
                              <m:ctrlPr>
                                <a:rPr kumimoji="1" lang="en-US" altLang="ja-JP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kumimoji="1" lang="en-US" altLang="ja-JP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4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kumimoji="1" lang="en-US" altLang="ja-JP" sz="24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kumimoji="1" lang="en-US" altLang="ja-JP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4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kumimoji="1" lang="en-US" altLang="ja-JP" sz="24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kumimoji="1" lang="en-US" altLang="ja-JP" sz="24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den>
                          </m:f>
                        </m:den>
                      </m:f>
                    </m:oMath>
                  </m:oMathPara>
                </a14:m>
                <a:endParaRPr kumimoji="1" lang="ja-JP" altLang="en-US" sz="2400" dirty="0"/>
              </a:p>
            </p:txBody>
          </p:sp>
        </mc:Choice>
        <mc:Fallback xmlns="">
          <p:sp>
            <p:nvSpPr>
              <p:cNvPr id="21" name="テキスト ボックス 20">
                <a:extLst>
                  <a:ext uri="{FF2B5EF4-FFF2-40B4-BE49-F238E27FC236}">
                    <a16:creationId xmlns:a16="http://schemas.microsoft.com/office/drawing/2014/main" id="{5336BBC5-BE74-8F8E-09FA-E87A18B29B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8069" y="5582589"/>
                <a:ext cx="6285118" cy="107112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rgbClr val="92D050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テキスト ボックス 21">
                <a:extLst>
                  <a:ext uri="{FF2B5EF4-FFF2-40B4-BE49-F238E27FC236}">
                    <a16:creationId xmlns:a16="http://schemas.microsoft.com/office/drawing/2014/main" id="{1E928265-3E59-4576-54F0-DEF98CCC2952}"/>
                  </a:ext>
                </a:extLst>
              </p:cNvPr>
              <p:cNvSpPr txBox="1"/>
              <p:nvPr/>
            </p:nvSpPr>
            <p:spPr>
              <a:xfrm>
                <a:off x="425195" y="3513753"/>
                <a:ext cx="461705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2000" dirty="0">
                    <a:solidFill>
                      <a:srgbClr val="FFC000"/>
                    </a:solidFill>
                  </a:rPr>
                  <a:t>Fast experiment (Frozen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2000" b="1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2000" b="1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  <m:sub>
                        <m:r>
                          <a:rPr kumimoji="1" lang="en-US" altLang="ja-JP" sz="2000" b="1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𝒔</m:t>
                        </m:r>
                      </m:sub>
                    </m:sSub>
                  </m:oMath>
                </a14:m>
                <a:r>
                  <a:rPr kumimoji="1" lang="en-US" altLang="ja-JP" sz="2000" b="1" dirty="0">
                    <a:solidFill>
                      <a:srgbClr val="FFC000"/>
                    </a:solidFill>
                  </a:rPr>
                  <a:t>): 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kumimoji="1" lang="ja-JP" altLang="en-US" sz="20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kumimoji="1" lang="en-US" altLang="ja-JP" sz="20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20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kumimoji="1" lang="en-US" altLang="ja-JP" sz="20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e>
                    </m:acc>
                    <m:r>
                      <a:rPr kumimoji="1" lang="en-US" altLang="ja-JP" sz="2000" b="0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kumimoji="1" lang="en-US" altLang="ja-JP" sz="2000" b="0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22" name="テキスト ボックス 21">
                <a:extLst>
                  <a:ext uri="{FF2B5EF4-FFF2-40B4-BE49-F238E27FC236}">
                    <a16:creationId xmlns:a16="http://schemas.microsoft.com/office/drawing/2014/main" id="{4236E1BB-8CA5-7755-2ADA-BEFFEC268D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195" y="3513753"/>
                <a:ext cx="4617055" cy="400110"/>
              </a:xfrm>
              <a:prstGeom prst="rect">
                <a:avLst/>
              </a:prstGeom>
              <a:blipFill>
                <a:blip r:embed="rId7"/>
                <a:stretch>
                  <a:fillRect t="-7576" b="-2575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矢印: 右 18">
            <a:extLst>
              <a:ext uri="{FF2B5EF4-FFF2-40B4-BE49-F238E27FC236}">
                <a16:creationId xmlns:a16="http://schemas.microsoft.com/office/drawing/2014/main" id="{E51F5931-1569-2D08-B026-152AAC9B7BC6}"/>
              </a:ext>
            </a:extLst>
          </p:cNvPr>
          <p:cNvSpPr/>
          <p:nvPr/>
        </p:nvSpPr>
        <p:spPr>
          <a:xfrm rot="5400000">
            <a:off x="1033606" y="2349255"/>
            <a:ext cx="1473200" cy="940290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800"/>
          </a:p>
        </p:txBody>
      </p:sp>
      <p:sp>
        <p:nvSpPr>
          <p:cNvPr id="28" name="矢印: 右 27">
            <a:extLst>
              <a:ext uri="{FF2B5EF4-FFF2-40B4-BE49-F238E27FC236}">
                <a16:creationId xmlns:a16="http://schemas.microsoft.com/office/drawing/2014/main" id="{722EA954-6743-13B1-6CE4-86BC1B56F5E3}"/>
              </a:ext>
            </a:extLst>
          </p:cNvPr>
          <p:cNvSpPr/>
          <p:nvPr/>
        </p:nvSpPr>
        <p:spPr>
          <a:xfrm>
            <a:off x="7694667" y="3770757"/>
            <a:ext cx="2597636" cy="940290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800"/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E60A5E17-8F1C-733E-C808-88644AF4CD28}"/>
              </a:ext>
            </a:extLst>
          </p:cNvPr>
          <p:cNvSpPr txBox="1"/>
          <p:nvPr/>
        </p:nvSpPr>
        <p:spPr>
          <a:xfrm>
            <a:off x="9284" y="11929"/>
            <a:ext cx="58673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u="sng" dirty="0"/>
              <a:t>Semi-phenomenological approach</a:t>
            </a:r>
            <a:endParaRPr kumimoji="1" lang="ja-JP" altLang="en-US" sz="2800" u="sng" dirty="0"/>
          </a:p>
        </p:txBody>
      </p:sp>
      <p:sp>
        <p:nvSpPr>
          <p:cNvPr id="4" name="矢印: 右 3">
            <a:extLst>
              <a:ext uri="{FF2B5EF4-FFF2-40B4-BE49-F238E27FC236}">
                <a16:creationId xmlns:a16="http://schemas.microsoft.com/office/drawing/2014/main" id="{C0FBAB50-1AD9-3EEF-63F8-EAA6CE154D2F}"/>
              </a:ext>
            </a:extLst>
          </p:cNvPr>
          <p:cNvSpPr/>
          <p:nvPr/>
        </p:nvSpPr>
        <p:spPr>
          <a:xfrm>
            <a:off x="7684730" y="5713426"/>
            <a:ext cx="2597636" cy="940290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800"/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A88DFCDC-1947-9FE4-9EEC-FA570C0660EA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744128" y="4725170"/>
            <a:ext cx="1034608" cy="94655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94C00749-D091-8563-ACFD-3020CFA3429D}"/>
                  </a:ext>
                </a:extLst>
              </p:cNvPr>
              <p:cNvSpPr txBox="1"/>
              <p:nvPr/>
            </p:nvSpPr>
            <p:spPr>
              <a:xfrm>
                <a:off x="10254597" y="3992728"/>
                <a:ext cx="192405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2400" dirty="0"/>
                  <a:t>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kumimoji="1" lang="en-US" altLang="ja-JP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kumimoji="1" lang="ja-JP" altLang="en-US" sz="2400" dirty="0"/>
              </a:p>
            </p:txBody>
          </p:sp>
        </mc:Choice>
        <mc:Fallback xmlns="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94C00749-D091-8563-ACFD-3020CFA342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54597" y="3992728"/>
                <a:ext cx="1924053" cy="461665"/>
              </a:xfrm>
              <a:prstGeom prst="rect">
                <a:avLst/>
              </a:prstGeom>
              <a:blipFill>
                <a:blip r:embed="rId6"/>
                <a:stretch>
                  <a:fillRect l="-4747" t="-11842" b="-2763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762EA0BE-088E-A10C-46C5-6444AE21AA4A}"/>
                  </a:ext>
                </a:extLst>
              </p:cNvPr>
              <p:cNvSpPr txBox="1"/>
              <p:nvPr/>
            </p:nvSpPr>
            <p:spPr>
              <a:xfrm>
                <a:off x="10267177" y="5895370"/>
                <a:ext cx="192405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2400" dirty="0"/>
                  <a:t>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kumimoji="1" lang="en-US" altLang="ja-JP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kumimoji="1" lang="ja-JP" altLang="en-US" sz="2400" dirty="0"/>
              </a:p>
            </p:txBody>
          </p:sp>
        </mc:Choice>
        <mc:Fallback xmlns=""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762EA0BE-088E-A10C-46C5-6444AE21AA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67177" y="5895370"/>
                <a:ext cx="1924053" cy="461665"/>
              </a:xfrm>
              <a:prstGeom prst="rect">
                <a:avLst/>
              </a:prstGeom>
              <a:blipFill>
                <a:blip r:embed="rId9"/>
                <a:stretch>
                  <a:fillRect l="-4747" t="-11842" b="-2763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466696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36C36E-F216-A038-8BB1-09FF7E9F8F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テキスト ボックス 1">
                <a:extLst>
                  <a:ext uri="{FF2B5EF4-FFF2-40B4-BE49-F238E27FC236}">
                    <a16:creationId xmlns:a16="http://schemas.microsoft.com/office/drawing/2014/main" id="{C52BD373-8798-55B3-B2E4-A284BCDB0E68}"/>
                  </a:ext>
                </a:extLst>
              </p:cNvPr>
              <p:cNvSpPr txBox="1"/>
              <p:nvPr/>
            </p:nvSpPr>
            <p:spPr>
              <a:xfrm>
                <a:off x="1" y="18341"/>
                <a:ext cx="121920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ja-JP" sz="2800" dirty="0"/>
                  <a:t>We can 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2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kumimoji="1" lang="en-US" altLang="ja-JP" sz="2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kumimoji="1" lang="en-US" altLang="ja-JP" sz="2800" dirty="0"/>
                  <a:t>​ for </a:t>
                </a:r>
                <a:r>
                  <a:rPr kumimoji="1" lang="en-US" altLang="ja-JP" sz="3200" b="1" dirty="0"/>
                  <a:t>any dc bias current</a:t>
                </a:r>
                <a:r>
                  <a:rPr kumimoji="1" lang="en-US" altLang="ja-JP" sz="2800" dirty="0"/>
                  <a:t>. </a:t>
                </a:r>
                <a:endParaRPr lang="en-US" altLang="ja-JP" sz="2800" dirty="0"/>
              </a:p>
            </p:txBody>
          </p:sp>
        </mc:Choice>
        <mc:Fallback xmlns="">
          <p:sp>
            <p:nvSpPr>
              <p:cNvPr id="2" name="テキスト ボックス 1">
                <a:extLst>
                  <a:ext uri="{FF2B5EF4-FFF2-40B4-BE49-F238E27FC236}">
                    <a16:creationId xmlns:a16="http://schemas.microsoft.com/office/drawing/2014/main" id="{C52BD373-8798-55B3-B2E4-A284BCDB0E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18341"/>
                <a:ext cx="12192000" cy="584775"/>
              </a:xfrm>
              <a:prstGeom prst="rect">
                <a:avLst/>
              </a:prstGeom>
              <a:blipFill>
                <a:blip r:embed="rId2"/>
                <a:stretch>
                  <a:fillRect l="-1000" t="-14583" b="-3229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031869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149049-AFCF-594C-22D2-641147883D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テキスト ボックス 1">
                <a:extLst>
                  <a:ext uri="{FF2B5EF4-FFF2-40B4-BE49-F238E27FC236}">
                    <a16:creationId xmlns:a16="http://schemas.microsoft.com/office/drawing/2014/main" id="{60309D49-E3BF-2B24-1796-10DBB05CA532}"/>
                  </a:ext>
                </a:extLst>
              </p:cNvPr>
              <p:cNvSpPr txBox="1"/>
              <p:nvPr/>
            </p:nvSpPr>
            <p:spPr>
              <a:xfrm>
                <a:off x="1" y="18341"/>
                <a:ext cx="12192000" cy="14797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ja-JP" sz="2800" dirty="0"/>
                  <a:t>We can 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2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kumimoji="1" lang="en-US" altLang="ja-JP" sz="2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kumimoji="1" lang="en-US" altLang="ja-JP" sz="2800" dirty="0"/>
                  <a:t>​ for </a:t>
                </a:r>
                <a:r>
                  <a:rPr kumimoji="1" lang="en-US" altLang="ja-JP" sz="3200" b="1" dirty="0"/>
                  <a:t>any dc bias current</a:t>
                </a:r>
                <a:r>
                  <a:rPr kumimoji="1" lang="en-US" altLang="ja-JP" sz="2800" dirty="0"/>
                  <a:t>. </a:t>
                </a:r>
                <a:r>
                  <a:rPr kumimoji="1" lang="en-US" altLang="ja-JP" sz="3200" b="1" dirty="0"/>
                  <a:t>However</a:t>
                </a:r>
                <a:r>
                  <a:rPr kumimoji="1" lang="en-US" altLang="ja-JP" sz="2800" dirty="0"/>
                  <a:t>, here we focus on the small-bias regime (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kumimoji="1" lang="en-US" altLang="ja-JP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kumimoji="1" lang="en-US" altLang="ja-JP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2800" i="1"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kumimoji="1" lang="en-US" altLang="ja-JP" sz="28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kumimoji="1" lang="en-US" altLang="ja-JP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2800" i="1"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kumimoji="1" lang="en-US" altLang="ja-JP" sz="2800" i="1">
                                <a:latin typeface="Cambria Math" panose="02040503050406030204" pitchFamily="18" charset="0"/>
                              </a:rPr>
                              <m:t>𝑑𝑝</m:t>
                            </m:r>
                          </m:sub>
                        </m:sSub>
                      </m:den>
                    </m:f>
                    <m:r>
                      <a:rPr kumimoji="1" lang="en-US" altLang="ja-JP" sz="2800" i="1">
                        <a:latin typeface="Cambria Math" panose="02040503050406030204" pitchFamily="18" charset="0"/>
                      </a:rPr>
                      <m:t>≪1</m:t>
                    </m:r>
                  </m:oMath>
                </a14:m>
                <a:r>
                  <a:rPr kumimoji="1" lang="en-US" altLang="ja-JP" sz="2800" dirty="0"/>
                  <a:t>), where the coefficient C in the following expansion can be determined analytically. </a:t>
                </a:r>
                <a:endParaRPr lang="en-US" altLang="ja-JP" sz="2800" dirty="0"/>
              </a:p>
            </p:txBody>
          </p:sp>
        </mc:Choice>
        <mc:Fallback xmlns="">
          <p:sp>
            <p:nvSpPr>
              <p:cNvPr id="2" name="テキスト ボックス 1">
                <a:extLst>
                  <a:ext uri="{FF2B5EF4-FFF2-40B4-BE49-F238E27FC236}">
                    <a16:creationId xmlns:a16="http://schemas.microsoft.com/office/drawing/2014/main" id="{C52BD373-8798-55B3-B2E4-A284BCDB0E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18341"/>
                <a:ext cx="12192000" cy="1479764"/>
              </a:xfrm>
              <a:prstGeom prst="rect">
                <a:avLst/>
              </a:prstGeom>
              <a:blipFill>
                <a:blip r:embed="rId2"/>
                <a:stretch>
                  <a:fillRect l="-1000" t="-5761" r="-1500" b="-1028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71DDEDFC-C7A6-5D2D-3795-CD13C6179731}"/>
                  </a:ext>
                </a:extLst>
              </p:cNvPr>
              <p:cNvSpPr txBox="1"/>
              <p:nvPr/>
            </p:nvSpPr>
            <p:spPr>
              <a:xfrm>
                <a:off x="2533464" y="1780861"/>
                <a:ext cx="6291401" cy="128996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ja-JP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3200" b="0" i="1" smtClean="0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kumimoji="1" lang="en-US" altLang="ja-JP" sz="32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</m:e>
                      </m:d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(0)</m:t>
                      </m:r>
                      <m:d>
                        <m:dPr>
                          <m:begChr m:val="{"/>
                          <m:endChr m:val="}"/>
                          <m:ctrlP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kumimoji="1" lang="en-US" altLang="ja-JP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  <m:sSup>
                            <m:sSupPr>
                              <m:ctrlPr>
                                <a:rPr kumimoji="1" lang="en-US" altLang="ja-JP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1" lang="en-US" altLang="ja-JP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kumimoji="1" lang="en-US" altLang="ja-JP" sz="3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kumimoji="1" lang="en-US" altLang="ja-JP" sz="32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ja-JP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𝐽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ja-JP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kumimoji="1" lang="en-US" altLang="ja-JP" sz="32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ja-JP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𝐽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ja-JP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𝑑𝑝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kumimoji="1" lang="en-US" altLang="ja-JP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  <m:t>+…</m:t>
                          </m:r>
                        </m:e>
                      </m:d>
                    </m:oMath>
                  </m:oMathPara>
                </a14:m>
                <a:endParaRPr kumimoji="1" lang="ja-JP" altLang="en-US" sz="3200" dirty="0"/>
              </a:p>
            </p:txBody>
          </p:sp>
        </mc:Choice>
        <mc:Fallback xmlns="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5017C22C-EF54-52D0-77E2-E183719544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3464" y="1780861"/>
                <a:ext cx="6291401" cy="128996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2589281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7A0201-3480-D387-995C-C874CA8C69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テキスト ボックス 1">
                <a:extLst>
                  <a:ext uri="{FF2B5EF4-FFF2-40B4-BE49-F238E27FC236}">
                    <a16:creationId xmlns:a16="http://schemas.microsoft.com/office/drawing/2014/main" id="{440FDD6C-DFE5-7108-A9A4-B8A8D506548D}"/>
                  </a:ext>
                </a:extLst>
              </p:cNvPr>
              <p:cNvSpPr txBox="1"/>
              <p:nvPr/>
            </p:nvSpPr>
            <p:spPr>
              <a:xfrm>
                <a:off x="1" y="18341"/>
                <a:ext cx="12192000" cy="14797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ja-JP" sz="2800" dirty="0"/>
                  <a:t>We can 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2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kumimoji="1" lang="en-US" altLang="ja-JP" sz="2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kumimoji="1" lang="en-US" altLang="ja-JP" sz="2800" dirty="0"/>
                  <a:t>​ for </a:t>
                </a:r>
                <a:r>
                  <a:rPr kumimoji="1" lang="en-US" altLang="ja-JP" sz="3200" b="1" dirty="0"/>
                  <a:t>any dc bias current</a:t>
                </a:r>
                <a:r>
                  <a:rPr kumimoji="1" lang="en-US" altLang="ja-JP" sz="2800" dirty="0"/>
                  <a:t>. </a:t>
                </a:r>
                <a:r>
                  <a:rPr kumimoji="1" lang="en-US" altLang="ja-JP" sz="3200" b="1" dirty="0"/>
                  <a:t>However</a:t>
                </a:r>
                <a:r>
                  <a:rPr kumimoji="1" lang="en-US" altLang="ja-JP" sz="2800" dirty="0"/>
                  <a:t>, here we focus on the small-bias regime (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kumimoji="1" lang="en-US" altLang="ja-JP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kumimoji="1" lang="en-US" altLang="ja-JP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2800" i="1"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kumimoji="1" lang="en-US" altLang="ja-JP" sz="28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kumimoji="1" lang="en-US" altLang="ja-JP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2800" i="1"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kumimoji="1" lang="en-US" altLang="ja-JP" sz="2800" i="1">
                                <a:latin typeface="Cambria Math" panose="02040503050406030204" pitchFamily="18" charset="0"/>
                              </a:rPr>
                              <m:t>𝑑𝑝</m:t>
                            </m:r>
                          </m:sub>
                        </m:sSub>
                      </m:den>
                    </m:f>
                    <m:r>
                      <a:rPr kumimoji="1" lang="en-US" altLang="ja-JP" sz="2800" i="1">
                        <a:latin typeface="Cambria Math" panose="02040503050406030204" pitchFamily="18" charset="0"/>
                      </a:rPr>
                      <m:t>≪1</m:t>
                    </m:r>
                  </m:oMath>
                </a14:m>
                <a:r>
                  <a:rPr kumimoji="1" lang="en-US" altLang="ja-JP" sz="2800" dirty="0"/>
                  <a:t>), where the coefficient C in the following expansion can be determined analytically. </a:t>
                </a:r>
                <a:endParaRPr lang="en-US" altLang="ja-JP" sz="2800" dirty="0"/>
              </a:p>
            </p:txBody>
          </p:sp>
        </mc:Choice>
        <mc:Fallback xmlns="">
          <p:sp>
            <p:nvSpPr>
              <p:cNvPr id="2" name="テキスト ボックス 1">
                <a:extLst>
                  <a:ext uri="{FF2B5EF4-FFF2-40B4-BE49-F238E27FC236}">
                    <a16:creationId xmlns:a16="http://schemas.microsoft.com/office/drawing/2014/main" id="{C52BD373-8798-55B3-B2E4-A284BCDB0E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18341"/>
                <a:ext cx="12192000" cy="1479764"/>
              </a:xfrm>
              <a:prstGeom prst="rect">
                <a:avLst/>
              </a:prstGeom>
              <a:blipFill>
                <a:blip r:embed="rId2"/>
                <a:stretch>
                  <a:fillRect l="-1000" t="-5761" r="-1500" b="-1028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04F8627C-F5C8-E05E-6D3B-46C54CD43A8C}"/>
                  </a:ext>
                </a:extLst>
              </p:cNvPr>
              <p:cNvSpPr txBox="1"/>
              <p:nvPr/>
            </p:nvSpPr>
            <p:spPr>
              <a:xfrm>
                <a:off x="2533464" y="1780861"/>
                <a:ext cx="6291401" cy="128996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ja-JP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3200" b="0" i="1" smtClean="0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kumimoji="1" lang="en-US" altLang="ja-JP" sz="32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</m:e>
                      </m:d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(0)</m:t>
                      </m:r>
                      <m:d>
                        <m:dPr>
                          <m:begChr m:val="{"/>
                          <m:endChr m:val="}"/>
                          <m:ctrlP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kumimoji="1" lang="en-US" altLang="ja-JP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  <m:sSup>
                            <m:sSupPr>
                              <m:ctrlPr>
                                <a:rPr kumimoji="1" lang="en-US" altLang="ja-JP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1" lang="en-US" altLang="ja-JP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kumimoji="1" lang="en-US" altLang="ja-JP" sz="3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kumimoji="1" lang="en-US" altLang="ja-JP" sz="32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ja-JP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𝐽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ja-JP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kumimoji="1" lang="en-US" altLang="ja-JP" sz="32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ja-JP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𝐽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ja-JP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𝑑𝑝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kumimoji="1" lang="en-US" altLang="ja-JP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  <m:t>+…</m:t>
                          </m:r>
                        </m:e>
                      </m:d>
                    </m:oMath>
                  </m:oMathPara>
                </a14:m>
                <a:endParaRPr kumimoji="1" lang="ja-JP" altLang="en-US" sz="3200" dirty="0"/>
              </a:p>
            </p:txBody>
          </p:sp>
        </mc:Choice>
        <mc:Fallback xmlns="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5017C22C-EF54-52D0-77E2-E183719544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3464" y="1780861"/>
                <a:ext cx="6291401" cy="128996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3CB3F0C2-174C-5C7B-943A-0502A622796B}"/>
              </a:ext>
            </a:extLst>
          </p:cNvPr>
          <p:cNvSpPr txBox="1"/>
          <p:nvPr/>
        </p:nvSpPr>
        <p:spPr>
          <a:xfrm>
            <a:off x="38058" y="6356170"/>
            <a:ext cx="426884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51765" indent="-151765" algn="just"/>
            <a:r>
              <a:rPr lang="en-US" altLang="ja-JP" sz="1200" kern="100" dirty="0">
                <a:solidFill>
                  <a:srgbClr val="00B0F0"/>
                </a:solidFill>
                <a:effectLst/>
                <a:latin typeface="ＭＳ Ｐ明朝" panose="02020600040205080304" pitchFamily="18" charset="-128"/>
                <a:ea typeface="ＭＳ 明朝" panose="02020609040205080304" pitchFamily="17" charset="-128"/>
                <a:cs typeface="Times New Roman" panose="02020603050405020304" pitchFamily="18" charset="0"/>
              </a:rPr>
              <a:t>T. Kubo, Physical Review Research </a:t>
            </a:r>
            <a:r>
              <a:rPr lang="en-US" altLang="ja-JP" sz="1200" b="1" kern="100" dirty="0">
                <a:solidFill>
                  <a:srgbClr val="00B0F0"/>
                </a:solidFill>
                <a:effectLst/>
                <a:latin typeface="ＭＳ Ｐ明朝" panose="02020600040205080304" pitchFamily="18" charset="-128"/>
                <a:ea typeface="ＭＳ 明朝" panose="02020609040205080304" pitchFamily="17" charset="-128"/>
                <a:cs typeface="Times New Roman" panose="02020603050405020304" pitchFamily="18" charset="0"/>
              </a:rPr>
              <a:t>2</a:t>
            </a:r>
            <a:r>
              <a:rPr lang="en-US" altLang="ja-JP" sz="1200" kern="100" dirty="0">
                <a:solidFill>
                  <a:srgbClr val="00B0F0"/>
                </a:solidFill>
                <a:effectLst/>
                <a:latin typeface="ＭＳ Ｐ明朝" panose="02020600040205080304" pitchFamily="18" charset="-128"/>
                <a:ea typeface="ＭＳ 明朝" panose="02020609040205080304" pitchFamily="17" charset="-128"/>
                <a:cs typeface="Times New Roman" panose="02020603050405020304" pitchFamily="18" charset="0"/>
              </a:rPr>
              <a:t>, 033203 (2020). </a:t>
            </a:r>
            <a:endParaRPr lang="ja-JP" altLang="ja-JP" sz="2000" kern="100" dirty="0">
              <a:solidFill>
                <a:srgbClr val="00B0F0"/>
              </a:solidFill>
              <a:effectLst/>
              <a:latin typeface="ＭＳ 明朝" panose="02020609040205080304" pitchFamily="17" charset="-128"/>
              <a:ea typeface="ＭＳ 明朝" panose="02020609040205080304" pitchFamily="17" charset="-128"/>
              <a:cs typeface="Times New Roman" panose="02020603050405020304" pitchFamily="18" charset="0"/>
            </a:endParaRPr>
          </a:p>
          <a:p>
            <a:pPr marL="151765" indent="-151765" algn="just"/>
            <a:r>
              <a:rPr lang="en-US" altLang="ja-JP" sz="1200" kern="100" dirty="0">
                <a:solidFill>
                  <a:srgbClr val="00B0F0"/>
                </a:solidFill>
                <a:effectLst/>
                <a:latin typeface="ＭＳ Ｐ明朝" panose="02020600040205080304" pitchFamily="18" charset="-128"/>
                <a:ea typeface="ＭＳ 明朝" panose="02020609040205080304" pitchFamily="17" charset="-128"/>
                <a:cs typeface="Times New Roman" panose="02020603050405020304" pitchFamily="18" charset="0"/>
              </a:rPr>
              <a:t>Physical Review Research </a:t>
            </a:r>
            <a:r>
              <a:rPr lang="en-US" altLang="ja-JP" sz="1200" b="1" kern="100" dirty="0">
                <a:solidFill>
                  <a:srgbClr val="00B0F0"/>
                </a:solidFill>
                <a:effectLst/>
                <a:latin typeface="ＭＳ Ｐ明朝" panose="02020600040205080304" pitchFamily="18" charset="-128"/>
                <a:ea typeface="ＭＳ 明朝" panose="02020609040205080304" pitchFamily="17" charset="-128"/>
                <a:cs typeface="Times New Roman" panose="02020603050405020304" pitchFamily="18" charset="0"/>
              </a:rPr>
              <a:t>6</a:t>
            </a:r>
            <a:r>
              <a:rPr lang="en-US" altLang="ja-JP" sz="1200" kern="100" dirty="0">
                <a:solidFill>
                  <a:srgbClr val="00B0F0"/>
                </a:solidFill>
                <a:effectLst/>
                <a:latin typeface="ＭＳ Ｐ明朝" panose="02020600040205080304" pitchFamily="18" charset="-128"/>
                <a:ea typeface="ＭＳ 明朝" panose="02020609040205080304" pitchFamily="17" charset="-128"/>
                <a:cs typeface="Times New Roman" panose="02020603050405020304" pitchFamily="18" charset="0"/>
              </a:rPr>
              <a:t>, 039002 (2024) [</a:t>
            </a:r>
            <a:r>
              <a:rPr lang="en-US" altLang="ja-JP" sz="1200" b="1" kern="100" dirty="0">
                <a:solidFill>
                  <a:srgbClr val="00B0F0"/>
                </a:solidFill>
                <a:effectLst/>
                <a:latin typeface="ＭＳ Ｐ明朝" panose="02020600040205080304" pitchFamily="18" charset="-128"/>
                <a:ea typeface="ＭＳ 明朝" panose="02020609040205080304" pitchFamily="17" charset="-128"/>
                <a:cs typeface="Times New Roman" panose="02020603050405020304" pitchFamily="18" charset="0"/>
              </a:rPr>
              <a:t>Erratum</a:t>
            </a:r>
            <a:r>
              <a:rPr lang="en-US" altLang="ja-JP" sz="1200" kern="100" dirty="0">
                <a:solidFill>
                  <a:srgbClr val="00B0F0"/>
                </a:solidFill>
                <a:effectLst/>
                <a:latin typeface="ＭＳ Ｐ明朝" panose="02020600040205080304" pitchFamily="18" charset="-128"/>
                <a:ea typeface="ＭＳ 明朝" panose="02020609040205080304" pitchFamily="17" charset="-128"/>
                <a:cs typeface="Times New Roman" panose="02020603050405020304" pitchFamily="18" charset="0"/>
              </a:rPr>
              <a:t>]. </a:t>
            </a:r>
            <a:endParaRPr lang="ja-JP" altLang="ja-JP" sz="2000" kern="100" dirty="0">
              <a:solidFill>
                <a:srgbClr val="00B0F0"/>
              </a:solidFill>
              <a:effectLst/>
              <a:latin typeface="ＭＳ 明朝" panose="02020609040205080304" pitchFamily="17" charset="-128"/>
              <a:ea typeface="ＭＳ 明朝" panose="02020609040205080304" pitchFamily="17" charset="-128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テキスト ボックス 17">
                <a:extLst>
                  <a:ext uri="{FF2B5EF4-FFF2-40B4-BE49-F238E27FC236}">
                    <a16:creationId xmlns:a16="http://schemas.microsoft.com/office/drawing/2014/main" id="{FF8E39A5-B80A-DD98-70F6-A0E1063E6AF2}"/>
                  </a:ext>
                </a:extLst>
              </p:cNvPr>
              <p:cNvSpPr txBox="1"/>
              <p:nvPr/>
            </p:nvSpPr>
            <p:spPr>
              <a:xfrm>
                <a:off x="4790587" y="3663729"/>
                <a:ext cx="7156836" cy="9951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→0)=</m:t>
                      </m:r>
                      <m:f>
                        <m:fPr>
                          <m:ctrlP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sSup>
                                <m:sSupPr>
                                  <m:ctrlPr>
                                    <a:rPr kumimoji="1" lang="en-US" altLang="ja-JP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ja-JP" sz="2400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p>
                                  <m:r>
                                    <a:rPr kumimoji="1" lang="en-US" altLang="ja-JP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+16</m:t>
                              </m:r>
                            </m:e>
                          </m:d>
                          <m:sSub>
                            <m:sSubPr>
                              <m:ctrlP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num>
                        <m:den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  <m:sSup>
                        <m:sSupPr>
                          <m:ctrlP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ja-JP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kumimoji="1" lang="en-US" altLang="ja-JP" sz="2400" b="0" i="0" smtClean="0"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</m:e>
                                <m:sub>
                                  <m:r>
                                    <a:rPr kumimoji="1" lang="en-US" altLang="ja-JP" sz="24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kumimoji="1" lang="en-US" altLang="ja-JP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ja-JP" sz="2400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  <m:sSub>
                                    <m:sSubPr>
                                      <m:ctrlPr>
                                        <a:rPr kumimoji="1" lang="en-US" altLang="ja-JP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400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kumimoji="1" lang="en-US" altLang="ja-JP" sz="2400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kumimoji="1" lang="en-US" altLang="ja-JP" sz="24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kumimoji="1" lang="en-US" altLang="ja-JP" sz="2400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=0.136</m:t>
                      </m:r>
                    </m:oMath>
                  </m:oMathPara>
                </a14:m>
                <a:endParaRPr lang="ja-JP" altLang="en-US" sz="2400" dirty="0"/>
              </a:p>
            </p:txBody>
          </p:sp>
        </mc:Choice>
        <mc:Fallback xmlns="">
          <p:sp>
            <p:nvSpPr>
              <p:cNvPr id="18" name="テキスト ボックス 17">
                <a:extLst>
                  <a:ext uri="{FF2B5EF4-FFF2-40B4-BE49-F238E27FC236}">
                    <a16:creationId xmlns:a16="http://schemas.microsoft.com/office/drawing/2014/main" id="{4D984003-6ABE-8F98-7413-655CD9E2AF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0587" y="3663729"/>
                <a:ext cx="7156836" cy="99514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65C87531-FEAB-9F0F-621F-2E9125BD1F54}"/>
                  </a:ext>
                </a:extLst>
              </p:cNvPr>
              <p:cNvSpPr txBox="1"/>
              <p:nvPr/>
            </p:nvSpPr>
            <p:spPr>
              <a:xfrm>
                <a:off x="81279" y="3732609"/>
                <a:ext cx="312828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2400" dirty="0">
                    <a:solidFill>
                      <a:srgbClr val="FFC000"/>
                    </a:solidFill>
                  </a:rPr>
                  <a:t>Fast experiment </a:t>
                </a:r>
              </a:p>
              <a:p>
                <a:pPr algn="ctr"/>
                <a:r>
                  <a:rPr lang="en-US" altLang="ja-JP" sz="2400" dirty="0">
                    <a:solidFill>
                      <a:srgbClr val="FFC000"/>
                    </a:solidFill>
                  </a:rPr>
                  <a:t>(Frozen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2400" b="1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2400" b="1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  <m:sub>
                        <m:r>
                          <a:rPr kumimoji="1" lang="en-US" altLang="ja-JP" sz="2400" b="1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𝒔</m:t>
                        </m:r>
                      </m:sub>
                    </m:sSub>
                  </m:oMath>
                </a14:m>
                <a:r>
                  <a:rPr kumimoji="1" lang="en-US" altLang="ja-JP" sz="2400" b="0" dirty="0">
                    <a:solidFill>
                      <a:srgbClr val="FFC000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A9290A9B-0A8B-8B80-DB99-E90F031700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79" y="3732609"/>
                <a:ext cx="3128287" cy="830997"/>
              </a:xfrm>
              <a:prstGeom prst="rect">
                <a:avLst/>
              </a:prstGeom>
              <a:blipFill>
                <a:blip r:embed="rId9"/>
                <a:stretch>
                  <a:fillRect t="-6569" b="-1459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9A6ED80B-8482-21A9-EFC1-E239F55604FC}"/>
              </a:ext>
            </a:extLst>
          </p:cNvPr>
          <p:cNvSpPr/>
          <p:nvPr/>
        </p:nvSpPr>
        <p:spPr>
          <a:xfrm>
            <a:off x="10637520" y="3732609"/>
            <a:ext cx="975360" cy="923478"/>
          </a:xfrm>
          <a:prstGeom prst="rect">
            <a:avLst/>
          </a:prstGeom>
          <a:noFill/>
          <a:ln w="508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矢印: 右 4">
            <a:extLst>
              <a:ext uri="{FF2B5EF4-FFF2-40B4-BE49-F238E27FC236}">
                <a16:creationId xmlns:a16="http://schemas.microsoft.com/office/drawing/2014/main" id="{E68ECC8C-1618-9DBC-9CEB-DF002F25C3F3}"/>
              </a:ext>
            </a:extLst>
          </p:cNvPr>
          <p:cNvSpPr/>
          <p:nvPr/>
        </p:nvSpPr>
        <p:spPr>
          <a:xfrm>
            <a:off x="2945643" y="3643167"/>
            <a:ext cx="2146806" cy="940290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 dirty="0"/>
              <a:t>BCS theory in the dirty limit</a:t>
            </a:r>
            <a:endParaRPr kumimoji="1" lang="ja-JP" altLang="en-US" sz="2000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74E0F320-FEF9-A70E-105C-20C36FC6B8DC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72298" y="4406779"/>
            <a:ext cx="1034608" cy="946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33808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C37B74-3E28-65C6-A5D4-61E6078C3A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テキスト ボックス 1">
                <a:extLst>
                  <a:ext uri="{FF2B5EF4-FFF2-40B4-BE49-F238E27FC236}">
                    <a16:creationId xmlns:a16="http://schemas.microsoft.com/office/drawing/2014/main" id="{3AD00F59-9682-2497-7AF1-38E6B075AE44}"/>
                  </a:ext>
                </a:extLst>
              </p:cNvPr>
              <p:cNvSpPr txBox="1"/>
              <p:nvPr/>
            </p:nvSpPr>
            <p:spPr>
              <a:xfrm>
                <a:off x="1" y="18341"/>
                <a:ext cx="12192000" cy="14797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ja-JP" sz="2800" dirty="0"/>
                  <a:t>We can 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2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kumimoji="1" lang="en-US" altLang="ja-JP" sz="2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kumimoji="1" lang="en-US" altLang="ja-JP" sz="2800" dirty="0"/>
                  <a:t>​ for </a:t>
                </a:r>
                <a:r>
                  <a:rPr kumimoji="1" lang="en-US" altLang="ja-JP" sz="3200" b="1" dirty="0"/>
                  <a:t>any dc bias current</a:t>
                </a:r>
                <a:r>
                  <a:rPr kumimoji="1" lang="en-US" altLang="ja-JP" sz="2800" dirty="0"/>
                  <a:t>. </a:t>
                </a:r>
                <a:r>
                  <a:rPr kumimoji="1" lang="en-US" altLang="ja-JP" sz="3200" b="1" dirty="0"/>
                  <a:t>However</a:t>
                </a:r>
                <a:r>
                  <a:rPr kumimoji="1" lang="en-US" altLang="ja-JP" sz="2800" dirty="0"/>
                  <a:t>, here we focus on the small-bias regime (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kumimoji="1" lang="en-US" altLang="ja-JP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kumimoji="1" lang="en-US" altLang="ja-JP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2800" i="1"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kumimoji="1" lang="en-US" altLang="ja-JP" sz="28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kumimoji="1" lang="en-US" altLang="ja-JP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2800" i="1"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kumimoji="1" lang="en-US" altLang="ja-JP" sz="2800" i="1">
                                <a:latin typeface="Cambria Math" panose="02040503050406030204" pitchFamily="18" charset="0"/>
                              </a:rPr>
                              <m:t>𝑑𝑝</m:t>
                            </m:r>
                          </m:sub>
                        </m:sSub>
                      </m:den>
                    </m:f>
                    <m:r>
                      <a:rPr kumimoji="1" lang="en-US" altLang="ja-JP" sz="2800" i="1">
                        <a:latin typeface="Cambria Math" panose="02040503050406030204" pitchFamily="18" charset="0"/>
                      </a:rPr>
                      <m:t>≪1</m:t>
                    </m:r>
                  </m:oMath>
                </a14:m>
                <a:r>
                  <a:rPr kumimoji="1" lang="en-US" altLang="ja-JP" sz="2800" dirty="0"/>
                  <a:t>), where the coefficient C in the following expansion can be determined analytically. </a:t>
                </a:r>
                <a:endParaRPr lang="en-US" altLang="ja-JP" sz="2800" dirty="0"/>
              </a:p>
            </p:txBody>
          </p:sp>
        </mc:Choice>
        <mc:Fallback xmlns="">
          <p:sp>
            <p:nvSpPr>
              <p:cNvPr id="2" name="テキスト ボックス 1">
                <a:extLst>
                  <a:ext uri="{FF2B5EF4-FFF2-40B4-BE49-F238E27FC236}">
                    <a16:creationId xmlns:a16="http://schemas.microsoft.com/office/drawing/2014/main" id="{C52BD373-8798-55B3-B2E4-A284BCDB0E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18341"/>
                <a:ext cx="12192000" cy="1479764"/>
              </a:xfrm>
              <a:prstGeom prst="rect">
                <a:avLst/>
              </a:prstGeom>
              <a:blipFill>
                <a:blip r:embed="rId2"/>
                <a:stretch>
                  <a:fillRect l="-1000" t="-5761" r="-1500" b="-1028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187823E-797E-3ACA-F707-298363B92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B3C58-AB0B-4AE7-BAF7-8EFBD51A7E73}" type="slidenum">
              <a:rPr kumimoji="1" lang="ja-JP" altLang="en-US" smtClean="0"/>
              <a:t>44</a:t>
            </a:fld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B5102662-FA68-177D-9D15-F3472AE77F54}"/>
                  </a:ext>
                </a:extLst>
              </p:cNvPr>
              <p:cNvSpPr txBox="1"/>
              <p:nvPr/>
            </p:nvSpPr>
            <p:spPr>
              <a:xfrm>
                <a:off x="2533464" y="1780861"/>
                <a:ext cx="6291401" cy="128996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ja-JP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3200" b="0" i="1" smtClean="0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kumimoji="1" lang="en-US" altLang="ja-JP" sz="32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</m:e>
                      </m:d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(0)</m:t>
                      </m:r>
                      <m:d>
                        <m:dPr>
                          <m:begChr m:val="{"/>
                          <m:endChr m:val="}"/>
                          <m:ctrlP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kumimoji="1" lang="en-US" altLang="ja-JP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  <m:sSup>
                            <m:sSupPr>
                              <m:ctrlPr>
                                <a:rPr kumimoji="1" lang="en-US" altLang="ja-JP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1" lang="en-US" altLang="ja-JP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kumimoji="1" lang="en-US" altLang="ja-JP" sz="3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kumimoji="1" lang="en-US" altLang="ja-JP" sz="32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ja-JP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𝐽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ja-JP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kumimoji="1" lang="en-US" altLang="ja-JP" sz="32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ja-JP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𝐽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ja-JP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𝑑𝑝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kumimoji="1" lang="en-US" altLang="ja-JP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  <m:t>+…</m:t>
                          </m:r>
                        </m:e>
                      </m:d>
                    </m:oMath>
                  </m:oMathPara>
                </a14:m>
                <a:endParaRPr kumimoji="1" lang="ja-JP" altLang="en-US" sz="3200" dirty="0"/>
              </a:p>
            </p:txBody>
          </p:sp>
        </mc:Choice>
        <mc:Fallback xmlns="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5017C22C-EF54-52D0-77E2-E183719544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3464" y="1780861"/>
                <a:ext cx="6291401" cy="128996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スライド番号プレースホルダー 5">
            <a:extLst>
              <a:ext uri="{FF2B5EF4-FFF2-40B4-BE49-F238E27FC236}">
                <a16:creationId xmlns:a16="http://schemas.microsoft.com/office/drawing/2014/main" id="{8EDFFC43-551D-F482-2777-BE39AA27F392}"/>
              </a:ext>
            </a:extLst>
          </p:cNvPr>
          <p:cNvSpPr txBox="1">
            <a:spLocks/>
          </p:cNvSpPr>
          <p:nvPr/>
        </p:nvSpPr>
        <p:spPr>
          <a:xfrm>
            <a:off x="10514011" y="596455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CB3C58-AB0B-4AE7-BAF7-8EFBD51A7E73}" type="slidenum">
              <a:rPr kumimoji="1" lang="ja-JP" altLang="en-US" smtClean="0"/>
              <a:pPr/>
              <a:t>44</a:t>
            </a:fld>
            <a:endParaRPr kumimoji="1" lang="ja-JP" altLang="en-US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79C80DC1-790F-FE76-0C2E-231FDD4DE688}"/>
              </a:ext>
            </a:extLst>
          </p:cNvPr>
          <p:cNvSpPr txBox="1"/>
          <p:nvPr/>
        </p:nvSpPr>
        <p:spPr>
          <a:xfrm>
            <a:off x="38058" y="6356170"/>
            <a:ext cx="426884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51765" indent="-151765" algn="just"/>
            <a:r>
              <a:rPr lang="en-US" altLang="ja-JP" sz="1200" kern="100" dirty="0">
                <a:solidFill>
                  <a:srgbClr val="00B0F0"/>
                </a:solidFill>
                <a:effectLst/>
                <a:latin typeface="ＭＳ Ｐ明朝" panose="02020600040205080304" pitchFamily="18" charset="-128"/>
                <a:ea typeface="ＭＳ 明朝" panose="02020609040205080304" pitchFamily="17" charset="-128"/>
                <a:cs typeface="Times New Roman" panose="02020603050405020304" pitchFamily="18" charset="0"/>
              </a:rPr>
              <a:t>T. Kubo, Physical Review Research </a:t>
            </a:r>
            <a:r>
              <a:rPr lang="en-US" altLang="ja-JP" sz="1200" b="1" kern="100" dirty="0">
                <a:solidFill>
                  <a:srgbClr val="00B0F0"/>
                </a:solidFill>
                <a:effectLst/>
                <a:latin typeface="ＭＳ Ｐ明朝" panose="02020600040205080304" pitchFamily="18" charset="-128"/>
                <a:ea typeface="ＭＳ 明朝" panose="02020609040205080304" pitchFamily="17" charset="-128"/>
                <a:cs typeface="Times New Roman" panose="02020603050405020304" pitchFamily="18" charset="0"/>
              </a:rPr>
              <a:t>2</a:t>
            </a:r>
            <a:r>
              <a:rPr lang="en-US" altLang="ja-JP" sz="1200" kern="100" dirty="0">
                <a:solidFill>
                  <a:srgbClr val="00B0F0"/>
                </a:solidFill>
                <a:effectLst/>
                <a:latin typeface="ＭＳ Ｐ明朝" panose="02020600040205080304" pitchFamily="18" charset="-128"/>
                <a:ea typeface="ＭＳ 明朝" panose="02020609040205080304" pitchFamily="17" charset="-128"/>
                <a:cs typeface="Times New Roman" panose="02020603050405020304" pitchFamily="18" charset="0"/>
              </a:rPr>
              <a:t>, 033203 (2020). </a:t>
            </a:r>
            <a:endParaRPr lang="ja-JP" altLang="ja-JP" sz="2000" kern="100" dirty="0">
              <a:solidFill>
                <a:srgbClr val="00B0F0"/>
              </a:solidFill>
              <a:effectLst/>
              <a:latin typeface="ＭＳ 明朝" panose="02020609040205080304" pitchFamily="17" charset="-128"/>
              <a:ea typeface="ＭＳ 明朝" panose="02020609040205080304" pitchFamily="17" charset="-128"/>
              <a:cs typeface="Times New Roman" panose="02020603050405020304" pitchFamily="18" charset="0"/>
            </a:endParaRPr>
          </a:p>
          <a:p>
            <a:pPr marL="151765" indent="-151765" algn="just"/>
            <a:r>
              <a:rPr lang="en-US" altLang="ja-JP" sz="1200" kern="100" dirty="0">
                <a:solidFill>
                  <a:srgbClr val="00B0F0"/>
                </a:solidFill>
                <a:effectLst/>
                <a:latin typeface="ＭＳ Ｐ明朝" panose="02020600040205080304" pitchFamily="18" charset="-128"/>
                <a:ea typeface="ＭＳ 明朝" panose="02020609040205080304" pitchFamily="17" charset="-128"/>
                <a:cs typeface="Times New Roman" panose="02020603050405020304" pitchFamily="18" charset="0"/>
              </a:rPr>
              <a:t>Physical Review Research </a:t>
            </a:r>
            <a:r>
              <a:rPr lang="en-US" altLang="ja-JP" sz="1200" b="1" kern="100" dirty="0">
                <a:solidFill>
                  <a:srgbClr val="00B0F0"/>
                </a:solidFill>
                <a:effectLst/>
                <a:latin typeface="ＭＳ Ｐ明朝" panose="02020600040205080304" pitchFamily="18" charset="-128"/>
                <a:ea typeface="ＭＳ 明朝" panose="02020609040205080304" pitchFamily="17" charset="-128"/>
                <a:cs typeface="Times New Roman" panose="02020603050405020304" pitchFamily="18" charset="0"/>
              </a:rPr>
              <a:t>6</a:t>
            </a:r>
            <a:r>
              <a:rPr lang="en-US" altLang="ja-JP" sz="1200" kern="100" dirty="0">
                <a:solidFill>
                  <a:srgbClr val="00B0F0"/>
                </a:solidFill>
                <a:effectLst/>
                <a:latin typeface="ＭＳ Ｐ明朝" panose="02020600040205080304" pitchFamily="18" charset="-128"/>
                <a:ea typeface="ＭＳ 明朝" panose="02020609040205080304" pitchFamily="17" charset="-128"/>
                <a:cs typeface="Times New Roman" panose="02020603050405020304" pitchFamily="18" charset="0"/>
              </a:rPr>
              <a:t>, 039002 (2024) [</a:t>
            </a:r>
            <a:r>
              <a:rPr lang="en-US" altLang="ja-JP" sz="1200" b="1" kern="100" dirty="0">
                <a:solidFill>
                  <a:srgbClr val="00B0F0"/>
                </a:solidFill>
                <a:effectLst/>
                <a:latin typeface="ＭＳ Ｐ明朝" panose="02020600040205080304" pitchFamily="18" charset="-128"/>
                <a:ea typeface="ＭＳ 明朝" panose="02020609040205080304" pitchFamily="17" charset="-128"/>
                <a:cs typeface="Times New Roman" panose="02020603050405020304" pitchFamily="18" charset="0"/>
              </a:rPr>
              <a:t>Erratum</a:t>
            </a:r>
            <a:r>
              <a:rPr lang="en-US" altLang="ja-JP" sz="1200" kern="100" dirty="0">
                <a:solidFill>
                  <a:srgbClr val="00B0F0"/>
                </a:solidFill>
                <a:effectLst/>
                <a:latin typeface="ＭＳ Ｐ明朝" panose="02020600040205080304" pitchFamily="18" charset="-128"/>
                <a:ea typeface="ＭＳ 明朝" panose="02020609040205080304" pitchFamily="17" charset="-128"/>
                <a:cs typeface="Times New Roman" panose="02020603050405020304" pitchFamily="18" charset="0"/>
              </a:rPr>
              <a:t>]. </a:t>
            </a:r>
            <a:endParaRPr lang="ja-JP" altLang="ja-JP" sz="2000" kern="100" dirty="0">
              <a:solidFill>
                <a:srgbClr val="00B0F0"/>
              </a:solidFill>
              <a:effectLst/>
              <a:latin typeface="ＭＳ 明朝" panose="02020609040205080304" pitchFamily="17" charset="-128"/>
              <a:ea typeface="ＭＳ 明朝" panose="02020609040205080304" pitchFamily="17" charset="-128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テキスト ボックス 17">
                <a:extLst>
                  <a:ext uri="{FF2B5EF4-FFF2-40B4-BE49-F238E27FC236}">
                    <a16:creationId xmlns:a16="http://schemas.microsoft.com/office/drawing/2014/main" id="{FBAFDF72-822D-70DC-4676-53E77B1449FF}"/>
                  </a:ext>
                </a:extLst>
              </p:cNvPr>
              <p:cNvSpPr txBox="1"/>
              <p:nvPr/>
            </p:nvSpPr>
            <p:spPr>
              <a:xfrm>
                <a:off x="4790587" y="3663729"/>
                <a:ext cx="7156836" cy="9951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→0)=</m:t>
                      </m:r>
                      <m:f>
                        <m:fPr>
                          <m:ctrlP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sSup>
                                <m:sSupPr>
                                  <m:ctrlPr>
                                    <a:rPr kumimoji="1" lang="en-US" altLang="ja-JP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ja-JP" sz="2400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p>
                                  <m:r>
                                    <a:rPr kumimoji="1" lang="en-US" altLang="ja-JP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+16</m:t>
                              </m:r>
                            </m:e>
                          </m:d>
                          <m:sSub>
                            <m:sSubPr>
                              <m:ctrlP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num>
                        <m:den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  <m:sSup>
                        <m:sSupPr>
                          <m:ctrlP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ja-JP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kumimoji="1" lang="en-US" altLang="ja-JP" sz="2400" b="0" i="0" smtClean="0"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</m:e>
                                <m:sub>
                                  <m:r>
                                    <a:rPr kumimoji="1" lang="en-US" altLang="ja-JP" sz="24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kumimoji="1" lang="en-US" altLang="ja-JP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ja-JP" sz="2400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  <m:sSub>
                                    <m:sSubPr>
                                      <m:ctrlPr>
                                        <a:rPr kumimoji="1" lang="en-US" altLang="ja-JP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400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kumimoji="1" lang="en-US" altLang="ja-JP" sz="2400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kumimoji="1" lang="en-US" altLang="ja-JP" sz="24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kumimoji="1" lang="en-US" altLang="ja-JP" sz="2400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=0.136</m:t>
                      </m:r>
                    </m:oMath>
                  </m:oMathPara>
                </a14:m>
                <a:endParaRPr lang="ja-JP" altLang="en-US" sz="2400" dirty="0"/>
              </a:p>
            </p:txBody>
          </p:sp>
        </mc:Choice>
        <mc:Fallback xmlns="">
          <p:sp>
            <p:nvSpPr>
              <p:cNvPr id="18" name="テキスト ボックス 17">
                <a:extLst>
                  <a:ext uri="{FF2B5EF4-FFF2-40B4-BE49-F238E27FC236}">
                    <a16:creationId xmlns:a16="http://schemas.microsoft.com/office/drawing/2014/main" id="{4D984003-6ABE-8F98-7413-655CD9E2AF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0587" y="3663729"/>
                <a:ext cx="7156836" cy="99514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テキスト ボックス 18">
                <a:extLst>
                  <a:ext uri="{FF2B5EF4-FFF2-40B4-BE49-F238E27FC236}">
                    <a16:creationId xmlns:a16="http://schemas.microsoft.com/office/drawing/2014/main" id="{48F638D4-C3D2-437D-B41E-274281021244}"/>
                  </a:ext>
                </a:extLst>
              </p:cNvPr>
              <p:cNvSpPr txBox="1"/>
              <p:nvPr/>
            </p:nvSpPr>
            <p:spPr>
              <a:xfrm>
                <a:off x="4814847" y="4855765"/>
                <a:ext cx="7156836" cy="9951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→0)=</m:t>
                      </m:r>
                      <m:f>
                        <m:fPr>
                          <m:ctrlP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sSup>
                                <m:sSupPr>
                                  <m:ctrlPr>
                                    <a:rPr kumimoji="1" lang="en-US" altLang="ja-JP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ja-JP" sz="2400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p>
                                  <m:r>
                                    <a:rPr kumimoji="1" lang="en-US" altLang="ja-JP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+16</m:t>
                              </m:r>
                            </m:e>
                          </m:d>
                          <m:sSub>
                            <m:sSubPr>
                              <m:ctrlP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num>
                        <m:den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  <m:sSup>
                        <m:sSupPr>
                          <m:ctrlP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ja-JP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kumimoji="1" lang="en-US" altLang="ja-JP" sz="2400" b="0" i="0" smtClean="0"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</m:e>
                                <m:sub>
                                  <m:r>
                                    <a:rPr kumimoji="1" lang="en-US" altLang="ja-JP" sz="24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kumimoji="1" lang="en-US" altLang="ja-JP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ja-JP" sz="2400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  <m:sSub>
                                    <m:sSubPr>
                                      <m:ctrlPr>
                                        <a:rPr kumimoji="1" lang="en-US" altLang="ja-JP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400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kumimoji="1" lang="en-US" altLang="ja-JP" sz="2400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kumimoji="1" lang="en-US" altLang="ja-JP" sz="24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kumimoji="1" lang="en-US" altLang="ja-JP" sz="2400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=0.409</m:t>
                      </m:r>
                    </m:oMath>
                  </m:oMathPara>
                </a14:m>
                <a:endParaRPr lang="ja-JP" altLang="en-US" sz="2400" dirty="0"/>
              </a:p>
            </p:txBody>
          </p:sp>
        </mc:Choice>
        <mc:Fallback xmlns="">
          <p:sp>
            <p:nvSpPr>
              <p:cNvPr id="19" name="テキスト ボックス 18">
                <a:extLst>
                  <a:ext uri="{FF2B5EF4-FFF2-40B4-BE49-F238E27FC236}">
                    <a16:creationId xmlns:a16="http://schemas.microsoft.com/office/drawing/2014/main" id="{9D93CE6E-CC56-BB46-68EB-C51C76D550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4847" y="4855765"/>
                <a:ext cx="7156836" cy="99514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テキスト ボックス 19">
                <a:extLst>
                  <a:ext uri="{FF2B5EF4-FFF2-40B4-BE49-F238E27FC236}">
                    <a16:creationId xmlns:a16="http://schemas.microsoft.com/office/drawing/2014/main" id="{EB0E025D-BCEA-39E5-3327-9494A7AF8931}"/>
                  </a:ext>
                </a:extLst>
              </p:cNvPr>
              <p:cNvSpPr txBox="1"/>
              <p:nvPr/>
            </p:nvSpPr>
            <p:spPr>
              <a:xfrm>
                <a:off x="4685434" y="6165618"/>
                <a:ext cx="1214820" cy="2554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ja-JP" sz="16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</m:e>
                        <m:sub>
                          <m:r>
                            <a:rPr kumimoji="1" lang="en-US" altLang="ja-JP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kumimoji="1" lang="en-US" altLang="ja-JP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ja-JP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JP" sz="16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kumimoji="1" lang="en-US" altLang="ja-JP" sz="1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kumimoji="1" lang="en-US" altLang="ja-JP" sz="16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sSub>
                            <m:sSubPr>
                              <m:ctrlPr>
                                <a:rPr kumimoji="1" lang="en-US" altLang="ja-JP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1600" b="0" i="1" smtClean="0">
                                  <a:latin typeface="Cambria Math" panose="02040503050406030204" pitchFamily="18" charset="0"/>
                                </a:rPr>
                                <m:t>𝜁</m:t>
                              </m:r>
                            </m:e>
                            <m:sub>
                              <m:r>
                                <a:rPr kumimoji="1" lang="en-US" altLang="ja-JP" sz="16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r>
                            <a:rPr kumimoji="1" lang="en-US" altLang="ja-JP" sz="1600" b="0" i="1" smtClean="0">
                              <a:latin typeface="Cambria Math" panose="02040503050406030204" pitchFamily="18" charset="0"/>
                            </a:rPr>
                            <m:t>/4</m:t>
                          </m:r>
                        </m:sup>
                      </m:sSup>
                    </m:oMath>
                  </m:oMathPara>
                </a14:m>
                <a:endParaRPr kumimoji="1" lang="ja-JP" altLang="en-US" sz="1600" dirty="0"/>
              </a:p>
            </p:txBody>
          </p:sp>
        </mc:Choice>
        <mc:Fallback xmlns="">
          <p:sp>
            <p:nvSpPr>
              <p:cNvPr id="20" name="テキスト ボックス 19">
                <a:extLst>
                  <a:ext uri="{FF2B5EF4-FFF2-40B4-BE49-F238E27FC236}">
                    <a16:creationId xmlns:a16="http://schemas.microsoft.com/office/drawing/2014/main" id="{E64BCB2C-3B1C-3A4C-B86D-736C69CB3B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5434" y="6165618"/>
                <a:ext cx="1214820" cy="255455"/>
              </a:xfrm>
              <a:prstGeom prst="rect">
                <a:avLst/>
              </a:prstGeom>
              <a:blipFill>
                <a:blip r:embed="rId6"/>
                <a:stretch>
                  <a:fillRect l="-3015" t="-2381" r="-1005" b="-1904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テキスト ボックス 20">
                <a:extLst>
                  <a:ext uri="{FF2B5EF4-FFF2-40B4-BE49-F238E27FC236}">
                    <a16:creationId xmlns:a16="http://schemas.microsoft.com/office/drawing/2014/main" id="{30A8855D-47A6-D0EC-0138-F800B63645D7}"/>
                  </a:ext>
                </a:extLst>
              </p:cNvPr>
              <p:cNvSpPr txBox="1"/>
              <p:nvPr/>
            </p:nvSpPr>
            <p:spPr>
              <a:xfrm>
                <a:off x="6233661" y="6125289"/>
                <a:ext cx="951734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ja-JP" sz="1600" b="0" i="0" smtClean="0"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a:rPr kumimoji="1" lang="en-US" altLang="ja-JP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kumimoji="1" lang="en-US" altLang="ja-JP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ja-JP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ja-JP" sz="16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</m:e>
                        <m:sub>
                          <m:r>
                            <a:rPr kumimoji="1" lang="en-US" altLang="ja-JP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sSub>
                        <m:sSubPr>
                          <m:ctrlPr>
                            <a:rPr kumimoji="1" lang="en-US" altLang="ja-JP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600" b="0" i="1" smtClean="0">
                              <a:latin typeface="Cambria Math" panose="02040503050406030204" pitchFamily="18" charset="0"/>
                            </a:rPr>
                            <m:t>𝜁</m:t>
                          </m:r>
                        </m:e>
                        <m:sub>
                          <m:r>
                            <a:rPr kumimoji="1" lang="en-US" altLang="ja-JP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kumimoji="1" lang="ja-JP" altLang="en-US" sz="1600" dirty="0"/>
              </a:p>
            </p:txBody>
          </p:sp>
        </mc:Choice>
        <mc:Fallback xmlns="">
          <p:sp>
            <p:nvSpPr>
              <p:cNvPr id="21" name="テキスト ボックス 20">
                <a:extLst>
                  <a:ext uri="{FF2B5EF4-FFF2-40B4-BE49-F238E27FC236}">
                    <a16:creationId xmlns:a16="http://schemas.microsoft.com/office/drawing/2014/main" id="{145A8A59-ED5D-1DF8-B17E-1EFCEE0D81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3661" y="6125289"/>
                <a:ext cx="951734" cy="246221"/>
              </a:xfrm>
              <a:prstGeom prst="rect">
                <a:avLst/>
              </a:prstGeom>
              <a:blipFill>
                <a:blip r:embed="rId7"/>
                <a:stretch>
                  <a:fillRect l="-1923" b="-350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テキスト ボックス 21">
                <a:extLst>
                  <a:ext uri="{FF2B5EF4-FFF2-40B4-BE49-F238E27FC236}">
                    <a16:creationId xmlns:a16="http://schemas.microsoft.com/office/drawing/2014/main" id="{96C0C487-55D9-0300-18C4-A35FFB1E8B18}"/>
                  </a:ext>
                </a:extLst>
              </p:cNvPr>
              <p:cNvSpPr txBox="1"/>
              <p:nvPr/>
            </p:nvSpPr>
            <p:spPr>
              <a:xfrm>
                <a:off x="7312365" y="5891363"/>
                <a:ext cx="3438604" cy="63799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200" b="0" i="1" smtClean="0">
                              <a:latin typeface="Cambria Math" panose="02040503050406030204" pitchFamily="18" charset="0"/>
                            </a:rPr>
                            <m:t>𝜁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kumimoji="1" lang="en-US" altLang="ja-JP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ja-JP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kumimoji="1" lang="en-US" altLang="ja-JP" sz="12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  <m:r>
                        <a:rPr kumimoji="1" lang="en-US" altLang="ja-JP" sz="12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kumimoji="1" lang="en-US" altLang="ja-JP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12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kumimoji="1" lang="en-US" altLang="ja-JP" sz="12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kumimoji="1" lang="en-US" altLang="ja-JP" sz="1200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  <m:r>
                        <a:rPr kumimoji="1" lang="en-US" altLang="ja-JP" sz="1200" b="0" i="1" smtClean="0">
                          <a:latin typeface="Cambria Math" panose="02040503050406030204" pitchFamily="18" charset="0"/>
                        </a:rPr>
                        <m:t>−</m:t>
                      </m:r>
                      <m:rad>
                        <m:radPr>
                          <m:degHide m:val="on"/>
                          <m:ctrlPr>
                            <a:rPr kumimoji="1" lang="en-US" altLang="ja-JP" sz="12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kumimoji="1" lang="en-US" altLang="ja-JP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1" lang="en-US" altLang="ja-JP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kumimoji="1" lang="en-US" altLang="ja-JP" sz="1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kumimoji="1" lang="en-US" altLang="ja-JP" sz="12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num>
                                    <m:den>
                                      <m:r>
                                        <a:rPr kumimoji="1" lang="en-US" altLang="ja-JP" sz="1200" b="0" i="1" smtClean="0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</m:den>
                                  </m:f>
                                  <m:r>
                                    <a:rPr kumimoji="1" lang="en-US" altLang="ja-JP" sz="12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kumimoji="1" lang="en-US" altLang="ja-JP" sz="1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kumimoji="1" lang="en-US" altLang="ja-JP" sz="1200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kumimoji="1" lang="en-US" altLang="ja-JP" sz="1200" b="0" i="1" smtClean="0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</m:num>
                                    <m:den>
                                      <m:r>
                                        <a:rPr kumimoji="1" lang="en-US" altLang="ja-JP" sz="1200" b="0" i="1" smtClean="0">
                                          <a:latin typeface="Cambria Math" panose="02040503050406030204" pitchFamily="18" charset="0"/>
                                        </a:rPr>
                                        <m:t>8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kumimoji="1" lang="en-US" altLang="ja-JP" sz="1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1" lang="en-US" altLang="ja-JP" sz="12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rad>
                      <m:r>
                        <a:rPr kumimoji="1" lang="en-US" altLang="ja-JP" sz="1200" b="0" i="1" smtClean="0">
                          <a:latin typeface="Cambria Math" panose="02040503050406030204" pitchFamily="18" charset="0"/>
                        </a:rPr>
                        <m:t>≃0.300</m:t>
                      </m:r>
                    </m:oMath>
                  </m:oMathPara>
                </a14:m>
                <a:endParaRPr lang="ja-JP" altLang="en-US" sz="1200" dirty="0"/>
              </a:p>
            </p:txBody>
          </p:sp>
        </mc:Choice>
        <mc:Fallback xmlns="">
          <p:sp>
            <p:nvSpPr>
              <p:cNvPr id="22" name="テキスト ボックス 21">
                <a:extLst>
                  <a:ext uri="{FF2B5EF4-FFF2-40B4-BE49-F238E27FC236}">
                    <a16:creationId xmlns:a16="http://schemas.microsoft.com/office/drawing/2014/main" id="{7D1DEBCB-AD7A-5C04-A5EB-869F9EB5C1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2365" y="5891363"/>
                <a:ext cx="3438604" cy="63799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1FAD26E8-A084-4A0E-1D61-C56B3CB51DD2}"/>
                  </a:ext>
                </a:extLst>
              </p:cNvPr>
              <p:cNvSpPr txBox="1"/>
              <p:nvPr/>
            </p:nvSpPr>
            <p:spPr>
              <a:xfrm>
                <a:off x="81279" y="3732609"/>
                <a:ext cx="312828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2400" dirty="0">
                    <a:solidFill>
                      <a:srgbClr val="FFC000"/>
                    </a:solidFill>
                  </a:rPr>
                  <a:t>Fast experiment </a:t>
                </a:r>
              </a:p>
              <a:p>
                <a:pPr algn="ctr"/>
                <a:r>
                  <a:rPr lang="en-US" altLang="ja-JP" sz="2400" dirty="0">
                    <a:solidFill>
                      <a:srgbClr val="FFC000"/>
                    </a:solidFill>
                  </a:rPr>
                  <a:t>(Frozen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2400" b="1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2400" b="1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  <m:sub>
                        <m:r>
                          <a:rPr kumimoji="1" lang="en-US" altLang="ja-JP" sz="2400" b="1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𝒔</m:t>
                        </m:r>
                      </m:sub>
                    </m:sSub>
                  </m:oMath>
                </a14:m>
                <a:r>
                  <a:rPr kumimoji="1" lang="en-US" altLang="ja-JP" sz="2400" b="0" dirty="0">
                    <a:solidFill>
                      <a:srgbClr val="FFC000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A9290A9B-0A8B-8B80-DB99-E90F031700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79" y="3732609"/>
                <a:ext cx="3128287" cy="830997"/>
              </a:xfrm>
              <a:prstGeom prst="rect">
                <a:avLst/>
              </a:prstGeom>
              <a:blipFill>
                <a:blip r:embed="rId9"/>
                <a:stretch>
                  <a:fillRect t="-6569" b="-1459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テキスト ボックス 24">
                <a:extLst>
                  <a:ext uri="{FF2B5EF4-FFF2-40B4-BE49-F238E27FC236}">
                    <a16:creationId xmlns:a16="http://schemas.microsoft.com/office/drawing/2014/main" id="{0E5D575A-433B-6366-65CC-2FD6DA0B5466}"/>
                  </a:ext>
                </a:extLst>
              </p:cNvPr>
              <p:cNvSpPr txBox="1"/>
              <p:nvPr/>
            </p:nvSpPr>
            <p:spPr>
              <a:xfrm>
                <a:off x="32792" y="5022084"/>
                <a:ext cx="322526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2400" dirty="0">
                    <a:solidFill>
                      <a:srgbClr val="92D050"/>
                    </a:solidFill>
                  </a:rPr>
                  <a:t>Slow experiment </a:t>
                </a:r>
              </a:p>
              <a:p>
                <a:pPr algn="ctr"/>
                <a:r>
                  <a:rPr lang="en-US" altLang="ja-JP" sz="2400" dirty="0">
                    <a:solidFill>
                      <a:srgbClr val="92D050"/>
                    </a:solidFill>
                  </a:rPr>
                  <a:t>(Oscillating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2400" b="1" i="1" smtClean="0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2400" b="1" i="1" smtClean="0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  <m:sub>
                        <m:r>
                          <a:rPr kumimoji="1" lang="en-US" altLang="ja-JP" sz="2400" b="1" i="1" smtClean="0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𝒔</m:t>
                        </m:r>
                      </m:sub>
                    </m:sSub>
                  </m:oMath>
                </a14:m>
                <a:r>
                  <a:rPr kumimoji="1" lang="ja-JP" altLang="en-US" sz="2400" b="1" dirty="0">
                    <a:solidFill>
                      <a:srgbClr val="92D050"/>
                    </a:solidFill>
                  </a:rPr>
                  <a:t>）</a:t>
                </a:r>
                <a:endParaRPr kumimoji="1" lang="en-US" altLang="ja-JP" sz="2400" b="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25" name="テキスト ボックス 24">
                <a:extLst>
                  <a:ext uri="{FF2B5EF4-FFF2-40B4-BE49-F238E27FC236}">
                    <a16:creationId xmlns:a16="http://schemas.microsoft.com/office/drawing/2014/main" id="{5EA4F1BD-FDB9-D2F6-B9A9-8C6DE497A3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92" y="5022084"/>
                <a:ext cx="3225260" cy="830997"/>
              </a:xfrm>
              <a:prstGeom prst="rect">
                <a:avLst/>
              </a:prstGeom>
              <a:blipFill>
                <a:blip r:embed="rId10"/>
                <a:stretch>
                  <a:fillRect t="-6618" b="-1617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矢印: 右 28">
            <a:extLst>
              <a:ext uri="{FF2B5EF4-FFF2-40B4-BE49-F238E27FC236}">
                <a16:creationId xmlns:a16="http://schemas.microsoft.com/office/drawing/2014/main" id="{536CDB07-1FDF-AC09-5CCB-CB153A60F21F}"/>
              </a:ext>
            </a:extLst>
          </p:cNvPr>
          <p:cNvSpPr/>
          <p:nvPr/>
        </p:nvSpPr>
        <p:spPr>
          <a:xfrm>
            <a:off x="2945643" y="3643167"/>
            <a:ext cx="2146806" cy="940290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 dirty="0"/>
              <a:t>BCS theory in the dirty limit</a:t>
            </a:r>
            <a:endParaRPr kumimoji="1" lang="ja-JP" altLang="en-US" sz="2000" dirty="0"/>
          </a:p>
        </p:txBody>
      </p:sp>
      <p:sp>
        <p:nvSpPr>
          <p:cNvPr id="30" name="矢印: 右 29">
            <a:extLst>
              <a:ext uri="{FF2B5EF4-FFF2-40B4-BE49-F238E27FC236}">
                <a16:creationId xmlns:a16="http://schemas.microsoft.com/office/drawing/2014/main" id="{8DB236A4-402D-30D0-47BE-159070E46732}"/>
              </a:ext>
            </a:extLst>
          </p:cNvPr>
          <p:cNvSpPr/>
          <p:nvPr/>
        </p:nvSpPr>
        <p:spPr>
          <a:xfrm>
            <a:off x="2926673" y="5171671"/>
            <a:ext cx="2146806" cy="940290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 dirty="0"/>
              <a:t>BCS theory in the dirty limit</a:t>
            </a:r>
            <a:endParaRPr kumimoji="1" lang="ja-JP" altLang="en-US" sz="2000" dirty="0"/>
          </a:p>
        </p:txBody>
      </p:sp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0FA73C82-78F6-2096-8590-97EFEC8C54AA}"/>
              </a:ext>
            </a:extLst>
          </p:cNvPr>
          <p:cNvSpPr/>
          <p:nvPr/>
        </p:nvSpPr>
        <p:spPr>
          <a:xfrm>
            <a:off x="10637520" y="3732609"/>
            <a:ext cx="975360" cy="923478"/>
          </a:xfrm>
          <a:prstGeom prst="rect">
            <a:avLst/>
          </a:prstGeom>
          <a:noFill/>
          <a:ln w="508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>
            <a:extLst>
              <a:ext uri="{FF2B5EF4-FFF2-40B4-BE49-F238E27FC236}">
                <a16:creationId xmlns:a16="http://schemas.microsoft.com/office/drawing/2014/main" id="{EB3FC992-C535-7CD7-0CB7-6BDFAF5F27C9}"/>
              </a:ext>
            </a:extLst>
          </p:cNvPr>
          <p:cNvSpPr/>
          <p:nvPr/>
        </p:nvSpPr>
        <p:spPr>
          <a:xfrm>
            <a:off x="10668000" y="4930974"/>
            <a:ext cx="975360" cy="923478"/>
          </a:xfrm>
          <a:prstGeom prst="rect">
            <a:avLst/>
          </a:prstGeom>
          <a:noFill/>
          <a:ln w="508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B433EA61-AD0A-27CA-31BB-02AC4101AFD4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72298" y="4406779"/>
            <a:ext cx="1034608" cy="946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3389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9EAC1B4E-76B3-92F9-D946-4AD848E710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4DA5E-C26F-4550-A01A-8DBB4B86492C}" type="slidenum">
              <a:rPr kumimoji="1" lang="ja-JP" altLang="en-US" smtClean="0"/>
              <a:t>45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6D788422-6DCB-7E36-62C0-9CF5E9F4C8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1039" y="479567"/>
            <a:ext cx="4988068" cy="2436205"/>
          </a:xfrm>
          <a:prstGeom prst="rect">
            <a:avLst/>
          </a:prstGeom>
        </p:spPr>
      </p:pic>
      <p:sp>
        <p:nvSpPr>
          <p:cNvPr id="5" name="楕円 4">
            <a:extLst>
              <a:ext uri="{FF2B5EF4-FFF2-40B4-BE49-F238E27FC236}">
                <a16:creationId xmlns:a16="http://schemas.microsoft.com/office/drawing/2014/main" id="{26DB33B6-F8A2-E9FC-50E5-B5FA23646495}"/>
              </a:ext>
            </a:extLst>
          </p:cNvPr>
          <p:cNvSpPr>
            <a:spLocks noChangeAspect="1"/>
          </p:cNvSpPr>
          <p:nvPr/>
        </p:nvSpPr>
        <p:spPr>
          <a:xfrm>
            <a:off x="10945911" y="2604540"/>
            <a:ext cx="167943" cy="167943"/>
          </a:xfrm>
          <a:prstGeom prst="ellipse">
            <a:avLst/>
          </a:prstGeom>
          <a:solidFill>
            <a:srgbClr val="92D050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円弧 5">
            <a:extLst>
              <a:ext uri="{FF2B5EF4-FFF2-40B4-BE49-F238E27FC236}">
                <a16:creationId xmlns:a16="http://schemas.microsoft.com/office/drawing/2014/main" id="{B52DEEA5-2778-8159-770C-8C58B539B495}"/>
              </a:ext>
            </a:extLst>
          </p:cNvPr>
          <p:cNvSpPr/>
          <p:nvPr/>
        </p:nvSpPr>
        <p:spPr>
          <a:xfrm rot="7902434">
            <a:off x="10480281" y="1698503"/>
            <a:ext cx="964716" cy="1007792"/>
          </a:xfrm>
          <a:prstGeom prst="arc">
            <a:avLst/>
          </a:prstGeom>
          <a:ln w="38100">
            <a:solidFill>
              <a:srgbClr val="92D05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B4A2A8D5-D2C5-7839-7523-1EC4C9D3C28B}"/>
                  </a:ext>
                </a:extLst>
              </p:cNvPr>
              <p:cNvSpPr txBox="1"/>
              <p:nvPr/>
            </p:nvSpPr>
            <p:spPr>
              <a:xfrm>
                <a:off x="11760136" y="1593336"/>
                <a:ext cx="347851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ja-JP" sz="32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</m:oMath>
                  </m:oMathPara>
                </a14:m>
                <a:endParaRPr kumimoji="1" lang="ja-JP" altLang="en-US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B4A2A8D5-D2C5-7839-7523-1EC4C9D3C2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60136" y="1593336"/>
                <a:ext cx="347851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テキスト ボックス 7">
                <a:extLst>
                  <a:ext uri="{FF2B5EF4-FFF2-40B4-BE49-F238E27FC236}">
                    <a16:creationId xmlns:a16="http://schemas.microsoft.com/office/drawing/2014/main" id="{7E5789AB-85B6-6C5D-164A-4CF89B7B9F62}"/>
                  </a:ext>
                </a:extLst>
              </p:cNvPr>
              <p:cNvSpPr txBox="1"/>
              <p:nvPr/>
            </p:nvSpPr>
            <p:spPr>
              <a:xfrm>
                <a:off x="10671206" y="1918985"/>
                <a:ext cx="569066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3200" b="0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r>
                        <m:rPr>
                          <m:sty m:val="p"/>
                        </m:rPr>
                        <a:rPr kumimoji="1" lang="en-US" altLang="ja-JP" sz="3200" b="0" i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</m:oMath>
                  </m:oMathPara>
                </a14:m>
                <a:endParaRPr kumimoji="1" lang="ja-JP" altLang="en-US" sz="32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8" name="テキスト ボックス 7">
                <a:extLst>
                  <a:ext uri="{FF2B5EF4-FFF2-40B4-BE49-F238E27FC236}">
                    <a16:creationId xmlns:a16="http://schemas.microsoft.com/office/drawing/2014/main" id="{7E5789AB-85B6-6C5D-164A-4CF89B7B9F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71206" y="1918985"/>
                <a:ext cx="569066" cy="4924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718A05B5-F4C3-B57E-860A-741028079C93}"/>
              </a:ext>
            </a:extLst>
          </p:cNvPr>
          <p:cNvSpPr txBox="1"/>
          <p:nvPr/>
        </p:nvSpPr>
        <p:spPr>
          <a:xfrm>
            <a:off x="8033655" y="460701"/>
            <a:ext cx="31687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800" dirty="0">
                <a:solidFill>
                  <a:schemeClr val="bg1"/>
                </a:solidFill>
              </a:rPr>
              <a:t>Superconductivity</a:t>
            </a:r>
            <a:endParaRPr kumimoji="1" lang="ja-JP" altLang="en-US" sz="2800" dirty="0">
              <a:solidFill>
                <a:schemeClr val="bg1"/>
              </a:solidFill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1F74A417-C4F3-ADFD-BFFE-C1F4C5651EBD}"/>
              </a:ext>
            </a:extLst>
          </p:cNvPr>
          <p:cNvSpPr txBox="1"/>
          <p:nvPr/>
        </p:nvSpPr>
        <p:spPr>
          <a:xfrm>
            <a:off x="9300169" y="1157240"/>
            <a:ext cx="248978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b="1" dirty="0">
                <a:solidFill>
                  <a:srgbClr val="92D050"/>
                </a:solidFill>
              </a:rPr>
              <a:t>Oscillation of </a:t>
            </a:r>
          </a:p>
          <a:p>
            <a:r>
              <a:rPr kumimoji="1" lang="en-US" altLang="ja-JP" sz="2000" b="1" dirty="0">
                <a:solidFill>
                  <a:srgbClr val="92D050"/>
                </a:solidFill>
              </a:rPr>
              <a:t>superfluid density</a:t>
            </a:r>
            <a:endParaRPr kumimoji="1" lang="ja-JP" altLang="en-US" sz="2000" b="1" dirty="0">
              <a:solidFill>
                <a:srgbClr val="92D05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7D347009-EB7C-4829-463D-C6C0942FEF29}"/>
                  </a:ext>
                </a:extLst>
              </p:cNvPr>
              <p:cNvSpPr txBox="1"/>
              <p:nvPr/>
            </p:nvSpPr>
            <p:spPr>
              <a:xfrm>
                <a:off x="40641" y="514390"/>
                <a:ext cx="6960652" cy="1631216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JP" sz="4400" dirty="0"/>
                  <a:t>Here, let us recall </a:t>
                </a:r>
                <a:r>
                  <a:rPr kumimoji="1" lang="en-US" altLang="ja-JP" sz="2800" dirty="0"/>
                  <a:t>that </a:t>
                </a:r>
              </a:p>
              <a:p>
                <a:pPr algn="ctr"/>
                <a:r>
                  <a:rPr kumimoji="1" lang="en-US" altLang="ja-JP" sz="2800" dirty="0"/>
                  <a:t>the Higgs mode essentially represents </a:t>
                </a:r>
              </a:p>
              <a:p>
                <a:pPr algn="ctr"/>
                <a:r>
                  <a:rPr kumimoji="1" lang="en-US" altLang="ja-JP" sz="2800" dirty="0"/>
                  <a:t>an oscillation of the superfluid density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kumimoji="1" lang="en-US" altLang="ja-JP" sz="2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kumimoji="1" lang="en-US" altLang="ja-JP" sz="2800" dirty="0"/>
                  <a:t>​.</a:t>
                </a:r>
              </a:p>
            </p:txBody>
          </p:sp>
        </mc:Choice>
        <mc:Fallback xmlns="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7D347009-EB7C-4829-463D-C6C0942FEF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41" y="514390"/>
                <a:ext cx="6960652" cy="1631216"/>
              </a:xfrm>
              <a:prstGeom prst="rect">
                <a:avLst/>
              </a:prstGeom>
              <a:blipFill>
                <a:blip r:embed="rId5"/>
                <a:stretch>
                  <a:fillRect l="-1576" t="-7463" r="-1489" b="-9328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テキスト ボックス 12">
                <a:extLst>
                  <a:ext uri="{FF2B5EF4-FFF2-40B4-BE49-F238E27FC236}">
                    <a16:creationId xmlns:a16="http://schemas.microsoft.com/office/drawing/2014/main" id="{59675FE6-9ABA-35E6-FDAA-3220402265E6}"/>
                  </a:ext>
                </a:extLst>
              </p:cNvPr>
              <p:cNvSpPr txBox="1"/>
              <p:nvPr/>
            </p:nvSpPr>
            <p:spPr>
              <a:xfrm>
                <a:off x="0" y="2757555"/>
                <a:ext cx="12192000" cy="23083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kumimoji="1" lang="en-US" altLang="ja-JP" sz="4000" dirty="0"/>
                  <a:t>Then, </a:t>
                </a:r>
              </a:p>
              <a:p>
                <a:pPr algn="ctr"/>
                <a:r>
                  <a:rPr kumimoji="1" lang="en-US" altLang="ja-JP" sz="3200" dirty="0"/>
                  <a:t>does the decades-old assumption of “</a:t>
                </a:r>
                <a:r>
                  <a:rPr kumimoji="1" lang="en-US" altLang="ja-JP" sz="3600" dirty="0">
                    <a:solidFill>
                      <a:srgbClr val="FFC000"/>
                    </a:solidFill>
                  </a:rPr>
                  <a:t>frozen</a:t>
                </a:r>
                <a:r>
                  <a:rPr kumimoji="1" lang="en-US" altLang="ja-JP" sz="3200" dirty="0"/>
                  <a:t>” and “</a:t>
                </a:r>
                <a:r>
                  <a:rPr kumimoji="1" lang="en-US" altLang="ja-JP" sz="3200" b="1" dirty="0">
                    <a:solidFill>
                      <a:srgbClr val="92D050"/>
                    </a:solidFill>
                  </a:rPr>
                  <a:t>oscillating</a:t>
                </a:r>
                <a:r>
                  <a:rPr kumimoji="1" lang="en-US" altLang="ja-JP" sz="3200" dirty="0"/>
                  <a:t>”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3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kumimoji="1" lang="en-US" altLang="ja-JP" sz="32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kumimoji="1" lang="en-US" altLang="ja-JP" sz="3200" dirty="0"/>
                  <a:t>​ correspond to calculations that </a:t>
                </a:r>
                <a:r>
                  <a:rPr kumimoji="1" lang="en-US" altLang="ja-JP" sz="3200" b="1" dirty="0">
                    <a:solidFill>
                      <a:srgbClr val="FFC000"/>
                    </a:solidFill>
                  </a:rPr>
                  <a:t>neglect</a:t>
                </a:r>
                <a:r>
                  <a:rPr kumimoji="1" lang="en-US" altLang="ja-JP" sz="3200" dirty="0"/>
                  <a:t> and </a:t>
                </a:r>
                <a:r>
                  <a:rPr kumimoji="1" lang="en-US" altLang="ja-JP" sz="3200" b="1" dirty="0">
                    <a:solidFill>
                      <a:srgbClr val="92D050"/>
                    </a:solidFill>
                  </a:rPr>
                  <a:t>include</a:t>
                </a:r>
                <a:r>
                  <a:rPr kumimoji="1" lang="en-US" altLang="ja-JP" sz="3200" dirty="0"/>
                  <a:t> the </a:t>
                </a:r>
                <a:r>
                  <a:rPr kumimoji="1" lang="en-US" altLang="ja-JP" sz="3600" b="1" dirty="0"/>
                  <a:t>Higgs-mode</a:t>
                </a:r>
                <a:r>
                  <a:rPr kumimoji="1" lang="en-US" altLang="ja-JP" sz="3200" dirty="0"/>
                  <a:t> effect, respectively?</a:t>
                </a:r>
                <a:endParaRPr kumimoji="1" lang="ja-JP" altLang="en-US" sz="3200" dirty="0"/>
              </a:p>
            </p:txBody>
          </p:sp>
        </mc:Choice>
        <mc:Fallback xmlns="">
          <p:sp>
            <p:nvSpPr>
              <p:cNvPr id="13" name="テキスト ボックス 12">
                <a:extLst>
                  <a:ext uri="{FF2B5EF4-FFF2-40B4-BE49-F238E27FC236}">
                    <a16:creationId xmlns:a16="http://schemas.microsoft.com/office/drawing/2014/main" id="{59675FE6-9ABA-35E6-FDAA-3220402265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757555"/>
                <a:ext cx="12192000" cy="2308324"/>
              </a:xfrm>
              <a:prstGeom prst="rect">
                <a:avLst/>
              </a:prstGeom>
              <a:blipFill>
                <a:blip r:embed="rId6"/>
                <a:stretch>
                  <a:fillRect l="-750" t="-4749" r="-1500" b="-870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887B49DB-EB9E-803A-743B-56E99864AF84}"/>
              </a:ext>
            </a:extLst>
          </p:cNvPr>
          <p:cNvSpPr txBox="1"/>
          <p:nvPr/>
        </p:nvSpPr>
        <p:spPr>
          <a:xfrm>
            <a:off x="560523" y="5666406"/>
            <a:ext cx="106172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3200" dirty="0"/>
              <a:t>Does the difference between </a:t>
            </a:r>
            <a:r>
              <a:rPr lang="en-US" altLang="ja-JP" sz="3200" b="1" dirty="0">
                <a:solidFill>
                  <a:srgbClr val="FFC000"/>
                </a:solidFill>
              </a:rPr>
              <a:t>C=0.136 </a:t>
            </a:r>
            <a:r>
              <a:rPr lang="en-US" altLang="ja-JP" sz="3200" dirty="0"/>
              <a:t>and </a:t>
            </a:r>
            <a:r>
              <a:rPr lang="en-US" altLang="ja-JP" sz="3200" b="1" dirty="0">
                <a:solidFill>
                  <a:srgbClr val="92D050"/>
                </a:solidFill>
              </a:rPr>
              <a:t>C=0.409 </a:t>
            </a:r>
          </a:p>
          <a:p>
            <a:pPr algn="ctr"/>
            <a:r>
              <a:rPr lang="en-US" altLang="ja-JP" sz="3200" dirty="0"/>
              <a:t>arise from the Higgs mode?</a:t>
            </a:r>
            <a:endParaRPr lang="ja-JP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25592291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E5C014-5BDF-2143-21B1-BFE9E53255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70F5435A-AE3C-1E38-8294-1980205DD2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4DA5E-C26F-4550-A01A-8DBB4B86492C}" type="slidenum">
              <a:rPr kumimoji="1" lang="ja-JP" altLang="en-US" smtClean="0"/>
              <a:t>46</a:t>
            </a:fld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1CA896EF-C767-744B-ABD1-CA1FF44124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3953" y="765800"/>
            <a:ext cx="2473423" cy="1703080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024235FC-30F0-12D1-1916-A4980214AF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153" y="4252750"/>
            <a:ext cx="2720765" cy="1800103"/>
          </a:xfrm>
          <a:prstGeom prst="rect">
            <a:avLst/>
          </a:prstGeom>
        </p:spPr>
      </p:pic>
      <p:cxnSp>
        <p:nvCxnSpPr>
          <p:cNvPr id="12" name="直線矢印コネクタ 11">
            <a:extLst>
              <a:ext uri="{FF2B5EF4-FFF2-40B4-BE49-F238E27FC236}">
                <a16:creationId xmlns:a16="http://schemas.microsoft.com/office/drawing/2014/main" id="{B8BA2A66-D278-9C90-792E-B69B509F744C}"/>
              </a:ext>
            </a:extLst>
          </p:cNvPr>
          <p:cNvCxnSpPr>
            <a:cxnSpLocks/>
          </p:cNvCxnSpPr>
          <p:nvPr/>
        </p:nvCxnSpPr>
        <p:spPr>
          <a:xfrm flipV="1">
            <a:off x="3840480" y="3389759"/>
            <a:ext cx="996518" cy="862201"/>
          </a:xfrm>
          <a:prstGeom prst="straightConnector1">
            <a:avLst/>
          </a:prstGeom>
          <a:ln w="1047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四角形: 角を丸くする 13">
            <a:extLst>
              <a:ext uri="{FF2B5EF4-FFF2-40B4-BE49-F238E27FC236}">
                <a16:creationId xmlns:a16="http://schemas.microsoft.com/office/drawing/2014/main" id="{037CF6D5-8C8C-CBBA-9CE6-CE3339288422}"/>
              </a:ext>
            </a:extLst>
          </p:cNvPr>
          <p:cNvSpPr/>
          <p:nvPr/>
        </p:nvSpPr>
        <p:spPr>
          <a:xfrm>
            <a:off x="812800" y="355600"/>
            <a:ext cx="3027680" cy="266192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四角形: 角を丸くする 14">
            <a:extLst>
              <a:ext uri="{FF2B5EF4-FFF2-40B4-BE49-F238E27FC236}">
                <a16:creationId xmlns:a16="http://schemas.microsoft.com/office/drawing/2014/main" id="{64CB609A-CA45-171F-F88B-88E99845BE6B}"/>
              </a:ext>
            </a:extLst>
          </p:cNvPr>
          <p:cNvSpPr/>
          <p:nvPr/>
        </p:nvSpPr>
        <p:spPr>
          <a:xfrm>
            <a:off x="812800" y="3911600"/>
            <a:ext cx="3027680" cy="266192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7" name="直線矢印コネクタ 16">
            <a:extLst>
              <a:ext uri="{FF2B5EF4-FFF2-40B4-BE49-F238E27FC236}">
                <a16:creationId xmlns:a16="http://schemas.microsoft.com/office/drawing/2014/main" id="{F4EB997E-8F7E-8441-9D35-E86B3A208DA3}"/>
              </a:ext>
            </a:extLst>
          </p:cNvPr>
          <p:cNvCxnSpPr>
            <a:cxnSpLocks/>
          </p:cNvCxnSpPr>
          <p:nvPr/>
        </p:nvCxnSpPr>
        <p:spPr>
          <a:xfrm>
            <a:off x="3840480" y="2468880"/>
            <a:ext cx="1041277" cy="548640"/>
          </a:xfrm>
          <a:prstGeom prst="straightConnector1">
            <a:avLst/>
          </a:prstGeom>
          <a:ln w="1047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図 18">
            <a:extLst>
              <a:ext uri="{FF2B5EF4-FFF2-40B4-BE49-F238E27FC236}">
                <a16:creationId xmlns:a16="http://schemas.microsoft.com/office/drawing/2014/main" id="{2ABA8292-25D8-AF9C-1374-86199A7EB4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5599" y="2261999"/>
            <a:ext cx="2725346" cy="1795522"/>
          </a:xfrm>
          <a:prstGeom prst="rect">
            <a:avLst/>
          </a:prstGeom>
        </p:spPr>
      </p:pic>
      <p:sp>
        <p:nvSpPr>
          <p:cNvPr id="20" name="四角形: 角を丸くする 19">
            <a:extLst>
              <a:ext uri="{FF2B5EF4-FFF2-40B4-BE49-F238E27FC236}">
                <a16:creationId xmlns:a16="http://schemas.microsoft.com/office/drawing/2014/main" id="{B963C6AD-392E-371C-9DA4-03B2A54B21FF}"/>
              </a:ext>
            </a:extLst>
          </p:cNvPr>
          <p:cNvSpPr/>
          <p:nvPr/>
        </p:nvSpPr>
        <p:spPr>
          <a:xfrm>
            <a:off x="4928438" y="1889760"/>
            <a:ext cx="3027680" cy="2447378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1" name="図 20">
            <a:extLst>
              <a:ext uri="{FF2B5EF4-FFF2-40B4-BE49-F238E27FC236}">
                <a16:creationId xmlns:a16="http://schemas.microsoft.com/office/drawing/2014/main" id="{C4F170C8-5913-AF9D-7D08-4E851AA7AE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81359" y="2261999"/>
            <a:ext cx="2725346" cy="1795522"/>
          </a:xfrm>
          <a:prstGeom prst="rect">
            <a:avLst/>
          </a:prstGeom>
        </p:spPr>
      </p:pic>
      <p:sp>
        <p:nvSpPr>
          <p:cNvPr id="22" name="四角形: 角を丸くする 21">
            <a:extLst>
              <a:ext uri="{FF2B5EF4-FFF2-40B4-BE49-F238E27FC236}">
                <a16:creationId xmlns:a16="http://schemas.microsoft.com/office/drawing/2014/main" id="{35ADE083-61A0-4BEB-78B7-769DDF336F33}"/>
              </a:ext>
            </a:extLst>
          </p:cNvPr>
          <p:cNvSpPr/>
          <p:nvPr/>
        </p:nvSpPr>
        <p:spPr>
          <a:xfrm>
            <a:off x="9104198" y="1889760"/>
            <a:ext cx="3027680" cy="2447378"/>
          </a:xfrm>
          <a:prstGeom prst="roundRect">
            <a:avLst/>
          </a:prstGeom>
          <a:noFill/>
          <a:ln w="165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3" name="直線矢印コネクタ 22">
            <a:extLst>
              <a:ext uri="{FF2B5EF4-FFF2-40B4-BE49-F238E27FC236}">
                <a16:creationId xmlns:a16="http://schemas.microsoft.com/office/drawing/2014/main" id="{2E8C9DC6-FCC9-85D7-569C-0F5B0446BF2C}"/>
              </a:ext>
            </a:extLst>
          </p:cNvPr>
          <p:cNvCxnSpPr>
            <a:cxnSpLocks/>
          </p:cNvCxnSpPr>
          <p:nvPr/>
        </p:nvCxnSpPr>
        <p:spPr>
          <a:xfrm>
            <a:off x="8002799" y="3200400"/>
            <a:ext cx="1070919" cy="20320"/>
          </a:xfrm>
          <a:prstGeom prst="straightConnector1">
            <a:avLst/>
          </a:prstGeom>
          <a:ln w="1047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0E6D2622-512B-88CA-13F4-41DDFE8D7E72}"/>
              </a:ext>
            </a:extLst>
          </p:cNvPr>
          <p:cNvSpPr txBox="1"/>
          <p:nvPr/>
        </p:nvSpPr>
        <p:spPr>
          <a:xfrm>
            <a:off x="4559083" y="4970120"/>
            <a:ext cx="364394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400" dirty="0"/>
              <a:t>Semi-phenomenological</a:t>
            </a:r>
          </a:p>
          <a:p>
            <a:pPr algn="ctr"/>
            <a:r>
              <a:rPr kumimoji="1" lang="en-US" altLang="ja-JP" sz="2400" dirty="0"/>
              <a:t>approach</a:t>
            </a: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8BE725F2-9CC5-4169-D9F5-24B1734879DA}"/>
              </a:ext>
            </a:extLst>
          </p:cNvPr>
          <p:cNvSpPr txBox="1"/>
          <p:nvPr/>
        </p:nvSpPr>
        <p:spPr>
          <a:xfrm>
            <a:off x="9053398" y="4921973"/>
            <a:ext cx="31284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b="1" dirty="0">
                <a:solidFill>
                  <a:srgbClr val="FFC000"/>
                </a:solidFill>
              </a:rPr>
              <a:t>Microscopic nonequilibrium superconductivity </a:t>
            </a:r>
            <a:endParaRPr kumimoji="1" lang="ja-JP" altLang="en-US" sz="2400" b="1" dirty="0">
              <a:solidFill>
                <a:srgbClr val="FFC000"/>
              </a:solidFill>
            </a:endParaRPr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D7185953-03D8-BB60-7629-5333247F11E7}"/>
              </a:ext>
            </a:extLst>
          </p:cNvPr>
          <p:cNvSpPr txBox="1"/>
          <p:nvPr/>
        </p:nvSpPr>
        <p:spPr>
          <a:xfrm>
            <a:off x="927513" y="436880"/>
            <a:ext cx="97975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800" dirty="0"/>
              <a:t>(1)</a:t>
            </a:r>
            <a:endParaRPr kumimoji="1" lang="ja-JP" altLang="en-US" sz="4800" dirty="0"/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72E1478D-1798-BCCE-C9F4-C602C346BB6A}"/>
              </a:ext>
            </a:extLst>
          </p:cNvPr>
          <p:cNvSpPr txBox="1"/>
          <p:nvPr/>
        </p:nvSpPr>
        <p:spPr>
          <a:xfrm>
            <a:off x="927513" y="4016881"/>
            <a:ext cx="97975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800" dirty="0"/>
              <a:t>(2)</a:t>
            </a:r>
            <a:endParaRPr kumimoji="1" lang="ja-JP" altLang="en-US" sz="4800" dirty="0"/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83038099-A673-B653-6829-B283E89B29BF}"/>
              </a:ext>
            </a:extLst>
          </p:cNvPr>
          <p:cNvSpPr txBox="1"/>
          <p:nvPr/>
        </p:nvSpPr>
        <p:spPr>
          <a:xfrm>
            <a:off x="5013901" y="1948100"/>
            <a:ext cx="97975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800" dirty="0"/>
              <a:t>(3)</a:t>
            </a:r>
            <a:endParaRPr kumimoji="1" lang="ja-JP" altLang="en-US" sz="4800" dirty="0"/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591A1816-8109-4522-9136-BA9BDAE13652}"/>
              </a:ext>
            </a:extLst>
          </p:cNvPr>
          <p:cNvSpPr txBox="1"/>
          <p:nvPr/>
        </p:nvSpPr>
        <p:spPr>
          <a:xfrm>
            <a:off x="9199821" y="1887140"/>
            <a:ext cx="97975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800" dirty="0"/>
              <a:t>(4)</a:t>
            </a:r>
            <a:endParaRPr kumimoji="1" lang="ja-JP" altLang="en-US" sz="4800" dirty="0"/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39BA6172-4CC3-AD52-AABD-10C7BBE3D37E}"/>
              </a:ext>
            </a:extLst>
          </p:cNvPr>
          <p:cNvSpPr txBox="1"/>
          <p:nvPr/>
        </p:nvSpPr>
        <p:spPr>
          <a:xfrm>
            <a:off x="1286866" y="2533521"/>
            <a:ext cx="20880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Only weak ac</a:t>
            </a:r>
            <a:endParaRPr kumimoji="1" lang="ja-JP" altLang="en-US" sz="2400" dirty="0"/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F9E1C2A3-A0C1-CD32-D059-2D7DE78AEE8B}"/>
              </a:ext>
            </a:extLst>
          </p:cNvPr>
          <p:cNvSpPr txBox="1"/>
          <p:nvPr/>
        </p:nvSpPr>
        <p:spPr>
          <a:xfrm>
            <a:off x="1551026" y="6129668"/>
            <a:ext cx="12942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Only dc</a:t>
            </a:r>
            <a:endParaRPr kumimoji="1" lang="ja-JP" altLang="en-US" sz="2400" dirty="0"/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559E22F1-1FAD-F4B3-404B-7F4993E80B90}"/>
              </a:ext>
            </a:extLst>
          </p:cNvPr>
          <p:cNvSpPr txBox="1"/>
          <p:nvPr/>
        </p:nvSpPr>
        <p:spPr>
          <a:xfrm>
            <a:off x="5659852" y="4293583"/>
            <a:ext cx="15648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/>
              <a:t>ac + dc</a:t>
            </a:r>
            <a:endParaRPr kumimoji="1" lang="ja-JP" altLang="en-US" sz="3200" dirty="0"/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13AB1D12-1B4D-9D9F-1E0B-DE11A06BA73A}"/>
              </a:ext>
            </a:extLst>
          </p:cNvPr>
          <p:cNvSpPr txBox="1"/>
          <p:nvPr/>
        </p:nvSpPr>
        <p:spPr>
          <a:xfrm>
            <a:off x="9835612" y="4291076"/>
            <a:ext cx="15648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/>
              <a:t>ac + dc</a:t>
            </a:r>
            <a:endParaRPr kumimoji="1" lang="ja-JP" altLang="en-US" sz="3200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52EB6194-3C94-E538-DD38-CC49A4AA639C}"/>
              </a:ext>
            </a:extLst>
          </p:cNvPr>
          <p:cNvSpPr txBox="1"/>
          <p:nvPr/>
        </p:nvSpPr>
        <p:spPr>
          <a:xfrm>
            <a:off x="6691452" y="47228"/>
            <a:ext cx="332014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7200" u="sng" dirty="0">
                <a:latin typeface="MV Boli" panose="02000500030200090000" pitchFamily="2" charset="0"/>
                <a:cs typeface="MV Boli" panose="02000500030200090000" pitchFamily="2" charset="0"/>
              </a:rPr>
              <a:t>Outline</a:t>
            </a:r>
            <a:endParaRPr kumimoji="1" lang="ja-JP" altLang="en-US" sz="7200" u="sng" dirty="0"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C205A455-D23E-FAAA-F8F9-3DF0643E52CB}"/>
              </a:ext>
            </a:extLst>
          </p:cNvPr>
          <p:cNvSpPr txBox="1"/>
          <p:nvPr/>
        </p:nvSpPr>
        <p:spPr>
          <a:xfrm>
            <a:off x="4124962" y="5717635"/>
            <a:ext cx="407499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l"/>
            </a:pPr>
            <a:r>
              <a:rPr lang="en-US" altLang="ja-JP" sz="1100" kern="100" dirty="0">
                <a:solidFill>
                  <a:schemeClr val="tx2"/>
                </a:solidFill>
                <a:effectLst/>
                <a:ea typeface="ＭＳ 明朝" panose="02020609040205080304" pitchFamily="17" charset="-128"/>
                <a:cs typeface="Times New Roman" panose="02020603050405020304" pitchFamily="18" charset="0"/>
              </a:rPr>
              <a:t>J. R. Clem and V. G. Kogan, Phys. Rev. B </a:t>
            </a:r>
            <a:r>
              <a:rPr lang="en-US" altLang="ja-JP" sz="1100" b="1" kern="100" dirty="0">
                <a:solidFill>
                  <a:schemeClr val="tx2"/>
                </a:solidFill>
                <a:effectLst/>
                <a:ea typeface="ＭＳ 明朝" panose="02020609040205080304" pitchFamily="17" charset="-128"/>
                <a:cs typeface="Times New Roman" panose="02020603050405020304" pitchFamily="18" charset="0"/>
              </a:rPr>
              <a:t>86</a:t>
            </a:r>
            <a:r>
              <a:rPr lang="en-US" altLang="ja-JP" sz="1100" kern="100" dirty="0">
                <a:solidFill>
                  <a:schemeClr val="tx2"/>
                </a:solidFill>
                <a:effectLst/>
                <a:ea typeface="ＭＳ 明朝" panose="02020609040205080304" pitchFamily="17" charset="-128"/>
                <a:cs typeface="Times New Roman" panose="02020603050405020304" pitchFamily="18" charset="0"/>
              </a:rPr>
              <a:t>, 174521 (2012).</a:t>
            </a:r>
            <a:endParaRPr lang="en-US" altLang="ja-JP" sz="1100" kern="100" dirty="0">
              <a:solidFill>
                <a:schemeClr val="tx2"/>
              </a:solidFill>
              <a:ea typeface="ＭＳ 明朝" panose="02020609040205080304" pitchFamily="17" charset="-128"/>
              <a:cs typeface="Times New Roman" panose="02020603050405020304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l"/>
            </a:pPr>
            <a:r>
              <a:rPr lang="en-US" altLang="ja-JP" sz="1100" kern="100" dirty="0">
                <a:solidFill>
                  <a:schemeClr val="tx2"/>
                </a:solidFill>
                <a:effectLst/>
                <a:ea typeface="ＭＳ 明朝" panose="02020609040205080304" pitchFamily="17" charset="-128"/>
                <a:cs typeface="Times New Roman" panose="02020603050405020304" pitchFamily="18" charset="0"/>
              </a:rPr>
              <a:t>T. Kubo, Phys. Rev. Research </a:t>
            </a:r>
            <a:r>
              <a:rPr lang="en-US" altLang="ja-JP" sz="1100" b="1" kern="100" dirty="0">
                <a:solidFill>
                  <a:schemeClr val="tx2"/>
                </a:solidFill>
                <a:effectLst/>
                <a:ea typeface="ＭＳ 明朝" panose="02020609040205080304" pitchFamily="17" charset="-128"/>
                <a:cs typeface="Times New Roman" panose="02020603050405020304" pitchFamily="18" charset="0"/>
              </a:rPr>
              <a:t>2</a:t>
            </a:r>
            <a:r>
              <a:rPr lang="en-US" altLang="ja-JP" sz="1100" kern="100" dirty="0">
                <a:solidFill>
                  <a:schemeClr val="tx2"/>
                </a:solidFill>
                <a:effectLst/>
                <a:ea typeface="ＭＳ 明朝" panose="02020609040205080304" pitchFamily="17" charset="-128"/>
                <a:cs typeface="Times New Roman" panose="02020603050405020304" pitchFamily="18" charset="0"/>
              </a:rPr>
              <a:t>, 033203 (2020).</a:t>
            </a:r>
            <a:endParaRPr lang="en-US" altLang="ja-JP" sz="1100" kern="100" dirty="0">
              <a:solidFill>
                <a:schemeClr val="tx2"/>
              </a:solidFill>
              <a:ea typeface="ＭＳ 明朝" panose="02020609040205080304" pitchFamily="17" charset="-128"/>
              <a:cs typeface="Times New Roman" panose="02020603050405020304" pitchFamily="18" charset="0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33EB30D7-AD57-1BE9-4FEA-3F6760DF24F2}"/>
              </a:ext>
            </a:extLst>
          </p:cNvPr>
          <p:cNvSpPr txBox="1"/>
          <p:nvPr/>
        </p:nvSpPr>
        <p:spPr>
          <a:xfrm>
            <a:off x="8499345" y="6130137"/>
            <a:ext cx="363713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ja-JP" sz="1200" dirty="0">
                <a:solidFill>
                  <a:schemeClr val="tx2"/>
                </a:solidFill>
              </a:rPr>
              <a:t>T. Kubo, Phys. Rev. Applied </a:t>
            </a:r>
            <a:r>
              <a:rPr lang="en-US" altLang="ja-JP" sz="1200" b="1" dirty="0">
                <a:solidFill>
                  <a:schemeClr val="tx2"/>
                </a:solidFill>
              </a:rPr>
              <a:t>22</a:t>
            </a:r>
            <a:r>
              <a:rPr lang="en-US" altLang="ja-JP" sz="1200" dirty="0">
                <a:solidFill>
                  <a:schemeClr val="tx2"/>
                </a:solidFill>
              </a:rPr>
              <a:t>, 044042 (2024)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ja-JP" sz="1200" dirty="0">
                <a:solidFill>
                  <a:schemeClr val="tx2"/>
                </a:solidFill>
              </a:rPr>
              <a:t>T. Kubo, Phys. Rev. Applied </a:t>
            </a:r>
            <a:r>
              <a:rPr lang="en-US" altLang="ja-JP" sz="1200" b="1" dirty="0">
                <a:solidFill>
                  <a:schemeClr val="tx2"/>
                </a:solidFill>
              </a:rPr>
              <a:t>23</a:t>
            </a:r>
            <a:r>
              <a:rPr lang="en-US" altLang="ja-JP" sz="1200" dirty="0">
                <a:solidFill>
                  <a:schemeClr val="tx2"/>
                </a:solidFill>
              </a:rPr>
              <a:t>, 054091 (2025)</a:t>
            </a:r>
            <a:endParaRPr lang="ja-JP" altLang="en-US" sz="1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288168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50F215-6B26-583B-C039-4918E46E01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5CF8E9FF-13E7-8644-FF78-953DD096E0E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6375" y="539541"/>
            <a:ext cx="4235335" cy="1735212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49D62BFF-80B7-8A63-E3F5-DCA08720A821}"/>
              </a:ext>
            </a:extLst>
          </p:cNvPr>
          <p:cNvSpPr txBox="1"/>
          <p:nvPr/>
        </p:nvSpPr>
        <p:spPr>
          <a:xfrm>
            <a:off x="4331711" y="932928"/>
            <a:ext cx="775767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/>
              <a:t>In this case, we need to use the microscopic  theory of </a:t>
            </a:r>
            <a:r>
              <a:rPr kumimoji="1" lang="en-US" altLang="ja-JP" sz="2800" b="1" dirty="0"/>
              <a:t>nonequilibrium</a:t>
            </a:r>
            <a:r>
              <a:rPr kumimoji="1" lang="en-US" altLang="ja-JP" sz="2800" dirty="0"/>
              <a:t> superconductivity.</a:t>
            </a:r>
            <a:endParaRPr kumimoji="1" lang="ja-JP" altLang="en-US" sz="2800" dirty="0"/>
          </a:p>
        </p:txBody>
      </p:sp>
      <p:sp>
        <p:nvSpPr>
          <p:cNvPr id="2" name="矢印: 下 1">
            <a:extLst>
              <a:ext uri="{FF2B5EF4-FFF2-40B4-BE49-F238E27FC236}">
                <a16:creationId xmlns:a16="http://schemas.microsoft.com/office/drawing/2014/main" id="{1BB7102E-60C1-66B7-717F-F0E777E7077A}"/>
              </a:ext>
            </a:extLst>
          </p:cNvPr>
          <p:cNvSpPr/>
          <p:nvPr/>
        </p:nvSpPr>
        <p:spPr>
          <a:xfrm>
            <a:off x="5830698" y="2000548"/>
            <a:ext cx="965200" cy="1546061"/>
          </a:xfrm>
          <a:prstGeom prst="downArrow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FB0CD576-EE82-17A8-8F79-FA162BBC7D0F}"/>
                  </a:ext>
                </a:extLst>
              </p:cNvPr>
              <p:cNvSpPr txBox="1"/>
              <p:nvPr/>
            </p:nvSpPr>
            <p:spPr>
              <a:xfrm>
                <a:off x="0" y="3736776"/>
                <a:ext cx="12191999" cy="26161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Wingdings" panose="05000000000000000000" pitchFamily="2" charset="2"/>
                  <a:buChar char="l"/>
                </a:pPr>
                <a:r>
                  <a:rPr kumimoji="1" lang="en-US" altLang="ja-JP" sz="2800" b="1" u="sng" dirty="0"/>
                  <a:t>The </a:t>
                </a:r>
                <a:r>
                  <a:rPr kumimoji="1" lang="en-US" altLang="ja-JP" sz="2800" b="1" u="sng" dirty="0" err="1"/>
                  <a:t>Keldysh</a:t>
                </a:r>
                <a:r>
                  <a:rPr kumimoji="1" lang="en-US" altLang="ja-JP" sz="2800" b="1" u="sng" dirty="0"/>
                  <a:t>-Eilenberger theory </a:t>
                </a:r>
                <a:r>
                  <a:rPr kumimoji="1" lang="en-US" altLang="ja-JP" sz="2000" dirty="0"/>
                  <a:t>is a microscopic theory of </a:t>
                </a:r>
                <a:r>
                  <a:rPr kumimoji="1" lang="en-US" altLang="ja-JP" sz="2000" b="1" dirty="0"/>
                  <a:t>nonequilibrium</a:t>
                </a:r>
                <a:r>
                  <a:rPr kumimoji="1" lang="en-US" altLang="ja-JP" sz="2000" dirty="0"/>
                  <a:t> superconductivity. It is applicable at any temperature (</a:t>
                </a:r>
                <a14:m>
                  <m:oMath xmlns:m="http://schemas.openxmlformats.org/officeDocument/2006/math">
                    <m:r>
                      <a:rPr kumimoji="1" lang="en-US" altLang="ja-JP" sz="2000" b="0" i="1" smtClean="0">
                        <a:latin typeface="Cambria Math" panose="02040503050406030204" pitchFamily="18" charset="0"/>
                      </a:rPr>
                      <m:t>0≤</m:t>
                    </m:r>
                    <m:r>
                      <a:rPr kumimoji="1" lang="en-US" altLang="ja-JP" sz="20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kumimoji="1" lang="en-US" altLang="ja-JP" sz="2000" b="0" i="1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kumimoji="1" lang="en-US" altLang="ja-JP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kumimoji="1" lang="en-US" altLang="ja-JP" sz="2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kumimoji="1" lang="en-US" altLang="ja-JP" sz="2000" dirty="0"/>
                  <a:t>) and for arbitrary mean free path. In this sense, it serves as the “</a:t>
                </a:r>
                <a:r>
                  <a:rPr kumimoji="1" lang="en-US" altLang="ja-JP" sz="2000" i="1" u="sng" dirty="0"/>
                  <a:t>theory of everything for conventional superconductivity</a:t>
                </a:r>
                <a:r>
                  <a:rPr kumimoji="1" lang="en-US" altLang="ja-JP" sz="2000" dirty="0"/>
                  <a:t>”.</a:t>
                </a:r>
                <a:r>
                  <a:rPr kumimoji="1" lang="ja-JP" altLang="en-US" sz="2000" dirty="0"/>
                  <a:t>　</a:t>
                </a:r>
                <a:r>
                  <a:rPr kumimoji="1" lang="en-US" altLang="ja-JP" sz="2000" dirty="0"/>
                  <a:t> </a:t>
                </a:r>
              </a:p>
              <a:p>
                <a:pPr marL="457200" indent="-457200">
                  <a:buFont typeface="Wingdings" panose="05000000000000000000" pitchFamily="2" charset="2"/>
                  <a:buChar char="l"/>
                </a:pPr>
                <a:endParaRPr kumimoji="1" lang="en-US" altLang="ja-JP" sz="2400" dirty="0"/>
              </a:p>
              <a:p>
                <a:pPr marL="457200" indent="-457200">
                  <a:buFont typeface="Wingdings" panose="05000000000000000000" pitchFamily="2" charset="2"/>
                  <a:buChar char="l"/>
                </a:pPr>
                <a:endParaRPr kumimoji="1" lang="en-US" altLang="ja-JP" sz="2400" dirty="0"/>
              </a:p>
              <a:p>
                <a:pPr marL="457200" indent="-457200">
                  <a:buFont typeface="Wingdings" panose="05000000000000000000" pitchFamily="2" charset="2"/>
                  <a:buChar char="l"/>
                </a:pPr>
                <a:r>
                  <a:rPr kumimoji="1" lang="en-US" altLang="ja-JP" sz="2800" b="1" u="sng" dirty="0"/>
                  <a:t>The </a:t>
                </a:r>
                <a:r>
                  <a:rPr kumimoji="1" lang="en-US" altLang="ja-JP" sz="2800" b="1" u="sng" dirty="0" err="1"/>
                  <a:t>Keldysh</a:t>
                </a:r>
                <a:r>
                  <a:rPr kumimoji="1" lang="en-US" altLang="ja-JP" sz="2800" b="1" u="sng" dirty="0"/>
                  <a:t>–</a:t>
                </a:r>
                <a:r>
                  <a:rPr kumimoji="1" lang="en-US" altLang="ja-JP" sz="2800" b="1" u="sng" dirty="0" err="1"/>
                  <a:t>Usadel</a:t>
                </a:r>
                <a:r>
                  <a:rPr kumimoji="1" lang="en-US" altLang="ja-JP" sz="2800" b="1" u="sng" dirty="0"/>
                  <a:t> theory </a:t>
                </a:r>
                <a:r>
                  <a:rPr kumimoji="1" lang="en-US" altLang="ja-JP" sz="2000" dirty="0"/>
                  <a:t>represents the dirty-limit reduction of the </a:t>
                </a:r>
                <a:r>
                  <a:rPr kumimoji="1" lang="en-US" altLang="ja-JP" sz="2000" dirty="0" err="1"/>
                  <a:t>Keldysh</a:t>
                </a:r>
                <a:r>
                  <a:rPr kumimoji="1" lang="en-US" altLang="ja-JP" sz="2000" dirty="0"/>
                  <a:t>–Eilenberger theory of nonequilibrium superconductivity, applicable at any T (</a:t>
                </a:r>
                <a14:m>
                  <m:oMath xmlns:m="http://schemas.openxmlformats.org/officeDocument/2006/math">
                    <m:r>
                      <a:rPr kumimoji="1" lang="en-US" altLang="ja-JP" sz="2000" b="0" i="1" smtClean="0">
                        <a:latin typeface="Cambria Math" panose="02040503050406030204" pitchFamily="18" charset="0"/>
                      </a:rPr>
                      <m:t>0≤</m:t>
                    </m:r>
                    <m:r>
                      <a:rPr kumimoji="1" lang="en-US" altLang="ja-JP" sz="20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kumimoji="1" lang="en-US" altLang="ja-JP" sz="2000" b="0" i="1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kumimoji="1" lang="en-US" altLang="ja-JP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kumimoji="1" lang="en-US" altLang="ja-JP" sz="2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kumimoji="1" lang="en-US" altLang="ja-JP" sz="2000" dirty="0"/>
                  <a:t>). </a:t>
                </a:r>
                <a:endParaRPr kumimoji="1" lang="ja-JP" altLang="en-US" sz="2800" dirty="0"/>
              </a:p>
            </p:txBody>
          </p:sp>
        </mc:Choice>
        <mc:Fallback xmlns="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FB0CD576-EE82-17A8-8F79-FA162BBC7D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736776"/>
                <a:ext cx="12191999" cy="2616101"/>
              </a:xfrm>
              <a:prstGeom prst="rect">
                <a:avLst/>
              </a:prstGeom>
              <a:blipFill>
                <a:blip r:embed="rId3"/>
                <a:stretch>
                  <a:fillRect l="-850" t="-2797" r="-450" b="-326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D8B8AA1-9117-236B-E015-51F3D958F95C}"/>
              </a:ext>
            </a:extLst>
          </p:cNvPr>
          <p:cNvSpPr txBox="1"/>
          <p:nvPr/>
        </p:nvSpPr>
        <p:spPr>
          <a:xfrm>
            <a:off x="6998771" y="4829505"/>
            <a:ext cx="501978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600" dirty="0">
                <a:solidFill>
                  <a:schemeClr val="tx2"/>
                </a:solidFill>
              </a:rPr>
              <a:t>T. Kubo, Phys. Rev. Applied </a:t>
            </a:r>
            <a:r>
              <a:rPr lang="en-US" altLang="ja-JP" sz="1600" b="1" dirty="0">
                <a:solidFill>
                  <a:schemeClr val="tx2"/>
                </a:solidFill>
              </a:rPr>
              <a:t>22</a:t>
            </a:r>
            <a:r>
              <a:rPr lang="en-US" altLang="ja-JP" sz="1600" dirty="0">
                <a:solidFill>
                  <a:schemeClr val="tx2"/>
                </a:solidFill>
              </a:rPr>
              <a:t>, 044042 (2024) 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54FB51BE-AAAD-240A-B24B-FD71A82F9EA9}"/>
              </a:ext>
            </a:extLst>
          </p:cNvPr>
          <p:cNvSpPr txBox="1"/>
          <p:nvPr/>
        </p:nvSpPr>
        <p:spPr>
          <a:xfrm>
            <a:off x="6998771" y="2239972"/>
            <a:ext cx="456344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400" dirty="0">
                <a:solidFill>
                  <a:schemeClr val="tx2"/>
                </a:solidFill>
              </a:rPr>
              <a:t>A. Moor et al., Phys. Rev. Lett. </a:t>
            </a:r>
            <a:r>
              <a:rPr lang="en-US" altLang="ja-JP" sz="1400" b="1" dirty="0">
                <a:solidFill>
                  <a:schemeClr val="tx2"/>
                </a:solidFill>
              </a:rPr>
              <a:t>118</a:t>
            </a:r>
            <a:r>
              <a:rPr lang="en-US" altLang="ja-JP" sz="1400" dirty="0">
                <a:solidFill>
                  <a:schemeClr val="tx2"/>
                </a:solidFill>
              </a:rPr>
              <a:t>, 047001 (2017)</a:t>
            </a:r>
          </a:p>
          <a:p>
            <a:r>
              <a:rPr lang="en-US" altLang="ja-JP" sz="1400" dirty="0">
                <a:solidFill>
                  <a:schemeClr val="tx2"/>
                </a:solidFill>
              </a:rPr>
              <a:t>T. </a:t>
            </a:r>
            <a:r>
              <a:rPr lang="en-US" altLang="ja-JP" sz="1400" dirty="0" err="1">
                <a:solidFill>
                  <a:schemeClr val="tx2"/>
                </a:solidFill>
              </a:rPr>
              <a:t>Jujo</a:t>
            </a:r>
            <a:r>
              <a:rPr lang="en-US" altLang="ja-JP" sz="1400" dirty="0">
                <a:solidFill>
                  <a:schemeClr val="tx2"/>
                </a:solidFill>
              </a:rPr>
              <a:t>, J. Phys. Soc. </a:t>
            </a:r>
            <a:r>
              <a:rPr lang="en-US" altLang="ja-JP" sz="1400" dirty="0" err="1">
                <a:solidFill>
                  <a:schemeClr val="tx2"/>
                </a:solidFill>
              </a:rPr>
              <a:t>Jpn</a:t>
            </a:r>
            <a:r>
              <a:rPr lang="en-US" altLang="ja-JP" sz="1400" dirty="0">
                <a:solidFill>
                  <a:schemeClr val="tx2"/>
                </a:solidFill>
              </a:rPr>
              <a:t>. </a:t>
            </a:r>
            <a:r>
              <a:rPr lang="en-US" altLang="ja-JP" sz="1400" b="1" dirty="0">
                <a:solidFill>
                  <a:schemeClr val="tx2"/>
                </a:solidFill>
              </a:rPr>
              <a:t>91</a:t>
            </a:r>
            <a:r>
              <a:rPr lang="en-US" altLang="ja-JP" sz="1400" dirty="0">
                <a:solidFill>
                  <a:schemeClr val="tx2"/>
                </a:solidFill>
              </a:rPr>
              <a:t>, 074711 (2022)</a:t>
            </a:r>
          </a:p>
          <a:p>
            <a:r>
              <a:rPr lang="en-US" altLang="ja-JP" sz="1400" dirty="0">
                <a:solidFill>
                  <a:schemeClr val="tx2"/>
                </a:solidFill>
              </a:rPr>
              <a:t>T. Kubo, Phys. Rev. Applied </a:t>
            </a:r>
            <a:r>
              <a:rPr lang="en-US" altLang="ja-JP" sz="1400" b="1" dirty="0">
                <a:solidFill>
                  <a:schemeClr val="tx2"/>
                </a:solidFill>
              </a:rPr>
              <a:t>22</a:t>
            </a:r>
            <a:r>
              <a:rPr lang="en-US" altLang="ja-JP" sz="1400" dirty="0">
                <a:solidFill>
                  <a:schemeClr val="tx2"/>
                </a:solidFill>
              </a:rPr>
              <a:t>, 044042 (2024) </a:t>
            </a:r>
          </a:p>
          <a:p>
            <a:r>
              <a:rPr lang="en-US" altLang="ja-JP" sz="1400" dirty="0">
                <a:solidFill>
                  <a:schemeClr val="tx2"/>
                </a:solidFill>
              </a:rPr>
              <a:t>T. Kubo, Phys. Rev. Applied </a:t>
            </a:r>
            <a:r>
              <a:rPr lang="en-US" altLang="ja-JP" sz="1400" b="1" dirty="0">
                <a:solidFill>
                  <a:schemeClr val="tx2"/>
                </a:solidFill>
              </a:rPr>
              <a:t>23</a:t>
            </a:r>
            <a:r>
              <a:rPr lang="en-US" altLang="ja-JP" sz="1400" dirty="0">
                <a:solidFill>
                  <a:schemeClr val="tx2"/>
                </a:solidFill>
              </a:rPr>
              <a:t>, 054091 (2025)</a:t>
            </a:r>
            <a:endParaRPr lang="ja-JP" altLang="en-US" sz="1400" dirty="0">
              <a:solidFill>
                <a:schemeClr val="tx2"/>
              </a:solidFill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6D5400D0-B46B-EE30-06E4-EBAEBCEC0FF6}"/>
              </a:ext>
            </a:extLst>
          </p:cNvPr>
          <p:cNvSpPr txBox="1"/>
          <p:nvPr/>
        </p:nvSpPr>
        <p:spPr>
          <a:xfrm>
            <a:off x="6998771" y="6270102"/>
            <a:ext cx="494806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600" dirty="0">
                <a:solidFill>
                  <a:schemeClr val="tx2"/>
                </a:solidFill>
              </a:rPr>
              <a:t>T. Kubo, Phys. Rev. Applied </a:t>
            </a:r>
            <a:r>
              <a:rPr lang="en-US" altLang="ja-JP" sz="1600" b="1" dirty="0">
                <a:solidFill>
                  <a:schemeClr val="tx2"/>
                </a:solidFill>
              </a:rPr>
              <a:t>23</a:t>
            </a:r>
            <a:r>
              <a:rPr lang="en-US" altLang="ja-JP" sz="1600" dirty="0">
                <a:solidFill>
                  <a:schemeClr val="tx2"/>
                </a:solidFill>
              </a:rPr>
              <a:t>, 054091 (2025)</a:t>
            </a:r>
            <a:endParaRPr lang="ja-JP" altLang="en-US" sz="1600" dirty="0">
              <a:solidFill>
                <a:schemeClr val="tx2"/>
              </a:solidFill>
            </a:endParaRP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3402518-8086-7887-4881-85464E338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4DA5E-C26F-4550-A01A-8DBB4B86492C}" type="slidenum">
              <a:rPr kumimoji="1" lang="ja-JP" altLang="en-US" smtClean="0"/>
              <a:t>47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9704207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79FABE-7EEE-F65E-2CE4-6664FDC2EE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>
            <a:extLst>
              <a:ext uri="{FF2B5EF4-FFF2-40B4-BE49-F238E27FC236}">
                <a16:creationId xmlns:a16="http://schemas.microsoft.com/office/drawing/2014/main" id="{B7D35B2E-C771-FA8E-51E0-DA7DDE6C4B6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020375" y="799258"/>
            <a:ext cx="4414982" cy="2346036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B12242B3-37BE-8FBD-28CC-43787EB2256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958959" y="775904"/>
            <a:ext cx="3648745" cy="2977010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778FBE3E-16AF-8734-AFDF-B729F8AC678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447162" y="3183299"/>
            <a:ext cx="3669356" cy="545785"/>
          </a:xfrm>
          <a:prstGeom prst="rect">
            <a:avLst/>
          </a:prstGeom>
        </p:spPr>
      </p:pic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27B78AF9-9017-FCF4-23C9-D695138F056E}"/>
              </a:ext>
            </a:extLst>
          </p:cNvPr>
          <p:cNvSpPr txBox="1"/>
          <p:nvPr/>
        </p:nvSpPr>
        <p:spPr>
          <a:xfrm>
            <a:off x="10160" y="0"/>
            <a:ext cx="1133856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3200" dirty="0" err="1"/>
              <a:t>Keldysh</a:t>
            </a:r>
            <a:r>
              <a:rPr lang="en-US" altLang="ja-JP" sz="3200" dirty="0"/>
              <a:t>–</a:t>
            </a:r>
            <a:r>
              <a:rPr lang="en-US" altLang="ja-JP" sz="3200" dirty="0" err="1"/>
              <a:t>Usadel</a:t>
            </a:r>
            <a:r>
              <a:rPr lang="en-US" altLang="ja-JP" sz="3200" dirty="0"/>
              <a:t> Equation: DC Current with AC Perturbation</a:t>
            </a:r>
            <a:endParaRPr lang="ja-JP" altLang="en-US" sz="3200" dirty="0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9606B16C-EB26-0CFE-DC29-431925F5721B}"/>
              </a:ext>
            </a:extLst>
          </p:cNvPr>
          <p:cNvSpPr txBox="1"/>
          <p:nvPr/>
        </p:nvSpPr>
        <p:spPr>
          <a:xfrm>
            <a:off x="8281840" y="453004"/>
            <a:ext cx="386797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400" dirty="0">
                <a:solidFill>
                  <a:schemeClr val="tx2"/>
                </a:solidFill>
              </a:rPr>
              <a:t>T. Kubo, Phys. Rev. Applied </a:t>
            </a:r>
            <a:r>
              <a:rPr lang="en-US" altLang="ja-JP" sz="1400" b="1" dirty="0">
                <a:solidFill>
                  <a:schemeClr val="tx2"/>
                </a:solidFill>
              </a:rPr>
              <a:t>23</a:t>
            </a:r>
            <a:r>
              <a:rPr lang="en-US" altLang="ja-JP" sz="1400" dirty="0">
                <a:solidFill>
                  <a:schemeClr val="tx2"/>
                </a:solidFill>
              </a:rPr>
              <a:t>, 054091 (2025)</a:t>
            </a:r>
            <a:endParaRPr lang="ja-JP" altLang="en-US" sz="1400" dirty="0">
              <a:solidFill>
                <a:schemeClr val="tx2"/>
              </a:solidFill>
            </a:endParaRPr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00B5925A-100E-6A22-56B9-7AB1D4C3E35C}"/>
              </a:ext>
            </a:extLst>
          </p:cNvPr>
          <p:cNvSpPr/>
          <p:nvPr/>
        </p:nvSpPr>
        <p:spPr>
          <a:xfrm>
            <a:off x="1590261" y="718935"/>
            <a:ext cx="9064488" cy="307857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テキスト ボックス 1">
                <a:extLst>
                  <a:ext uri="{FF2B5EF4-FFF2-40B4-BE49-F238E27FC236}">
                    <a16:creationId xmlns:a16="http://schemas.microsoft.com/office/drawing/2014/main" id="{C2517282-5AD5-83D7-7B71-4E51B2103F80}"/>
                  </a:ext>
                </a:extLst>
              </p:cNvPr>
              <p:cNvSpPr txBox="1"/>
              <p:nvPr/>
            </p:nvSpPr>
            <p:spPr>
              <a:xfrm>
                <a:off x="10160" y="3739046"/>
                <a:ext cx="12181840" cy="5243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ja-JP" sz="2000" dirty="0"/>
                  <a:t>We solve these equations to obtain the AC-induced </a:t>
                </a:r>
                <a:r>
                  <a:rPr lang="en-US" altLang="ja-JP" sz="2000" b="1" dirty="0">
                    <a:solidFill>
                      <a:srgbClr val="FEB6AA"/>
                    </a:solidFill>
                  </a:rPr>
                  <a:t>nonequilibrium corrections </a:t>
                </a:r>
                <a:r>
                  <a:rPr lang="en-US" altLang="ja-JP" sz="2000" dirty="0"/>
                  <a:t>(</a:t>
                </a:r>
                <a14:m>
                  <m:oMath xmlns:m="http://schemas.openxmlformats.org/officeDocument/2006/math">
                    <m:r>
                      <a:rPr lang="en-US" altLang="ja-JP" sz="2800" b="0" i="1" smtClean="0">
                        <a:latin typeface="Cambria Math" panose="02040503050406030204" pitchFamily="18" charset="0"/>
                      </a:rPr>
                      <m:t>𝛿</m:t>
                    </m:r>
                    <m:sSup>
                      <m:sSupPr>
                        <m:ctrlPr>
                          <a:rPr lang="en-US" altLang="ja-JP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altLang="ja-JP" sz="28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ja-JP" sz="2800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</m:acc>
                      </m:e>
                      <m:sup>
                        <m:r>
                          <a:rPr lang="en-US" altLang="ja-JP" sz="2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altLang="ja-JP" sz="28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ja-JP" sz="28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altLang="ja-JP" sz="28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ja-JP" sz="28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</m:sSup>
                  </m:oMath>
                </a14:m>
                <a:r>
                  <a:rPr lang="en-US" altLang="ja-JP" sz="2000" dirty="0"/>
                  <a:t> and </a:t>
                </a:r>
                <a14:m>
                  <m:oMath xmlns:m="http://schemas.openxmlformats.org/officeDocument/2006/math">
                    <m:r>
                      <a:rPr lang="en-US" altLang="ja-JP" sz="2800" b="0" i="1" smtClean="0">
                        <a:latin typeface="Cambria Math" panose="02040503050406030204" pitchFamily="18" charset="0"/>
                      </a:rPr>
                      <m:t>𝛿</m:t>
                    </m:r>
                    <m:r>
                      <m:rPr>
                        <m:sty m:val="p"/>
                      </m:rPr>
                      <a:rPr lang="en-US" altLang="ja-JP" sz="2800" b="0" i="0" smtClean="0"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en-US" altLang="ja-JP" sz="2000" dirty="0"/>
                  <a:t>).</a:t>
                </a:r>
                <a:endParaRPr lang="ja-JP" altLang="en-US" sz="2000" dirty="0"/>
              </a:p>
            </p:txBody>
          </p:sp>
        </mc:Choice>
        <mc:Fallback xmlns="">
          <p:sp>
            <p:nvSpPr>
              <p:cNvPr id="2" name="テキスト ボックス 1">
                <a:extLst>
                  <a:ext uri="{FF2B5EF4-FFF2-40B4-BE49-F238E27FC236}">
                    <a16:creationId xmlns:a16="http://schemas.microsoft.com/office/drawing/2014/main" id="{C2517282-5AD5-83D7-7B71-4E51B2103F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60" y="3739046"/>
                <a:ext cx="12181840" cy="524374"/>
              </a:xfrm>
              <a:prstGeom prst="rect">
                <a:avLst/>
              </a:prstGeom>
              <a:blipFill>
                <a:blip r:embed="rId5"/>
                <a:stretch>
                  <a:fillRect l="-551" b="-1627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D0EE3699-F0AB-2DC3-EEC2-85B33F0A956C}"/>
              </a:ext>
            </a:extLst>
          </p:cNvPr>
          <p:cNvSpPr txBox="1"/>
          <p:nvPr/>
        </p:nvSpPr>
        <p:spPr>
          <a:xfrm>
            <a:off x="11257127" y="3193708"/>
            <a:ext cx="8075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/>
              <a:t>Higgs</a:t>
            </a:r>
          </a:p>
          <a:p>
            <a:pPr algn="ctr"/>
            <a:r>
              <a:rPr kumimoji="1" lang="ja-JP" altLang="en-US" dirty="0"/>
              <a:t>↓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FF734F72-8111-1C63-A40A-6EE99F6D72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4DA5E-C26F-4550-A01A-8DBB4B86492C}" type="slidenum">
              <a:rPr kumimoji="1" lang="ja-JP" altLang="en-US" smtClean="0"/>
              <a:t>48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7598784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DA66F0-9751-C795-0B84-F062373092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>
            <a:extLst>
              <a:ext uri="{FF2B5EF4-FFF2-40B4-BE49-F238E27FC236}">
                <a16:creationId xmlns:a16="http://schemas.microsoft.com/office/drawing/2014/main" id="{C1770395-EA84-FD21-9BD0-45F836444C2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020375" y="799258"/>
            <a:ext cx="4414982" cy="2346036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EFC301B1-A9A6-A165-E3BB-980026CD63B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958959" y="775904"/>
            <a:ext cx="3648745" cy="2977010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10920340-AB3C-A447-710A-D60B32A744B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447162" y="3183299"/>
            <a:ext cx="3669356" cy="545785"/>
          </a:xfrm>
          <a:prstGeom prst="rect">
            <a:avLst/>
          </a:prstGeom>
        </p:spPr>
      </p:pic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410EA467-B9E4-0B2F-A78E-27735BB43956}"/>
              </a:ext>
            </a:extLst>
          </p:cNvPr>
          <p:cNvSpPr txBox="1"/>
          <p:nvPr/>
        </p:nvSpPr>
        <p:spPr>
          <a:xfrm>
            <a:off x="10160" y="0"/>
            <a:ext cx="1133856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3200" dirty="0" err="1"/>
              <a:t>Keldysh</a:t>
            </a:r>
            <a:r>
              <a:rPr lang="en-US" altLang="ja-JP" sz="3200" dirty="0"/>
              <a:t>–</a:t>
            </a:r>
            <a:r>
              <a:rPr lang="en-US" altLang="ja-JP" sz="3200" dirty="0" err="1"/>
              <a:t>Usadel</a:t>
            </a:r>
            <a:r>
              <a:rPr lang="en-US" altLang="ja-JP" sz="3200" dirty="0"/>
              <a:t> Equation: DC Current with AC Perturbation</a:t>
            </a:r>
            <a:endParaRPr lang="ja-JP" altLang="en-US" sz="3200" dirty="0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59089370-E2C0-B6B9-CD42-8AFE47F3919F}"/>
              </a:ext>
            </a:extLst>
          </p:cNvPr>
          <p:cNvSpPr txBox="1"/>
          <p:nvPr/>
        </p:nvSpPr>
        <p:spPr>
          <a:xfrm>
            <a:off x="8281840" y="453004"/>
            <a:ext cx="386797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400" dirty="0">
                <a:solidFill>
                  <a:schemeClr val="tx2"/>
                </a:solidFill>
              </a:rPr>
              <a:t>T. Kubo, Phys. Rev. Applied </a:t>
            </a:r>
            <a:r>
              <a:rPr lang="en-US" altLang="ja-JP" sz="1400" b="1" dirty="0">
                <a:solidFill>
                  <a:schemeClr val="tx2"/>
                </a:solidFill>
              </a:rPr>
              <a:t>23</a:t>
            </a:r>
            <a:r>
              <a:rPr lang="en-US" altLang="ja-JP" sz="1400" dirty="0">
                <a:solidFill>
                  <a:schemeClr val="tx2"/>
                </a:solidFill>
              </a:rPr>
              <a:t>, 054091 (2025)</a:t>
            </a:r>
            <a:endParaRPr lang="ja-JP" altLang="en-US" sz="1400" dirty="0">
              <a:solidFill>
                <a:schemeClr val="tx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テキスト ボックス 19">
                <a:extLst>
                  <a:ext uri="{FF2B5EF4-FFF2-40B4-BE49-F238E27FC236}">
                    <a16:creationId xmlns:a16="http://schemas.microsoft.com/office/drawing/2014/main" id="{EDE0C13F-3942-3BCF-DC0A-A75BEAA3A0F4}"/>
                  </a:ext>
                </a:extLst>
              </p:cNvPr>
              <p:cNvSpPr txBox="1"/>
              <p:nvPr/>
            </p:nvSpPr>
            <p:spPr>
              <a:xfrm>
                <a:off x="1086873" y="5219592"/>
                <a:ext cx="5105037" cy="7396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ja-JP" dirty="0"/>
                  <a:t>To obtain the ac response, </a:t>
                </a:r>
              </a:p>
              <a:p>
                <a:r>
                  <a:rPr kumimoji="1" lang="en-US" altLang="ja-JP" dirty="0"/>
                  <a:t>we substitute the solutions (</a:t>
                </a:r>
                <a14:m>
                  <m:oMath xmlns:m="http://schemas.openxmlformats.org/officeDocument/2006/math">
                    <m:r>
                      <a:rPr lang="en-US" altLang="ja-JP" sz="2400" i="1">
                        <a:latin typeface="Cambria Math" panose="02040503050406030204" pitchFamily="18" charset="0"/>
                      </a:rPr>
                      <m:t>𝛿</m:t>
                    </m:r>
                    <m:sSup>
                      <m:sSup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</m:acc>
                      </m:e>
                      <m:sup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</m:sSup>
                  </m:oMath>
                </a14:m>
                <a:r>
                  <a:rPr kumimoji="1" lang="en-US" altLang="ja-JP" sz="2400" dirty="0"/>
                  <a:t>, </a:t>
                </a:r>
                <a14:m>
                  <m:oMath xmlns:m="http://schemas.openxmlformats.org/officeDocument/2006/math">
                    <m:r>
                      <a:rPr lang="en-US" altLang="ja-JP" sz="2400" i="1">
                        <a:latin typeface="Cambria Math" panose="02040503050406030204" pitchFamily="18" charset="0"/>
                      </a:rPr>
                      <m:t>𝛿</m:t>
                    </m:r>
                    <m:r>
                      <m:rPr>
                        <m:sty m:val="p"/>
                      </m:rPr>
                      <a:rPr lang="en-US" altLang="ja-JP" sz="2400"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kumimoji="1" lang="en-US" altLang="ja-JP" dirty="0"/>
                  <a:t>) into</a:t>
                </a:r>
                <a:endParaRPr kumimoji="1" lang="ja-JP" altLang="en-US" dirty="0"/>
              </a:p>
            </p:txBody>
          </p:sp>
        </mc:Choice>
        <mc:Fallback xmlns="">
          <p:sp>
            <p:nvSpPr>
              <p:cNvPr id="20" name="テキスト ボックス 19">
                <a:extLst>
                  <a:ext uri="{FF2B5EF4-FFF2-40B4-BE49-F238E27FC236}">
                    <a16:creationId xmlns:a16="http://schemas.microsoft.com/office/drawing/2014/main" id="{EDE0C13F-3942-3BCF-DC0A-A75BEAA3A0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6873" y="5219592"/>
                <a:ext cx="5105037" cy="739626"/>
              </a:xfrm>
              <a:prstGeom prst="rect">
                <a:avLst/>
              </a:prstGeom>
              <a:blipFill>
                <a:blip r:embed="rId5"/>
                <a:stretch>
                  <a:fillRect l="-955" t="-4098" b="-1721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図 21">
            <a:extLst>
              <a:ext uri="{FF2B5EF4-FFF2-40B4-BE49-F238E27FC236}">
                <a16:creationId xmlns:a16="http://schemas.microsoft.com/office/drawing/2014/main" id="{49F915E5-1CD2-7DC6-5109-0AD7F90B52F1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242631" y="4560108"/>
            <a:ext cx="4138710" cy="2058595"/>
          </a:xfrm>
          <a:prstGeom prst="rect">
            <a:avLst/>
          </a:prstGeom>
        </p:spPr>
      </p:pic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A7B4C0FF-2BF9-65A9-8BCF-543F22569919}"/>
              </a:ext>
            </a:extLst>
          </p:cNvPr>
          <p:cNvSpPr/>
          <p:nvPr/>
        </p:nvSpPr>
        <p:spPr>
          <a:xfrm>
            <a:off x="1590261" y="718935"/>
            <a:ext cx="9064488" cy="307857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正方形/長方形 46">
            <a:extLst>
              <a:ext uri="{FF2B5EF4-FFF2-40B4-BE49-F238E27FC236}">
                <a16:creationId xmlns:a16="http://schemas.microsoft.com/office/drawing/2014/main" id="{E2879CC8-1FD5-0BD8-3CC3-D9527B68DCB0}"/>
              </a:ext>
            </a:extLst>
          </p:cNvPr>
          <p:cNvSpPr/>
          <p:nvPr/>
        </p:nvSpPr>
        <p:spPr>
          <a:xfrm>
            <a:off x="983973" y="4530292"/>
            <a:ext cx="9551505" cy="21163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矢印: 下 22">
            <a:extLst>
              <a:ext uri="{FF2B5EF4-FFF2-40B4-BE49-F238E27FC236}">
                <a16:creationId xmlns:a16="http://schemas.microsoft.com/office/drawing/2014/main" id="{224DC232-CDDA-69C3-4F93-AA5C6C1FD61C}"/>
              </a:ext>
            </a:extLst>
          </p:cNvPr>
          <p:cNvSpPr/>
          <p:nvPr/>
        </p:nvSpPr>
        <p:spPr>
          <a:xfrm>
            <a:off x="3474866" y="4218440"/>
            <a:ext cx="1061721" cy="793374"/>
          </a:xfrm>
          <a:prstGeom prst="downArrow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矢印: 下 2">
            <a:extLst>
              <a:ext uri="{FF2B5EF4-FFF2-40B4-BE49-F238E27FC236}">
                <a16:creationId xmlns:a16="http://schemas.microsoft.com/office/drawing/2014/main" id="{CDE95D85-FBF1-5AA4-0BAD-B111F9CC25E3}"/>
              </a:ext>
            </a:extLst>
          </p:cNvPr>
          <p:cNvSpPr/>
          <p:nvPr/>
        </p:nvSpPr>
        <p:spPr>
          <a:xfrm>
            <a:off x="3474866" y="6048119"/>
            <a:ext cx="1061721" cy="793374"/>
          </a:xfrm>
          <a:prstGeom prst="downArrow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31102424-82F2-8C3A-3AE3-EF54756B1466}"/>
                  </a:ext>
                </a:extLst>
              </p:cNvPr>
              <p:cNvSpPr txBox="1"/>
              <p:nvPr/>
            </p:nvSpPr>
            <p:spPr>
              <a:xfrm>
                <a:off x="10160" y="3739046"/>
                <a:ext cx="12181840" cy="5243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ja-JP" sz="2000" dirty="0"/>
                  <a:t>We solve these equations to obtain the AC-induced </a:t>
                </a:r>
                <a:r>
                  <a:rPr lang="en-US" altLang="ja-JP" sz="2000" b="1" dirty="0">
                    <a:solidFill>
                      <a:srgbClr val="FEB6AA"/>
                    </a:solidFill>
                  </a:rPr>
                  <a:t>nonequilibrium corrections </a:t>
                </a:r>
                <a:r>
                  <a:rPr lang="en-US" altLang="ja-JP" sz="2000" dirty="0"/>
                  <a:t>(</a:t>
                </a:r>
                <a14:m>
                  <m:oMath xmlns:m="http://schemas.openxmlformats.org/officeDocument/2006/math">
                    <m:r>
                      <a:rPr lang="en-US" altLang="ja-JP" sz="2800" b="0" i="1" smtClean="0">
                        <a:latin typeface="Cambria Math" panose="02040503050406030204" pitchFamily="18" charset="0"/>
                      </a:rPr>
                      <m:t>𝛿</m:t>
                    </m:r>
                    <m:sSup>
                      <m:sSupPr>
                        <m:ctrlPr>
                          <a:rPr lang="en-US" altLang="ja-JP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altLang="ja-JP" sz="28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ja-JP" sz="2800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</m:acc>
                      </m:e>
                      <m:sup>
                        <m:r>
                          <a:rPr lang="en-US" altLang="ja-JP" sz="2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altLang="ja-JP" sz="28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ja-JP" sz="28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altLang="ja-JP" sz="28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ja-JP" sz="28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</m:sSup>
                  </m:oMath>
                </a14:m>
                <a:r>
                  <a:rPr lang="en-US" altLang="ja-JP" sz="2000" dirty="0"/>
                  <a:t> and </a:t>
                </a:r>
                <a14:m>
                  <m:oMath xmlns:m="http://schemas.openxmlformats.org/officeDocument/2006/math">
                    <m:r>
                      <a:rPr lang="en-US" altLang="ja-JP" sz="2800" b="0" i="1" smtClean="0">
                        <a:latin typeface="Cambria Math" panose="02040503050406030204" pitchFamily="18" charset="0"/>
                      </a:rPr>
                      <m:t>𝛿</m:t>
                    </m:r>
                    <m:r>
                      <m:rPr>
                        <m:sty m:val="p"/>
                      </m:rPr>
                      <a:rPr lang="en-US" altLang="ja-JP" sz="2800" b="0" i="0" smtClean="0"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en-US" altLang="ja-JP" sz="2000" dirty="0"/>
                  <a:t>).</a:t>
                </a:r>
                <a:endParaRPr lang="ja-JP" altLang="en-US" sz="2000" dirty="0"/>
              </a:p>
            </p:txBody>
          </p:sp>
        </mc:Choice>
        <mc:Fallback xmlns="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31102424-82F2-8C3A-3AE3-EF54756B14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60" y="3739046"/>
                <a:ext cx="12181840" cy="524374"/>
              </a:xfrm>
              <a:prstGeom prst="rect">
                <a:avLst/>
              </a:prstGeom>
              <a:blipFill>
                <a:blip r:embed="rId7"/>
                <a:stretch>
                  <a:fillRect l="-551" b="-1627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D4061311-23C6-F4A1-08D9-ED01FA205A46}"/>
              </a:ext>
            </a:extLst>
          </p:cNvPr>
          <p:cNvSpPr txBox="1"/>
          <p:nvPr/>
        </p:nvSpPr>
        <p:spPr>
          <a:xfrm>
            <a:off x="11257127" y="3193708"/>
            <a:ext cx="8075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/>
              <a:t>Higgs</a:t>
            </a:r>
          </a:p>
          <a:p>
            <a:pPr algn="ctr"/>
            <a:r>
              <a:rPr kumimoji="1" lang="ja-JP" altLang="en-US" dirty="0"/>
              <a:t>↓</a:t>
            </a:r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893823CD-CD84-6810-F924-D3E60AB272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4DA5E-C26F-4550-A01A-8DBB4B86492C}" type="slidenum">
              <a:rPr kumimoji="1" lang="ja-JP" altLang="en-US" smtClean="0"/>
              <a:t>49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98725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B3D26E-A614-E606-42B9-6FCB5DE73F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A143281C-512C-DFDA-3FC8-86962DFBB44A}"/>
              </a:ext>
            </a:extLst>
          </p:cNvPr>
          <p:cNvSpPr txBox="1"/>
          <p:nvPr/>
        </p:nvSpPr>
        <p:spPr>
          <a:xfrm>
            <a:off x="48042" y="75972"/>
            <a:ext cx="1809919" cy="707886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ja-JP" sz="4000" dirty="0"/>
              <a:t>Higgs?</a:t>
            </a:r>
            <a:endParaRPr kumimoji="1" lang="ja-JP" altLang="en-US" sz="4000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B0D6C926-E8C4-C283-61CC-1A33487DCD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0799" y="906287"/>
            <a:ext cx="4988068" cy="2436205"/>
          </a:xfrm>
          <a:prstGeom prst="rect">
            <a:avLst/>
          </a:prstGeom>
        </p:spPr>
      </p:pic>
      <p:sp>
        <p:nvSpPr>
          <p:cNvPr id="8" name="楕円 7">
            <a:extLst>
              <a:ext uri="{FF2B5EF4-FFF2-40B4-BE49-F238E27FC236}">
                <a16:creationId xmlns:a16="http://schemas.microsoft.com/office/drawing/2014/main" id="{8723DCD0-9F7F-7165-E3FE-A0F3F1F6208C}"/>
              </a:ext>
            </a:extLst>
          </p:cNvPr>
          <p:cNvSpPr>
            <a:spLocks noChangeAspect="1"/>
          </p:cNvSpPr>
          <p:nvPr/>
        </p:nvSpPr>
        <p:spPr>
          <a:xfrm>
            <a:off x="10295671" y="3031260"/>
            <a:ext cx="167943" cy="167943"/>
          </a:xfrm>
          <a:prstGeom prst="ellipse">
            <a:avLst/>
          </a:prstGeom>
          <a:solidFill>
            <a:srgbClr val="92D050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円弧 8">
            <a:extLst>
              <a:ext uri="{FF2B5EF4-FFF2-40B4-BE49-F238E27FC236}">
                <a16:creationId xmlns:a16="http://schemas.microsoft.com/office/drawing/2014/main" id="{525DE9A2-342F-5C41-2800-EE7F57FC6F62}"/>
              </a:ext>
            </a:extLst>
          </p:cNvPr>
          <p:cNvSpPr/>
          <p:nvPr/>
        </p:nvSpPr>
        <p:spPr>
          <a:xfrm rot="7902434">
            <a:off x="9830041" y="2125223"/>
            <a:ext cx="964716" cy="1007792"/>
          </a:xfrm>
          <a:prstGeom prst="arc">
            <a:avLst/>
          </a:prstGeom>
          <a:ln w="38100">
            <a:solidFill>
              <a:srgbClr val="92D05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6031312B-00FB-7E5D-275B-012F5242E773}"/>
                  </a:ext>
                </a:extLst>
              </p:cNvPr>
              <p:cNvSpPr txBox="1"/>
              <p:nvPr/>
            </p:nvSpPr>
            <p:spPr>
              <a:xfrm>
                <a:off x="11109896" y="2020056"/>
                <a:ext cx="347851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ja-JP" sz="32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</m:oMath>
                  </m:oMathPara>
                </a14:m>
                <a:endParaRPr kumimoji="1" lang="ja-JP" altLang="en-US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0026D170-AFB1-60C8-FBD1-1E80241914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09896" y="2020056"/>
                <a:ext cx="347851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219B3918-8CDE-4441-E817-BC2CB63ACE53}"/>
                  </a:ext>
                </a:extLst>
              </p:cNvPr>
              <p:cNvSpPr txBox="1"/>
              <p:nvPr/>
            </p:nvSpPr>
            <p:spPr>
              <a:xfrm>
                <a:off x="10020966" y="2345705"/>
                <a:ext cx="569066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3200" b="0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r>
                        <m:rPr>
                          <m:sty m:val="p"/>
                        </m:rPr>
                        <a:rPr kumimoji="1" lang="en-US" altLang="ja-JP" sz="3200" b="0" i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</m:oMath>
                  </m:oMathPara>
                </a14:m>
                <a:endParaRPr kumimoji="1" lang="ja-JP" altLang="en-US" sz="32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7C1FC7A5-89CC-FEA4-A315-338F931E6E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20966" y="2345705"/>
                <a:ext cx="569066" cy="4924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81292347-92E9-BA8D-C787-119F0088AE37}"/>
              </a:ext>
            </a:extLst>
          </p:cNvPr>
          <p:cNvSpPr txBox="1"/>
          <p:nvPr/>
        </p:nvSpPr>
        <p:spPr>
          <a:xfrm>
            <a:off x="7383415" y="887421"/>
            <a:ext cx="31687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800" dirty="0">
                <a:solidFill>
                  <a:schemeClr val="bg1"/>
                </a:solidFill>
              </a:rPr>
              <a:t>Superconductivity</a:t>
            </a:r>
            <a:endParaRPr kumimoji="1" lang="ja-JP" altLang="en-US" sz="2800" dirty="0">
              <a:solidFill>
                <a:schemeClr val="bg1"/>
              </a:solidFill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0E39F710-5449-E11D-4FF7-1929C9EAF78B}"/>
              </a:ext>
            </a:extLst>
          </p:cNvPr>
          <p:cNvSpPr txBox="1"/>
          <p:nvPr/>
        </p:nvSpPr>
        <p:spPr>
          <a:xfrm>
            <a:off x="8649929" y="1583960"/>
            <a:ext cx="248978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b="1" dirty="0">
                <a:solidFill>
                  <a:srgbClr val="92D050"/>
                </a:solidFill>
              </a:rPr>
              <a:t>Oscillation of </a:t>
            </a:r>
          </a:p>
          <a:p>
            <a:r>
              <a:rPr kumimoji="1" lang="en-US" altLang="ja-JP" sz="2000" b="1" dirty="0">
                <a:solidFill>
                  <a:srgbClr val="92D050"/>
                </a:solidFill>
              </a:rPr>
              <a:t>superfluid density</a:t>
            </a:r>
            <a:endParaRPr kumimoji="1" lang="ja-JP" altLang="en-US" sz="2000" b="1" dirty="0">
              <a:solidFill>
                <a:srgbClr val="92D05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テキスト ボックス 15">
                <a:extLst>
                  <a:ext uri="{FF2B5EF4-FFF2-40B4-BE49-F238E27FC236}">
                    <a16:creationId xmlns:a16="http://schemas.microsoft.com/office/drawing/2014/main" id="{2B74A102-BDC7-6F76-5F18-281CC744CFA9}"/>
                  </a:ext>
                </a:extLst>
              </p:cNvPr>
              <p:cNvSpPr txBox="1"/>
              <p:nvPr/>
            </p:nvSpPr>
            <p:spPr>
              <a:xfrm>
                <a:off x="-1" y="1149031"/>
                <a:ext cx="6351919" cy="19389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Wingdings" panose="05000000000000000000" pitchFamily="2" charset="2"/>
                  <a:buChar char="l"/>
                </a:pPr>
                <a:r>
                  <a:rPr lang="en-US" altLang="ja-JP" sz="2400" dirty="0"/>
                  <a:t>The Higgs mode in superconductivity is an </a:t>
                </a:r>
                <a14:m>
                  <m:oMath xmlns:m="http://schemas.openxmlformats.org/officeDocument/2006/math">
                    <m:r>
                      <a:rPr kumimoji="1" lang="ja-JP" altLang="en-US" sz="2400" i="1">
                        <a:latin typeface="Cambria Math" panose="02040503050406030204" pitchFamily="18" charset="0"/>
                      </a:rPr>
                      <m:t>𝒪</m:t>
                    </m:r>
                    <m:d>
                      <m:dPr>
                        <m:ctrlPr>
                          <a:rPr kumimoji="1" lang="en-US" altLang="ja-JP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kumimoji="1"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ja-JP" sz="24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kumimoji="1" lang="en-US" altLang="ja-JP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altLang="ja-JP" sz="2400" dirty="0"/>
                  <a:t> effect. It does not appear in standard linear-response theories such as Mattis–Bardeen theory, but it does emerge in nonlinear response:</a:t>
                </a:r>
              </a:p>
            </p:txBody>
          </p:sp>
        </mc:Choice>
        <mc:Fallback xmlns="">
          <p:sp>
            <p:nvSpPr>
              <p:cNvPr id="16" name="テキスト ボックス 15">
                <a:extLst>
                  <a:ext uri="{FF2B5EF4-FFF2-40B4-BE49-F238E27FC236}">
                    <a16:creationId xmlns:a16="http://schemas.microsoft.com/office/drawing/2014/main" id="{698C2398-726B-D446-1C34-F3B6113876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" y="1149031"/>
                <a:ext cx="6351919" cy="1938992"/>
              </a:xfrm>
              <a:prstGeom prst="rect">
                <a:avLst/>
              </a:prstGeom>
              <a:blipFill>
                <a:blip r:embed="rId5"/>
                <a:stretch>
                  <a:fillRect l="-1248" t="-2821" b="-564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AF89ADA0-ADAF-8B3F-7791-1864DD2E8E0D}"/>
                  </a:ext>
                </a:extLst>
              </p:cNvPr>
              <p:cNvSpPr txBox="1"/>
              <p:nvPr/>
            </p:nvSpPr>
            <p:spPr>
              <a:xfrm>
                <a:off x="1626855" y="4198490"/>
                <a:ext cx="6764531" cy="59702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3200" b="0" i="1" smtClean="0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kumimoji="1" lang="en-US" altLang="ja-JP" sz="3200" b="0" i="1" smtClean="0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kumimoji="1" lang="en-US" altLang="ja-JP" sz="3200" b="0" i="1" smtClean="0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kumimoji="1" lang="en-US" altLang="ja-JP" sz="3200" b="0" i="1" smtClean="0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kumimoji="1" lang="en-US" altLang="ja-JP" sz="3200" i="1" smtClean="0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r>
                        <m:rPr>
                          <m:sty m:val="p"/>
                        </m:rPr>
                        <a:rPr kumimoji="1" lang="en-US" altLang="ja-JP" sz="3200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kumimoji="1" lang="en-US" altLang="ja-JP" sz="3200" i="1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</a:rPr>
                        <m:t>∝</m:t>
                      </m:r>
                      <m:sSup>
                        <m:sSupPr>
                          <m:ctrlPr>
                            <a:rPr kumimoji="1" lang="en-US" altLang="ja-JP" sz="3200" b="0" i="1" smtClean="0">
                              <a:solidFill>
                                <a:schemeClr val="accent1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JP" sz="3200" b="0" i="1" smtClean="0">
                              <a:solidFill>
                                <a:schemeClr val="accent1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kumimoji="1" lang="en-US" altLang="ja-JP" sz="3200" b="0" i="1" smtClean="0">
                              <a:solidFill>
                                <a:schemeClr val="accent1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kumimoji="1" lang="en-US" altLang="ja-JP" sz="3200" b="0" i="1" smtClean="0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kumimoji="1" lang="en-US" altLang="ja-JP" sz="3200" b="0" i="1" smtClean="0">
                              <a:solidFill>
                                <a:schemeClr val="accent1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sz="3200" b="0" i="1" smtClean="0">
                              <a:solidFill>
                                <a:schemeClr val="accent1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kumimoji="1" lang="en-US" altLang="ja-JP" sz="3200" b="0" i="1" smtClean="0">
                              <a:solidFill>
                                <a:schemeClr val="accent1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kumimoji="1" lang="en-US" altLang="ja-JP" sz="3200" b="0" i="1" smtClean="0">
                              <a:solidFill>
                                <a:schemeClr val="accent1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func>
                        <m:funcPr>
                          <m:ctrlPr>
                            <a:rPr kumimoji="1" lang="en-US" altLang="ja-JP" sz="3200" b="0" i="1" smtClean="0">
                              <a:solidFill>
                                <a:schemeClr val="accent1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kumimoji="1" lang="en-US" altLang="ja-JP" sz="3200" b="0" i="1" smtClean="0">
                                  <a:solidFill>
                                    <a:schemeClr val="accent1">
                                      <a:lumMod val="40000"/>
                                      <a:lumOff val="6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ja-JP" sz="3200" b="0" i="0" smtClean="0">
                                  <a:solidFill>
                                    <a:schemeClr val="accent1">
                                      <a:lumMod val="40000"/>
                                      <a:lumOff val="6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e>
                            <m:sup>
                              <m:r>
                                <a:rPr kumimoji="1" lang="en-US" altLang="ja-JP" sz="3200" b="0" i="1" smtClean="0">
                                  <a:solidFill>
                                    <a:schemeClr val="accent1">
                                      <a:lumMod val="40000"/>
                                      <a:lumOff val="6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fName>
                        <m:e>
                          <m:r>
                            <a:rPr kumimoji="1" lang="en-US" altLang="ja-JP" sz="3200" b="0" i="1" smtClean="0">
                              <a:solidFill>
                                <a:schemeClr val="accent1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kumimoji="1" lang="en-US" altLang="ja-JP" sz="3200" b="0" i="1" smtClean="0">
                              <a:solidFill>
                                <a:schemeClr val="accent1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func>
                    </m:oMath>
                  </m:oMathPara>
                </a14:m>
                <a:endParaRPr kumimoji="1" lang="en-US" altLang="ja-JP" sz="1200" dirty="0">
                  <a:solidFill>
                    <a:schemeClr val="accent1">
                      <a:lumMod val="40000"/>
                      <a:lumOff val="6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8A328CBD-8499-CBA5-948E-76C2C2B47D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6855" y="4198490"/>
                <a:ext cx="6764531" cy="59702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9F43B82A-323D-112D-3FD3-78278FBC2F7B}"/>
                  </a:ext>
                </a:extLst>
              </p:cNvPr>
              <p:cNvSpPr txBox="1"/>
              <p:nvPr/>
            </p:nvSpPr>
            <p:spPr>
              <a:xfrm>
                <a:off x="2837426" y="4895637"/>
                <a:ext cx="6231770" cy="59702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3200" b="0" i="1" smtClean="0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kumimoji="1" lang="ja-JP" altLang="en-US" sz="3200" b="0" i="1" smtClean="0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</a:rPr>
                        <m:t>𝒪</m:t>
                      </m:r>
                      <m:d>
                        <m:dPr>
                          <m:ctrlPr>
                            <a:rPr kumimoji="1" lang="en-US" altLang="ja-JP" sz="3200" b="0" i="1" smtClean="0">
                              <a:solidFill>
                                <a:schemeClr val="accent1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kumimoji="1" lang="en-US" altLang="ja-JP" sz="3200" b="0" i="1" smtClean="0">
                                  <a:solidFill>
                                    <a:schemeClr val="accent1">
                                      <a:lumMod val="40000"/>
                                      <a:lumOff val="6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ja-JP" sz="3200" b="0" i="1" smtClean="0">
                                  <a:solidFill>
                                    <a:schemeClr val="accent1">
                                      <a:lumMod val="40000"/>
                                      <a:lumOff val="6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kumimoji="1" lang="en-US" altLang="ja-JP" sz="3200" b="0" i="1" smtClean="0">
                                  <a:solidFill>
                                    <a:schemeClr val="accent1">
                                      <a:lumMod val="40000"/>
                                      <a:lumOff val="6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kumimoji="1" lang="en-US" altLang="ja-JP" sz="3200" b="0" i="1" smtClean="0">
                                  <a:solidFill>
                                    <a:schemeClr val="accent1">
                                      <a:lumMod val="40000"/>
                                      <a:lumOff val="6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</m:e>
                      </m:d>
                      <m:func>
                        <m:funcPr>
                          <m:ctrlPr>
                            <a:rPr kumimoji="1" lang="en-US" altLang="ja-JP" sz="3200" b="0" i="1" smtClean="0">
                              <a:solidFill>
                                <a:schemeClr val="accent1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ja-JP" sz="3200" b="0" i="0" smtClean="0">
                              <a:solidFill>
                                <a:schemeClr val="accent1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kumimoji="1" lang="en-US" altLang="ja-JP" sz="3200" b="0" i="1" smtClean="0">
                              <a:solidFill>
                                <a:schemeClr val="accent1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kumimoji="1" lang="en-US" altLang="ja-JP" sz="3200" b="0" i="1" smtClean="0">
                              <a:solidFill>
                                <a:schemeClr val="accent1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func>
                      <m:r>
                        <a:rPr kumimoji="1" lang="en-US" altLang="ja-JP" sz="3200" b="0" i="1" smtClean="0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ja-JP" altLang="en-US" sz="3200" i="1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</a:rPr>
                        <m:t>𝒪</m:t>
                      </m:r>
                      <m:d>
                        <m:dPr>
                          <m:ctrlPr>
                            <a:rPr kumimoji="1" lang="en-US" altLang="ja-JP" sz="3200" i="1">
                              <a:solidFill>
                                <a:schemeClr val="accent1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kumimoji="1" lang="en-US" altLang="ja-JP" sz="3200" i="1">
                                  <a:solidFill>
                                    <a:schemeClr val="accent1">
                                      <a:lumMod val="40000"/>
                                      <a:lumOff val="6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ja-JP" sz="3200" i="1">
                                  <a:solidFill>
                                    <a:schemeClr val="accent1">
                                      <a:lumMod val="40000"/>
                                      <a:lumOff val="6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kumimoji="1" lang="en-US" altLang="ja-JP" sz="3200" i="1">
                                  <a:solidFill>
                                    <a:schemeClr val="accent1">
                                      <a:lumMod val="40000"/>
                                      <a:lumOff val="6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kumimoji="1" lang="en-US" altLang="ja-JP" sz="3200" i="1">
                                  <a:solidFill>
                                    <a:schemeClr val="accent1">
                                      <a:lumMod val="40000"/>
                                      <a:lumOff val="6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</m:e>
                      </m:d>
                      <m:func>
                        <m:funcPr>
                          <m:ctrlPr>
                            <a:rPr kumimoji="1" lang="en-US" altLang="ja-JP" sz="3200" i="1">
                              <a:solidFill>
                                <a:schemeClr val="accent1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ja-JP" sz="3200">
                              <a:solidFill>
                                <a:schemeClr val="accent1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kumimoji="1" lang="en-US" altLang="ja-JP" sz="3200" b="0" i="1" smtClean="0">
                              <a:solidFill>
                                <a:schemeClr val="accent1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kumimoji="1" lang="en-US" altLang="ja-JP" sz="3200" i="1">
                              <a:solidFill>
                                <a:schemeClr val="accent1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kumimoji="1" lang="en-US" altLang="ja-JP" sz="3200" i="1">
                              <a:solidFill>
                                <a:schemeClr val="accent1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func>
                    </m:oMath>
                  </m:oMathPara>
                </a14:m>
                <a:endParaRPr kumimoji="1" lang="en-US" altLang="ja-JP" sz="1200" dirty="0">
                  <a:solidFill>
                    <a:schemeClr val="accent1">
                      <a:lumMod val="40000"/>
                      <a:lumOff val="6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F8D2165A-A25C-74B3-07D8-8F642C5E18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7426" y="4895637"/>
                <a:ext cx="6231770" cy="59702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B25A6373-EFBC-B7AB-1FDE-CD2C945333A5}"/>
              </a:ext>
            </a:extLst>
          </p:cNvPr>
          <p:cNvSpPr txBox="1"/>
          <p:nvPr/>
        </p:nvSpPr>
        <p:spPr>
          <a:xfrm>
            <a:off x="3789148" y="5277217"/>
            <a:ext cx="255871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2800" dirty="0"/>
              <a:t>↓</a:t>
            </a:r>
            <a:endParaRPr kumimoji="1" lang="en-US" altLang="ja-JP" sz="2800" dirty="0"/>
          </a:p>
          <a:p>
            <a:r>
              <a:rPr kumimoji="1" lang="en-US" altLang="ja-JP" sz="2800" dirty="0"/>
              <a:t>First harmonic</a:t>
            </a:r>
            <a:endParaRPr kumimoji="1" lang="ja-JP" altLang="en-US" sz="2800" dirty="0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6453CB4D-DE50-C5F0-BB2A-B2279A861107}"/>
              </a:ext>
            </a:extLst>
          </p:cNvPr>
          <p:cNvSpPr txBox="1"/>
          <p:nvPr/>
        </p:nvSpPr>
        <p:spPr>
          <a:xfrm>
            <a:off x="6908643" y="5277216"/>
            <a:ext cx="271170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2800" dirty="0"/>
              <a:t>↓</a:t>
            </a:r>
            <a:endParaRPr kumimoji="1" lang="en-US" altLang="ja-JP" sz="2800" dirty="0"/>
          </a:p>
          <a:p>
            <a:pPr algn="ctr"/>
            <a:r>
              <a:rPr kumimoji="1" lang="en-US" altLang="ja-JP" sz="2800" dirty="0"/>
              <a:t>Third harmonic</a:t>
            </a:r>
            <a:endParaRPr kumimoji="1" lang="ja-JP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テキスト ボックス 17">
                <a:extLst>
                  <a:ext uri="{FF2B5EF4-FFF2-40B4-BE49-F238E27FC236}">
                    <a16:creationId xmlns:a16="http://schemas.microsoft.com/office/drawing/2014/main" id="{7849ADB9-1F31-E948-726A-DED7E26A928E}"/>
                  </a:ext>
                </a:extLst>
              </p:cNvPr>
              <p:cNvSpPr txBox="1"/>
              <p:nvPr/>
            </p:nvSpPr>
            <p:spPr>
              <a:xfrm>
                <a:off x="3806229" y="3473603"/>
                <a:ext cx="196820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400" i="1" smtClean="0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r>
                        <m:rPr>
                          <m:sty m:val="p"/>
                        </m:rPr>
                        <a:rPr kumimoji="1" lang="en-US" altLang="ja-JP" sz="2400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kumimoji="1" lang="en-US" altLang="ja-JP" sz="2400" i="1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</a:rPr>
                        <m:t>∝</m:t>
                      </m:r>
                      <m:sSup>
                        <m:sSupPr>
                          <m:ctrlPr>
                            <a:rPr kumimoji="1" lang="en-US" altLang="ja-JP" sz="2400" i="1">
                              <a:solidFill>
                                <a:schemeClr val="accent1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JP" sz="2400" i="1">
                              <a:solidFill>
                                <a:schemeClr val="accent1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kumimoji="1" lang="en-US" altLang="ja-JP" sz="2400" i="1">
                              <a:solidFill>
                                <a:schemeClr val="accent1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ja-JP" altLang="en-US" sz="2400" dirty="0"/>
              </a:p>
            </p:txBody>
          </p:sp>
        </mc:Choice>
        <mc:Fallback xmlns="">
          <p:sp>
            <p:nvSpPr>
              <p:cNvPr id="18" name="テキスト ボックス 17">
                <a:extLst>
                  <a:ext uri="{FF2B5EF4-FFF2-40B4-BE49-F238E27FC236}">
                    <a16:creationId xmlns:a16="http://schemas.microsoft.com/office/drawing/2014/main" id="{9FC13600-8269-A0C0-8584-FAA5CC3A9B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6229" y="3473603"/>
                <a:ext cx="1968203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吹き出し: 四角形 18">
            <a:extLst>
              <a:ext uri="{FF2B5EF4-FFF2-40B4-BE49-F238E27FC236}">
                <a16:creationId xmlns:a16="http://schemas.microsoft.com/office/drawing/2014/main" id="{0D2F2FE1-A35A-82E8-9178-EA051EBAD360}"/>
              </a:ext>
            </a:extLst>
          </p:cNvPr>
          <p:cNvSpPr/>
          <p:nvPr/>
        </p:nvSpPr>
        <p:spPr>
          <a:xfrm>
            <a:off x="4105895" y="3405760"/>
            <a:ext cx="1381760" cy="529508"/>
          </a:xfrm>
          <a:prstGeom prst="wedgeRectCallout">
            <a:avLst>
              <a:gd name="adj1" fmla="val -31387"/>
              <a:gd name="adj2" fmla="val 125719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97F94D1C-DD56-B3D0-10FF-A55386C6B0BA}"/>
              </a:ext>
            </a:extLst>
          </p:cNvPr>
          <p:cNvSpPr txBox="1"/>
          <p:nvPr/>
        </p:nvSpPr>
        <p:spPr>
          <a:xfrm>
            <a:off x="10334" y="4191180"/>
            <a:ext cx="254428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dirty="0"/>
              <a:t>Nonlinear correction to the current density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60477757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23B5EA-B0B8-1241-988B-C44E98B6B4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6" name="テキスト ボックス 15">
                <a:extLst>
                  <a:ext uri="{FF2B5EF4-FFF2-40B4-BE49-F238E27FC236}">
                    <a16:creationId xmlns:a16="http://schemas.microsoft.com/office/drawing/2014/main" id="{4E1C0DAB-5E3B-595B-ED7F-2CF482472683}"/>
                  </a:ext>
                </a:extLst>
              </p:cNvPr>
              <p:cNvSpPr txBox="1"/>
              <p:nvPr/>
            </p:nvSpPr>
            <p:spPr>
              <a:xfrm>
                <a:off x="2318631" y="938902"/>
                <a:ext cx="3826560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3600" b="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kumimoji="1" lang="en-US" altLang="ja-JP" sz="3600" b="0" i="1" smtClean="0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kumimoji="1" lang="en-US" altLang="ja-JP" sz="3600" b="0" i="1" smtClean="0">
                          <a:latin typeface="Cambria Math" panose="02040503050406030204" pitchFamily="18" charset="0"/>
                        </a:rPr>
                        <m:t>𝐴𝑔𝑔</m:t>
                      </m:r>
                      <m:r>
                        <a:rPr kumimoji="1" lang="en-US" altLang="ja-JP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𝑑𝑐</m:t>
                          </m:r>
                        </m:sub>
                      </m:sSub>
                      <m:r>
                        <a:rPr kumimoji="1" lang="en-US" altLang="ja-JP" sz="3600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kumimoji="1" lang="en-US" altLang="ja-JP" sz="3600" b="0" i="1" smtClean="0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kumimoji="1" lang="en-US" altLang="ja-JP" sz="3600" b="0" i="1" smtClean="0">
                          <a:latin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kumimoji="1" lang="ja-JP" altLang="en-US" sz="3600" dirty="0"/>
              </a:p>
            </p:txBody>
          </p:sp>
        </mc:Choice>
        <mc:Fallback xmlns="">
          <p:sp>
            <p:nvSpPr>
              <p:cNvPr id="16" name="テキスト ボックス 15">
                <a:extLst>
                  <a:ext uri="{FF2B5EF4-FFF2-40B4-BE49-F238E27FC236}">
                    <a16:creationId xmlns:a16="http://schemas.microsoft.com/office/drawing/2014/main" id="{4E1C0DAB-5E3B-595B-ED7F-2CF4824726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8631" y="938902"/>
                <a:ext cx="3826560" cy="55399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15DF7B7C-3866-BE16-88CE-C4184D6B0F1C}"/>
              </a:ext>
            </a:extLst>
          </p:cNvPr>
          <p:cNvSpPr txBox="1"/>
          <p:nvPr/>
        </p:nvSpPr>
        <p:spPr>
          <a:xfrm>
            <a:off x="13298" y="0"/>
            <a:ext cx="1217870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/>
              <a:t>Instead of showing the rigorous algebraic calculations, we will look at schematic illustrations that represent the final results.</a:t>
            </a:r>
            <a:endParaRPr kumimoji="1" lang="ja-JP" altLang="en-US" sz="2800" dirty="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5E570F51-DDD9-7F6D-E509-84E77B8E99B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110090" y="954107"/>
            <a:ext cx="5007839" cy="2490901"/>
          </a:xfrm>
          <a:prstGeom prst="rect">
            <a:avLst/>
          </a:prstGeom>
        </p:spPr>
      </p:pic>
      <p:sp>
        <p:nvSpPr>
          <p:cNvPr id="5" name="矢印: 下 4">
            <a:extLst>
              <a:ext uri="{FF2B5EF4-FFF2-40B4-BE49-F238E27FC236}">
                <a16:creationId xmlns:a16="http://schemas.microsoft.com/office/drawing/2014/main" id="{3CBC3246-E602-40E2-6071-191EEBFDA8A9}"/>
              </a:ext>
            </a:extLst>
          </p:cNvPr>
          <p:cNvSpPr/>
          <p:nvPr/>
        </p:nvSpPr>
        <p:spPr>
          <a:xfrm rot="5400000">
            <a:off x="6190197" y="959075"/>
            <a:ext cx="877455" cy="655681"/>
          </a:xfrm>
          <a:prstGeom prst="downArrow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1FA570D-021F-0107-76EC-B1C6BC943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4DA5E-C26F-4550-A01A-8DBB4B86492C}" type="slidenum">
              <a:rPr kumimoji="1" lang="ja-JP" altLang="en-US" smtClean="0"/>
              <a:t>50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4009569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974FF0-DCE6-6F5B-DAE0-BD742F1668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6" name="テキスト ボックス 15">
                <a:extLst>
                  <a:ext uri="{FF2B5EF4-FFF2-40B4-BE49-F238E27FC236}">
                    <a16:creationId xmlns:a16="http://schemas.microsoft.com/office/drawing/2014/main" id="{BD73A35E-C199-9E6A-682D-52CE5480F082}"/>
                  </a:ext>
                </a:extLst>
              </p:cNvPr>
              <p:cNvSpPr txBox="1"/>
              <p:nvPr/>
            </p:nvSpPr>
            <p:spPr>
              <a:xfrm>
                <a:off x="2318631" y="938902"/>
                <a:ext cx="3826560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3600" b="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kumimoji="1" lang="en-US" altLang="ja-JP" sz="3600" b="0" i="1" smtClean="0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kumimoji="1" lang="en-US" altLang="ja-JP" sz="3600" b="0" i="1" smtClean="0">
                          <a:latin typeface="Cambria Math" panose="02040503050406030204" pitchFamily="18" charset="0"/>
                        </a:rPr>
                        <m:t>𝐴𝑔𝑔</m:t>
                      </m:r>
                      <m:r>
                        <a:rPr kumimoji="1" lang="en-US" altLang="ja-JP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𝑑𝑐</m:t>
                          </m:r>
                        </m:sub>
                      </m:sSub>
                      <m:r>
                        <a:rPr kumimoji="1" lang="en-US" altLang="ja-JP" sz="3600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kumimoji="1" lang="en-US" altLang="ja-JP" sz="3600" b="0" i="1" smtClean="0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kumimoji="1" lang="en-US" altLang="ja-JP" sz="3600" b="0" i="1" smtClean="0">
                          <a:latin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kumimoji="1" lang="ja-JP" altLang="en-US" sz="3600" dirty="0"/>
              </a:p>
            </p:txBody>
          </p:sp>
        </mc:Choice>
        <mc:Fallback xmlns="">
          <p:sp>
            <p:nvSpPr>
              <p:cNvPr id="16" name="テキスト ボックス 15">
                <a:extLst>
                  <a:ext uri="{FF2B5EF4-FFF2-40B4-BE49-F238E27FC236}">
                    <a16:creationId xmlns:a16="http://schemas.microsoft.com/office/drawing/2014/main" id="{BD73A35E-C199-9E6A-682D-52CE5480F0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8631" y="938902"/>
                <a:ext cx="3826560" cy="55399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正方形/長方形 60">
            <a:extLst>
              <a:ext uri="{FF2B5EF4-FFF2-40B4-BE49-F238E27FC236}">
                <a16:creationId xmlns:a16="http://schemas.microsoft.com/office/drawing/2014/main" id="{BA135E66-227E-0A88-75B9-69B593460B8D}"/>
              </a:ext>
            </a:extLst>
          </p:cNvPr>
          <p:cNvSpPr/>
          <p:nvPr/>
        </p:nvSpPr>
        <p:spPr>
          <a:xfrm>
            <a:off x="3083989" y="969795"/>
            <a:ext cx="1020359" cy="589703"/>
          </a:xfrm>
          <a:prstGeom prst="rect">
            <a:avLst/>
          </a:prstGeom>
          <a:noFill/>
          <a:ln w="698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67" name="図 66">
            <a:extLst>
              <a:ext uri="{FF2B5EF4-FFF2-40B4-BE49-F238E27FC236}">
                <a16:creationId xmlns:a16="http://schemas.microsoft.com/office/drawing/2014/main" id="{7ABF660C-50C1-D580-D1D1-559EC523CE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2977" y="2311679"/>
            <a:ext cx="1167363" cy="20925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8" name="テキスト ボックス 67">
                <a:extLst>
                  <a:ext uri="{FF2B5EF4-FFF2-40B4-BE49-F238E27FC236}">
                    <a16:creationId xmlns:a16="http://schemas.microsoft.com/office/drawing/2014/main" id="{CBB275B1-209D-C1E0-57F6-CB97752DB33B}"/>
                  </a:ext>
                </a:extLst>
              </p:cNvPr>
              <p:cNvSpPr txBox="1"/>
              <p:nvPr/>
            </p:nvSpPr>
            <p:spPr>
              <a:xfrm>
                <a:off x="2394314" y="2454384"/>
                <a:ext cx="69368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18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68" name="テキスト ボックス 67">
                <a:extLst>
                  <a:ext uri="{FF2B5EF4-FFF2-40B4-BE49-F238E27FC236}">
                    <a16:creationId xmlns:a16="http://schemas.microsoft.com/office/drawing/2014/main" id="{CBB275B1-209D-C1E0-57F6-CB97752DB3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4314" y="2454384"/>
                <a:ext cx="69368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楕円 68">
            <a:extLst>
              <a:ext uri="{FF2B5EF4-FFF2-40B4-BE49-F238E27FC236}">
                <a16:creationId xmlns:a16="http://schemas.microsoft.com/office/drawing/2014/main" id="{4F6C9473-D846-A73B-0B09-9035E4075A91}"/>
              </a:ext>
            </a:extLst>
          </p:cNvPr>
          <p:cNvSpPr>
            <a:spLocks noChangeAspect="1"/>
          </p:cNvSpPr>
          <p:nvPr/>
        </p:nvSpPr>
        <p:spPr>
          <a:xfrm>
            <a:off x="3362244" y="2160086"/>
            <a:ext cx="517263" cy="517263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0" name="正方形/長方形 69">
            <a:extLst>
              <a:ext uri="{FF2B5EF4-FFF2-40B4-BE49-F238E27FC236}">
                <a16:creationId xmlns:a16="http://schemas.microsoft.com/office/drawing/2014/main" id="{68591FBF-3357-1B35-C5AB-E410127B48EB}"/>
              </a:ext>
            </a:extLst>
          </p:cNvPr>
          <p:cNvSpPr/>
          <p:nvPr/>
        </p:nvSpPr>
        <p:spPr>
          <a:xfrm>
            <a:off x="2457780" y="1798797"/>
            <a:ext cx="1643298" cy="1264078"/>
          </a:xfrm>
          <a:prstGeom prst="rect">
            <a:avLst/>
          </a:prstGeom>
          <a:noFill/>
          <a:ln w="698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8928B40D-2D1E-1049-2CDB-623FABF07DC3}"/>
              </a:ext>
            </a:extLst>
          </p:cNvPr>
          <p:cNvSpPr txBox="1"/>
          <p:nvPr/>
        </p:nvSpPr>
        <p:spPr>
          <a:xfrm>
            <a:off x="13298" y="0"/>
            <a:ext cx="1217870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/>
              <a:t>Instead of showing the rigorous algebraic calculations, we will look at schematic illustrations that represent the final results.</a:t>
            </a:r>
            <a:endParaRPr kumimoji="1" lang="ja-JP" altLang="en-US" sz="2800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F95134F6-04A9-AE33-4E6E-F2AB87999A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4DA5E-C26F-4550-A01A-8DBB4B86492C}" type="slidenum">
              <a:rPr kumimoji="1" lang="ja-JP" altLang="en-US" smtClean="0"/>
              <a:t>51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3425968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CB848D-3E8C-AC09-24EB-D8943615E5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6" name="テキスト ボックス 15">
                <a:extLst>
                  <a:ext uri="{FF2B5EF4-FFF2-40B4-BE49-F238E27FC236}">
                    <a16:creationId xmlns:a16="http://schemas.microsoft.com/office/drawing/2014/main" id="{B432DE7E-664C-E6FF-48EA-EC48FB84143F}"/>
                  </a:ext>
                </a:extLst>
              </p:cNvPr>
              <p:cNvSpPr txBox="1"/>
              <p:nvPr/>
            </p:nvSpPr>
            <p:spPr>
              <a:xfrm>
                <a:off x="2318631" y="938902"/>
                <a:ext cx="3826560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3600" b="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kumimoji="1" lang="en-US" altLang="ja-JP" sz="3600" b="0" i="1" smtClean="0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kumimoji="1" lang="en-US" altLang="ja-JP" sz="3600" b="0" i="1" smtClean="0">
                          <a:latin typeface="Cambria Math" panose="02040503050406030204" pitchFamily="18" charset="0"/>
                        </a:rPr>
                        <m:t>𝐴𝑔𝑔</m:t>
                      </m:r>
                      <m:r>
                        <a:rPr kumimoji="1" lang="en-US" altLang="ja-JP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𝑑𝑐</m:t>
                          </m:r>
                        </m:sub>
                      </m:sSub>
                      <m:r>
                        <a:rPr kumimoji="1" lang="en-US" altLang="ja-JP" sz="3600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kumimoji="1" lang="en-US" altLang="ja-JP" sz="3600" b="0" i="1" smtClean="0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kumimoji="1" lang="en-US" altLang="ja-JP" sz="3600" b="0" i="1" smtClean="0">
                          <a:latin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kumimoji="1" lang="ja-JP" altLang="en-US" sz="3600" dirty="0"/>
              </a:p>
            </p:txBody>
          </p:sp>
        </mc:Choice>
        <mc:Fallback xmlns="">
          <p:sp>
            <p:nvSpPr>
              <p:cNvPr id="16" name="テキスト ボックス 15">
                <a:extLst>
                  <a:ext uri="{FF2B5EF4-FFF2-40B4-BE49-F238E27FC236}">
                    <a16:creationId xmlns:a16="http://schemas.microsoft.com/office/drawing/2014/main" id="{B432DE7E-664C-E6FF-48EA-EC48FB8414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8631" y="938902"/>
                <a:ext cx="3826560" cy="55399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テキスト ボックス 16">
                <a:extLst>
                  <a:ext uri="{FF2B5EF4-FFF2-40B4-BE49-F238E27FC236}">
                    <a16:creationId xmlns:a16="http://schemas.microsoft.com/office/drawing/2014/main" id="{7D6B32E9-96DB-8527-30E1-8913751BD624}"/>
                  </a:ext>
                </a:extLst>
              </p:cNvPr>
              <p:cNvSpPr txBox="1"/>
              <p:nvPr/>
            </p:nvSpPr>
            <p:spPr>
              <a:xfrm>
                <a:off x="6289373" y="1039763"/>
                <a:ext cx="5902628" cy="6309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ja-JP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kumimoji="1" lang="en-US" altLang="ja-JP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kumimoji="1" lang="en-US" altLang="ja-JP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∼</m:t>
                    </m:r>
                    <m:sSub>
                      <m:sSubPr>
                        <m:ctrlPr>
                          <a:rPr kumimoji="1" lang="en-US" altLang="ja-JP" sz="240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2400" b="1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kumimoji="1" lang="en-US" altLang="ja-JP" sz="24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𝑑𝑐</m:t>
                        </m:r>
                      </m:sub>
                    </m:sSub>
                    <m:r>
                      <a:rPr kumimoji="1" lang="ja-JP" altLang="en-US" sz="2400" i="1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∙</m:t>
                    </m:r>
                    <m:r>
                      <a:rPr kumimoji="1" lang="en-US" altLang="ja-JP" sz="2400" b="1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𝑨</m:t>
                    </m:r>
                    <m:r>
                      <a:rPr kumimoji="1" lang="en-US" altLang="ja-JP" sz="240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kumimoji="1" lang="en-US" altLang="ja-JP" sz="2400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m:rPr>
                        <m:sty m:val="p"/>
                      </m:rPr>
                      <a:rPr kumimoji="1" lang="en-US" altLang="ja-JP" sz="2400" b="0" i="0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ja-JP" altLang="en-US" sz="2400" dirty="0">
                    <a:solidFill>
                      <a:srgbClr val="FFFF00"/>
                    </a:solidFill>
                  </a:rPr>
                  <a:t>   </a:t>
                </a:r>
                <a:r>
                  <a:rPr kumimoji="1" lang="en-US" altLang="ja-JP" sz="2400" dirty="0"/>
                  <a:t>and</a:t>
                </a:r>
                <a:r>
                  <a:rPr kumimoji="1" lang="en-US" altLang="ja-JP" sz="2400" dirty="0">
                    <a:solidFill>
                      <a:srgbClr val="FFFF00"/>
                    </a:solidFill>
                  </a:rPr>
                  <a:t>  </a:t>
                </a:r>
                <a14:m>
                  <m:oMath xmlns:m="http://schemas.openxmlformats.org/officeDocument/2006/math">
                    <m:r>
                      <a:rPr kumimoji="1" lang="en-US" altLang="ja-JP" sz="2400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m:rPr>
                        <m:sty m:val="p"/>
                      </m:rPr>
                      <a:rPr kumimoji="1" lang="en-US" altLang="ja-JP" sz="240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kumimoji="1" lang="en-US" altLang="ja-JP" sz="2400" i="1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∼</m:t>
                    </m:r>
                    <m:r>
                      <m:rPr>
                        <m:sty m:val="p"/>
                      </m:rPr>
                      <a:rPr kumimoji="1" lang="en-US" altLang="ja-JP" sz="240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Ψ</m:t>
                    </m:r>
                  </m:oMath>
                </a14:m>
                <a:r>
                  <a:rPr kumimoji="1" lang="en-US" altLang="ja-JP" sz="2400" dirty="0">
                    <a:solidFill>
                      <a:srgbClr val="92D05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2400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2400" b="1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kumimoji="1" lang="en-US" altLang="ja-JP" sz="2400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𝑑𝑐</m:t>
                        </m:r>
                      </m:sub>
                    </m:sSub>
                    <m:r>
                      <a:rPr kumimoji="1" lang="ja-JP" altLang="en-US" sz="2400" i="1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∙</m:t>
                    </m:r>
                    <m:r>
                      <a:rPr kumimoji="1" lang="en-US" altLang="ja-JP" sz="2400" b="1" i="1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endParaRPr lang="ja-JP" altLang="en-US" sz="2400" dirty="0">
                  <a:solidFill>
                    <a:srgbClr val="92D050"/>
                  </a:solidFill>
                </a:endParaRPr>
              </a:p>
              <a:p>
                <a:endParaRPr lang="ja-JP" altLang="en-US" sz="1100" dirty="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17" name="テキスト ボックス 16">
                <a:extLst>
                  <a:ext uri="{FF2B5EF4-FFF2-40B4-BE49-F238E27FC236}">
                    <a16:creationId xmlns:a16="http://schemas.microsoft.com/office/drawing/2014/main" id="{7D6B32E9-96DB-8527-30E1-8913751BD6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9373" y="1039763"/>
                <a:ext cx="5902628" cy="630942"/>
              </a:xfrm>
              <a:prstGeom prst="rect">
                <a:avLst/>
              </a:prstGeom>
              <a:blipFill>
                <a:blip r:embed="rId3"/>
                <a:stretch>
                  <a:fillRect l="-930" t="-873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正方形/長方形 60">
            <a:extLst>
              <a:ext uri="{FF2B5EF4-FFF2-40B4-BE49-F238E27FC236}">
                <a16:creationId xmlns:a16="http://schemas.microsoft.com/office/drawing/2014/main" id="{0B595E14-B33E-DEE9-08DB-A1F4943E4A46}"/>
              </a:ext>
            </a:extLst>
          </p:cNvPr>
          <p:cNvSpPr/>
          <p:nvPr/>
        </p:nvSpPr>
        <p:spPr>
          <a:xfrm>
            <a:off x="3083989" y="969795"/>
            <a:ext cx="1020359" cy="589703"/>
          </a:xfrm>
          <a:prstGeom prst="rect">
            <a:avLst/>
          </a:prstGeom>
          <a:noFill/>
          <a:ln w="698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67" name="図 66">
            <a:extLst>
              <a:ext uri="{FF2B5EF4-FFF2-40B4-BE49-F238E27FC236}">
                <a16:creationId xmlns:a16="http://schemas.microsoft.com/office/drawing/2014/main" id="{DBD39652-A317-F1B4-620C-911E0029C6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2977" y="2311679"/>
            <a:ext cx="1167363" cy="20925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8" name="テキスト ボックス 67">
                <a:extLst>
                  <a:ext uri="{FF2B5EF4-FFF2-40B4-BE49-F238E27FC236}">
                    <a16:creationId xmlns:a16="http://schemas.microsoft.com/office/drawing/2014/main" id="{09C55248-365A-917E-6F16-0A03113874AC}"/>
                  </a:ext>
                </a:extLst>
              </p:cNvPr>
              <p:cNvSpPr txBox="1"/>
              <p:nvPr/>
            </p:nvSpPr>
            <p:spPr>
              <a:xfrm>
                <a:off x="2394314" y="2454384"/>
                <a:ext cx="69368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18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68" name="テキスト ボックス 67">
                <a:extLst>
                  <a:ext uri="{FF2B5EF4-FFF2-40B4-BE49-F238E27FC236}">
                    <a16:creationId xmlns:a16="http://schemas.microsoft.com/office/drawing/2014/main" id="{09C55248-365A-917E-6F16-0A03113874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4314" y="2454384"/>
                <a:ext cx="693685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楕円 68">
            <a:extLst>
              <a:ext uri="{FF2B5EF4-FFF2-40B4-BE49-F238E27FC236}">
                <a16:creationId xmlns:a16="http://schemas.microsoft.com/office/drawing/2014/main" id="{5E9BDFAA-5153-2A12-BC9F-D271DB2638E6}"/>
              </a:ext>
            </a:extLst>
          </p:cNvPr>
          <p:cNvSpPr>
            <a:spLocks noChangeAspect="1"/>
          </p:cNvSpPr>
          <p:nvPr/>
        </p:nvSpPr>
        <p:spPr>
          <a:xfrm>
            <a:off x="3362244" y="2160086"/>
            <a:ext cx="517263" cy="517263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0" name="正方形/長方形 69">
            <a:extLst>
              <a:ext uri="{FF2B5EF4-FFF2-40B4-BE49-F238E27FC236}">
                <a16:creationId xmlns:a16="http://schemas.microsoft.com/office/drawing/2014/main" id="{17BC059A-DE3D-792D-DB21-2777ABDE5F0F}"/>
              </a:ext>
            </a:extLst>
          </p:cNvPr>
          <p:cNvSpPr/>
          <p:nvPr/>
        </p:nvSpPr>
        <p:spPr>
          <a:xfrm>
            <a:off x="2457780" y="1798797"/>
            <a:ext cx="1643298" cy="1264078"/>
          </a:xfrm>
          <a:prstGeom prst="rect">
            <a:avLst/>
          </a:prstGeom>
          <a:noFill/>
          <a:ln w="698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EB9BA88E-3266-1012-15E0-67F0AFE802AA}"/>
              </a:ext>
            </a:extLst>
          </p:cNvPr>
          <p:cNvSpPr txBox="1"/>
          <p:nvPr/>
        </p:nvSpPr>
        <p:spPr>
          <a:xfrm>
            <a:off x="13298" y="0"/>
            <a:ext cx="1217870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/>
              <a:t>Instead of showing the rigorous algebraic calculations, we will look at schematic illustrations that represent the final results.</a:t>
            </a:r>
            <a:endParaRPr kumimoji="1" lang="ja-JP" altLang="en-US" sz="2800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5A15EA46-7DB9-89BF-7F2A-5273D1C50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4DA5E-C26F-4550-A01A-8DBB4B86492C}" type="slidenum">
              <a:rPr kumimoji="1" lang="ja-JP" altLang="en-US" smtClean="0"/>
              <a:t>52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5003799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E860BA-3BC4-0C78-19D3-24C39D6E0B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6" name="テキスト ボックス 15">
                <a:extLst>
                  <a:ext uri="{FF2B5EF4-FFF2-40B4-BE49-F238E27FC236}">
                    <a16:creationId xmlns:a16="http://schemas.microsoft.com/office/drawing/2014/main" id="{8C163635-46CA-856F-9801-0F07EE12AE1A}"/>
                  </a:ext>
                </a:extLst>
              </p:cNvPr>
              <p:cNvSpPr txBox="1"/>
              <p:nvPr/>
            </p:nvSpPr>
            <p:spPr>
              <a:xfrm>
                <a:off x="2318631" y="938902"/>
                <a:ext cx="3826560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3600" b="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kumimoji="1" lang="en-US" altLang="ja-JP" sz="3600" b="0" i="1" smtClean="0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kumimoji="1" lang="en-US" altLang="ja-JP" sz="3600" b="0" i="1" smtClean="0">
                          <a:latin typeface="Cambria Math" panose="02040503050406030204" pitchFamily="18" charset="0"/>
                        </a:rPr>
                        <m:t>𝐴𝑔𝑔</m:t>
                      </m:r>
                      <m:r>
                        <a:rPr kumimoji="1" lang="en-US" altLang="ja-JP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𝑑𝑐</m:t>
                          </m:r>
                        </m:sub>
                      </m:sSub>
                      <m:r>
                        <a:rPr kumimoji="1" lang="en-US" altLang="ja-JP" sz="3600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kumimoji="1" lang="en-US" altLang="ja-JP" sz="3600" b="0" i="1" smtClean="0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kumimoji="1" lang="en-US" altLang="ja-JP" sz="3600" b="0" i="1" smtClean="0">
                          <a:latin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kumimoji="1" lang="ja-JP" altLang="en-US" sz="3600" dirty="0"/>
              </a:p>
            </p:txBody>
          </p:sp>
        </mc:Choice>
        <mc:Fallback xmlns="">
          <p:sp>
            <p:nvSpPr>
              <p:cNvPr id="16" name="テキスト ボックス 15">
                <a:extLst>
                  <a:ext uri="{FF2B5EF4-FFF2-40B4-BE49-F238E27FC236}">
                    <a16:creationId xmlns:a16="http://schemas.microsoft.com/office/drawing/2014/main" id="{8C163635-46CA-856F-9801-0F07EE12AE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8631" y="938902"/>
                <a:ext cx="3826560" cy="55399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テキスト ボックス 16">
                <a:extLst>
                  <a:ext uri="{FF2B5EF4-FFF2-40B4-BE49-F238E27FC236}">
                    <a16:creationId xmlns:a16="http://schemas.microsoft.com/office/drawing/2014/main" id="{A5465076-18FC-0F39-C73D-585D17295825}"/>
                  </a:ext>
                </a:extLst>
              </p:cNvPr>
              <p:cNvSpPr txBox="1"/>
              <p:nvPr/>
            </p:nvSpPr>
            <p:spPr>
              <a:xfrm>
                <a:off x="6289373" y="1039763"/>
                <a:ext cx="5902628" cy="6309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ja-JP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kumimoji="1" lang="en-US" altLang="ja-JP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kumimoji="1" lang="en-US" altLang="ja-JP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∼</m:t>
                    </m:r>
                    <m:sSub>
                      <m:sSubPr>
                        <m:ctrlPr>
                          <a:rPr kumimoji="1" lang="en-US" altLang="ja-JP" sz="240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2400" b="1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kumimoji="1" lang="en-US" altLang="ja-JP" sz="24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𝑑𝑐</m:t>
                        </m:r>
                      </m:sub>
                    </m:sSub>
                    <m:r>
                      <a:rPr kumimoji="1" lang="ja-JP" altLang="en-US" sz="2400" i="1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∙</m:t>
                    </m:r>
                    <m:r>
                      <a:rPr kumimoji="1" lang="en-US" altLang="ja-JP" sz="2400" b="1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𝑨</m:t>
                    </m:r>
                    <m:r>
                      <a:rPr kumimoji="1" lang="en-US" altLang="ja-JP" sz="240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kumimoji="1" lang="en-US" altLang="ja-JP" sz="2400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m:rPr>
                        <m:sty m:val="p"/>
                      </m:rPr>
                      <a:rPr kumimoji="1" lang="en-US" altLang="ja-JP" sz="2400" b="0" i="0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ja-JP" altLang="en-US" sz="2400" dirty="0">
                    <a:solidFill>
                      <a:srgbClr val="FFFF00"/>
                    </a:solidFill>
                  </a:rPr>
                  <a:t>   </a:t>
                </a:r>
                <a:r>
                  <a:rPr kumimoji="1" lang="en-US" altLang="ja-JP" sz="2400" dirty="0"/>
                  <a:t>and</a:t>
                </a:r>
                <a:r>
                  <a:rPr kumimoji="1" lang="en-US" altLang="ja-JP" sz="2400" dirty="0">
                    <a:solidFill>
                      <a:srgbClr val="FFFF00"/>
                    </a:solidFill>
                  </a:rPr>
                  <a:t>  </a:t>
                </a:r>
                <a14:m>
                  <m:oMath xmlns:m="http://schemas.openxmlformats.org/officeDocument/2006/math">
                    <m:r>
                      <a:rPr kumimoji="1" lang="en-US" altLang="ja-JP" sz="2400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m:rPr>
                        <m:sty m:val="p"/>
                      </m:rPr>
                      <a:rPr kumimoji="1" lang="en-US" altLang="ja-JP" sz="240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kumimoji="1" lang="en-US" altLang="ja-JP" sz="2400" i="1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∼</m:t>
                    </m:r>
                    <m:r>
                      <m:rPr>
                        <m:sty m:val="p"/>
                      </m:rPr>
                      <a:rPr kumimoji="1" lang="en-US" altLang="ja-JP" sz="240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Ψ</m:t>
                    </m:r>
                  </m:oMath>
                </a14:m>
                <a:r>
                  <a:rPr kumimoji="1" lang="en-US" altLang="ja-JP" sz="2400" dirty="0">
                    <a:solidFill>
                      <a:srgbClr val="92D05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2400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2400" b="1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kumimoji="1" lang="en-US" altLang="ja-JP" sz="2400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𝑑𝑐</m:t>
                        </m:r>
                      </m:sub>
                    </m:sSub>
                    <m:r>
                      <a:rPr kumimoji="1" lang="ja-JP" altLang="en-US" sz="2400" i="1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∙</m:t>
                    </m:r>
                    <m:r>
                      <a:rPr kumimoji="1" lang="en-US" altLang="ja-JP" sz="2400" b="1" i="1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endParaRPr lang="ja-JP" altLang="en-US" sz="2400" dirty="0">
                  <a:solidFill>
                    <a:srgbClr val="92D050"/>
                  </a:solidFill>
                </a:endParaRPr>
              </a:p>
              <a:p>
                <a:endParaRPr lang="ja-JP" altLang="en-US" sz="1100" dirty="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17" name="テキスト ボックス 16">
                <a:extLst>
                  <a:ext uri="{FF2B5EF4-FFF2-40B4-BE49-F238E27FC236}">
                    <a16:creationId xmlns:a16="http://schemas.microsoft.com/office/drawing/2014/main" id="{A5465076-18FC-0F39-C73D-585D172958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9373" y="1039763"/>
                <a:ext cx="5902628" cy="630942"/>
              </a:xfrm>
              <a:prstGeom prst="rect">
                <a:avLst/>
              </a:prstGeom>
              <a:blipFill>
                <a:blip r:embed="rId3"/>
                <a:stretch>
                  <a:fillRect l="-930" t="-873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図 17">
            <a:extLst>
              <a:ext uri="{FF2B5EF4-FFF2-40B4-BE49-F238E27FC236}">
                <a16:creationId xmlns:a16="http://schemas.microsoft.com/office/drawing/2014/main" id="{96E119F9-B82C-C869-4200-5F8ACE15DF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776189">
            <a:off x="5486121" y="3028114"/>
            <a:ext cx="1412509" cy="145212"/>
          </a:xfrm>
          <a:prstGeom prst="rect">
            <a:avLst/>
          </a:prstGeom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0800BB09-C017-35E5-1843-D27095458E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6420" y="2695995"/>
            <a:ext cx="1235438" cy="65385"/>
          </a:xfrm>
          <a:prstGeom prst="rect">
            <a:avLst/>
          </a:prstGeom>
        </p:spPr>
      </p:pic>
      <p:pic>
        <p:nvPicPr>
          <p:cNvPr id="45" name="図 44">
            <a:extLst>
              <a:ext uri="{FF2B5EF4-FFF2-40B4-BE49-F238E27FC236}">
                <a16:creationId xmlns:a16="http://schemas.microsoft.com/office/drawing/2014/main" id="{EA0CA093-4783-1F1C-BE3A-266DF0EA6E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9902737">
            <a:off x="5479818" y="2445994"/>
            <a:ext cx="1334053" cy="70605"/>
          </a:xfrm>
          <a:prstGeom prst="rect">
            <a:avLst/>
          </a:prstGeom>
        </p:spPr>
      </p:pic>
      <p:pic>
        <p:nvPicPr>
          <p:cNvPr id="46" name="図 45">
            <a:extLst>
              <a:ext uri="{FF2B5EF4-FFF2-40B4-BE49-F238E27FC236}">
                <a16:creationId xmlns:a16="http://schemas.microsoft.com/office/drawing/2014/main" id="{5D5F12BC-04F1-0987-0032-1890F5DC78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472209">
            <a:off x="8957907" y="2943902"/>
            <a:ext cx="1412509" cy="127123"/>
          </a:xfrm>
          <a:prstGeom prst="rect">
            <a:avLst/>
          </a:prstGeom>
        </p:spPr>
      </p:pic>
      <p:pic>
        <p:nvPicPr>
          <p:cNvPr id="47" name="図 46">
            <a:extLst>
              <a:ext uri="{FF2B5EF4-FFF2-40B4-BE49-F238E27FC236}">
                <a16:creationId xmlns:a16="http://schemas.microsoft.com/office/drawing/2014/main" id="{09879EED-940E-32FE-D8BA-81F380FC97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9186921">
            <a:off x="9042382" y="2453958"/>
            <a:ext cx="1235438" cy="65385"/>
          </a:xfrm>
          <a:prstGeom prst="rect">
            <a:avLst/>
          </a:prstGeom>
        </p:spPr>
      </p:pic>
      <p:pic>
        <p:nvPicPr>
          <p:cNvPr id="48" name="図 47">
            <a:extLst>
              <a:ext uri="{FF2B5EF4-FFF2-40B4-BE49-F238E27FC236}">
                <a16:creationId xmlns:a16="http://schemas.microsoft.com/office/drawing/2014/main" id="{8AD96D41-6323-1D96-0E64-AA61569ADB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57585" y="2738139"/>
            <a:ext cx="1358982" cy="7192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9" name="テキスト ボックス 48">
                <a:extLst>
                  <a:ext uri="{FF2B5EF4-FFF2-40B4-BE49-F238E27FC236}">
                    <a16:creationId xmlns:a16="http://schemas.microsoft.com/office/drawing/2014/main" id="{E6395817-DAF9-3461-4EBF-D60A9E2FA153}"/>
                  </a:ext>
                </a:extLst>
              </p:cNvPr>
              <p:cNvSpPr txBox="1"/>
              <p:nvPr/>
            </p:nvSpPr>
            <p:spPr>
              <a:xfrm>
                <a:off x="6555823" y="1957798"/>
                <a:ext cx="69368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kumimoji="1" lang="en-US" altLang="ja-JP" sz="1800" b="0" i="1" smtClean="0">
                              <a:latin typeface="Cambria Math" panose="02040503050406030204" pitchFamily="18" charset="0"/>
                            </a:rPr>
                            <m:t>𝑑𝑐</m:t>
                          </m:r>
                        </m:sub>
                      </m:sSub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49" name="テキスト ボックス 48">
                <a:extLst>
                  <a:ext uri="{FF2B5EF4-FFF2-40B4-BE49-F238E27FC236}">
                    <a16:creationId xmlns:a16="http://schemas.microsoft.com/office/drawing/2014/main" id="{E6395817-DAF9-3461-4EBF-D60A9E2FA1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5823" y="1957798"/>
                <a:ext cx="693685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テキスト ボックス 49">
                <a:extLst>
                  <a:ext uri="{FF2B5EF4-FFF2-40B4-BE49-F238E27FC236}">
                    <a16:creationId xmlns:a16="http://schemas.microsoft.com/office/drawing/2014/main" id="{36597028-350F-E021-E072-D8F5AE9F4A99}"/>
                  </a:ext>
                </a:extLst>
              </p:cNvPr>
              <p:cNvSpPr txBox="1"/>
              <p:nvPr/>
            </p:nvSpPr>
            <p:spPr>
              <a:xfrm>
                <a:off x="4659302" y="2298254"/>
                <a:ext cx="69368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kumimoji="1" lang="en-US" altLang="ja-JP" sz="1800" b="0" i="1" smtClean="0">
                              <a:latin typeface="Cambria Math" panose="02040503050406030204" pitchFamily="18" charset="0"/>
                            </a:rPr>
                            <m:t>𝑑𝑐</m:t>
                          </m:r>
                        </m:sub>
                      </m:sSub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50" name="テキスト ボックス 49">
                <a:extLst>
                  <a:ext uri="{FF2B5EF4-FFF2-40B4-BE49-F238E27FC236}">
                    <a16:creationId xmlns:a16="http://schemas.microsoft.com/office/drawing/2014/main" id="{36597028-350F-E021-E072-D8F5AE9F4A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9302" y="2298254"/>
                <a:ext cx="693685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テキスト ボックス 50">
                <a:extLst>
                  <a:ext uri="{FF2B5EF4-FFF2-40B4-BE49-F238E27FC236}">
                    <a16:creationId xmlns:a16="http://schemas.microsoft.com/office/drawing/2014/main" id="{8242DF2F-5D5C-4A79-F0DA-2B8F5370CB76}"/>
                  </a:ext>
                </a:extLst>
              </p:cNvPr>
              <p:cNvSpPr txBox="1"/>
              <p:nvPr/>
            </p:nvSpPr>
            <p:spPr>
              <a:xfrm>
                <a:off x="6574337" y="3095320"/>
                <a:ext cx="69368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18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51" name="テキスト ボックス 50">
                <a:extLst>
                  <a:ext uri="{FF2B5EF4-FFF2-40B4-BE49-F238E27FC236}">
                    <a16:creationId xmlns:a16="http://schemas.microsoft.com/office/drawing/2014/main" id="{8242DF2F-5D5C-4A79-F0DA-2B8F5370CB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4337" y="3095320"/>
                <a:ext cx="693685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テキスト ボックス 51">
                <a:extLst>
                  <a:ext uri="{FF2B5EF4-FFF2-40B4-BE49-F238E27FC236}">
                    <a16:creationId xmlns:a16="http://schemas.microsoft.com/office/drawing/2014/main" id="{AFB83C1B-B320-261F-F818-ED3A224B9334}"/>
                  </a:ext>
                </a:extLst>
              </p:cNvPr>
              <p:cNvSpPr txBox="1"/>
              <p:nvPr/>
            </p:nvSpPr>
            <p:spPr>
              <a:xfrm>
                <a:off x="9923660" y="3161001"/>
                <a:ext cx="69368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18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52" name="テキスト ボックス 51">
                <a:extLst>
                  <a:ext uri="{FF2B5EF4-FFF2-40B4-BE49-F238E27FC236}">
                    <a16:creationId xmlns:a16="http://schemas.microsoft.com/office/drawing/2014/main" id="{AFB83C1B-B320-261F-F818-ED3A224B93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23660" y="3161001"/>
                <a:ext cx="693685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テキスト ボックス 52">
                <a:extLst>
                  <a:ext uri="{FF2B5EF4-FFF2-40B4-BE49-F238E27FC236}">
                    <a16:creationId xmlns:a16="http://schemas.microsoft.com/office/drawing/2014/main" id="{725765F3-2886-0E46-7BF9-0DDE6786565B}"/>
                  </a:ext>
                </a:extLst>
              </p:cNvPr>
              <p:cNvSpPr txBox="1"/>
              <p:nvPr/>
            </p:nvSpPr>
            <p:spPr>
              <a:xfrm>
                <a:off x="9909453" y="2078596"/>
                <a:ext cx="69368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kumimoji="1" lang="en-US" altLang="ja-JP" sz="1800" b="0" i="1" smtClean="0">
                              <a:latin typeface="Cambria Math" panose="02040503050406030204" pitchFamily="18" charset="0"/>
                            </a:rPr>
                            <m:t>𝑑𝑐</m:t>
                          </m:r>
                        </m:sub>
                      </m:sSub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53" name="テキスト ボックス 52">
                <a:extLst>
                  <a:ext uri="{FF2B5EF4-FFF2-40B4-BE49-F238E27FC236}">
                    <a16:creationId xmlns:a16="http://schemas.microsoft.com/office/drawing/2014/main" id="{725765F3-2886-0E46-7BF9-0DDE678656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9453" y="2078596"/>
                <a:ext cx="693685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テキスト ボックス 53">
                <a:extLst>
                  <a:ext uri="{FF2B5EF4-FFF2-40B4-BE49-F238E27FC236}">
                    <a16:creationId xmlns:a16="http://schemas.microsoft.com/office/drawing/2014/main" id="{3D6A2EF4-F72C-2EF8-370B-420388F8A7C8}"/>
                  </a:ext>
                </a:extLst>
              </p:cNvPr>
              <p:cNvSpPr txBox="1"/>
              <p:nvPr/>
            </p:nvSpPr>
            <p:spPr>
              <a:xfrm>
                <a:off x="7658719" y="2342686"/>
                <a:ext cx="69368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kumimoji="1" lang="en-US" altLang="ja-JP" sz="1800" b="0" i="1" smtClean="0">
                              <a:latin typeface="Cambria Math" panose="02040503050406030204" pitchFamily="18" charset="0"/>
                            </a:rPr>
                            <m:t>𝑑𝑐</m:t>
                          </m:r>
                        </m:sub>
                      </m:sSub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54" name="テキスト ボックス 53">
                <a:extLst>
                  <a:ext uri="{FF2B5EF4-FFF2-40B4-BE49-F238E27FC236}">
                    <a16:creationId xmlns:a16="http://schemas.microsoft.com/office/drawing/2014/main" id="{3D6A2EF4-F72C-2EF8-370B-420388F8A7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8719" y="2342686"/>
                <a:ext cx="693685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正方形/長方形 54">
            <a:extLst>
              <a:ext uri="{FF2B5EF4-FFF2-40B4-BE49-F238E27FC236}">
                <a16:creationId xmlns:a16="http://schemas.microsoft.com/office/drawing/2014/main" id="{1A6F0FFE-F99C-7029-F2B0-3E7D5B911B7C}"/>
              </a:ext>
            </a:extLst>
          </p:cNvPr>
          <p:cNvSpPr/>
          <p:nvPr/>
        </p:nvSpPr>
        <p:spPr>
          <a:xfrm>
            <a:off x="4629148" y="1890236"/>
            <a:ext cx="2605303" cy="1844533"/>
          </a:xfrm>
          <a:prstGeom prst="rect">
            <a:avLst/>
          </a:prstGeom>
          <a:noFill/>
          <a:ln w="508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正方形/長方形 55">
            <a:extLst>
              <a:ext uri="{FF2B5EF4-FFF2-40B4-BE49-F238E27FC236}">
                <a16:creationId xmlns:a16="http://schemas.microsoft.com/office/drawing/2014/main" id="{E193DE81-3E45-7791-693F-E05464E36B69}"/>
              </a:ext>
            </a:extLst>
          </p:cNvPr>
          <p:cNvSpPr/>
          <p:nvPr/>
        </p:nvSpPr>
        <p:spPr>
          <a:xfrm>
            <a:off x="7738045" y="1862810"/>
            <a:ext cx="2865093" cy="1844533"/>
          </a:xfrm>
          <a:prstGeom prst="rect">
            <a:avLst/>
          </a:prstGeom>
          <a:noFill/>
          <a:ln w="508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楕円 56">
            <a:extLst>
              <a:ext uri="{FF2B5EF4-FFF2-40B4-BE49-F238E27FC236}">
                <a16:creationId xmlns:a16="http://schemas.microsoft.com/office/drawing/2014/main" id="{2994CC13-92C2-009C-B1E0-B11F03C85C6A}"/>
              </a:ext>
            </a:extLst>
          </p:cNvPr>
          <p:cNvSpPr>
            <a:spLocks noChangeAspect="1"/>
          </p:cNvSpPr>
          <p:nvPr/>
        </p:nvSpPr>
        <p:spPr>
          <a:xfrm>
            <a:off x="8790533" y="2472327"/>
            <a:ext cx="568989" cy="568989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テキスト ボックス 57">
                <a:extLst>
                  <a:ext uri="{FF2B5EF4-FFF2-40B4-BE49-F238E27FC236}">
                    <a16:creationId xmlns:a16="http://schemas.microsoft.com/office/drawing/2014/main" id="{34AF810D-21FE-7611-1E29-C4B9F641E0EC}"/>
                  </a:ext>
                </a:extLst>
              </p:cNvPr>
              <p:cNvSpPr txBox="1"/>
              <p:nvPr/>
            </p:nvSpPr>
            <p:spPr>
              <a:xfrm>
                <a:off x="9350350" y="2520196"/>
                <a:ext cx="62927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𝚿</m:t>
                      </m:r>
                    </m:oMath>
                  </m:oMathPara>
                </a14:m>
                <a:endParaRPr lang="ja-JP" altLang="en-US" sz="2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8" name="テキスト ボックス 57">
                <a:extLst>
                  <a:ext uri="{FF2B5EF4-FFF2-40B4-BE49-F238E27FC236}">
                    <a16:creationId xmlns:a16="http://schemas.microsoft.com/office/drawing/2014/main" id="{34AF810D-21FE-7611-1E29-C4B9F641E0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0350" y="2520196"/>
                <a:ext cx="629278" cy="40011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楕円 58">
            <a:extLst>
              <a:ext uri="{FF2B5EF4-FFF2-40B4-BE49-F238E27FC236}">
                <a16:creationId xmlns:a16="http://schemas.microsoft.com/office/drawing/2014/main" id="{32747EC3-C762-7495-127C-FDF89A106FDB}"/>
              </a:ext>
            </a:extLst>
          </p:cNvPr>
          <p:cNvSpPr>
            <a:spLocks noChangeAspect="1"/>
          </p:cNvSpPr>
          <p:nvPr/>
        </p:nvSpPr>
        <p:spPr>
          <a:xfrm>
            <a:off x="5517906" y="2480348"/>
            <a:ext cx="517263" cy="517263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0" name="楕円 59">
            <a:extLst>
              <a:ext uri="{FF2B5EF4-FFF2-40B4-BE49-F238E27FC236}">
                <a16:creationId xmlns:a16="http://schemas.microsoft.com/office/drawing/2014/main" id="{A5930722-CF7B-9D46-3951-5B3152C12693}"/>
              </a:ext>
            </a:extLst>
          </p:cNvPr>
          <p:cNvSpPr>
            <a:spLocks noChangeAspect="1"/>
          </p:cNvSpPr>
          <p:nvPr/>
        </p:nvSpPr>
        <p:spPr>
          <a:xfrm>
            <a:off x="9225600" y="2625185"/>
            <a:ext cx="265437" cy="26543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1" name="正方形/長方形 60">
            <a:extLst>
              <a:ext uri="{FF2B5EF4-FFF2-40B4-BE49-F238E27FC236}">
                <a16:creationId xmlns:a16="http://schemas.microsoft.com/office/drawing/2014/main" id="{3FA59341-3ABA-B4EB-2D0B-B7BEE700304D}"/>
              </a:ext>
            </a:extLst>
          </p:cNvPr>
          <p:cNvSpPr/>
          <p:nvPr/>
        </p:nvSpPr>
        <p:spPr>
          <a:xfrm>
            <a:off x="3083989" y="969795"/>
            <a:ext cx="1020359" cy="589703"/>
          </a:xfrm>
          <a:prstGeom prst="rect">
            <a:avLst/>
          </a:prstGeom>
          <a:noFill/>
          <a:ln w="698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2" name="正方形/長方形 61">
            <a:extLst>
              <a:ext uri="{FF2B5EF4-FFF2-40B4-BE49-F238E27FC236}">
                <a16:creationId xmlns:a16="http://schemas.microsoft.com/office/drawing/2014/main" id="{4B4E045A-C615-EF84-56AC-29B9CAD077C1}"/>
              </a:ext>
            </a:extLst>
          </p:cNvPr>
          <p:cNvSpPr/>
          <p:nvPr/>
        </p:nvSpPr>
        <p:spPr>
          <a:xfrm>
            <a:off x="4489558" y="959635"/>
            <a:ext cx="1643300" cy="589703"/>
          </a:xfrm>
          <a:prstGeom prst="rect">
            <a:avLst/>
          </a:prstGeom>
          <a:noFill/>
          <a:ln w="69850">
            <a:solidFill>
              <a:srgbClr val="FFFF9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FFFF99"/>
              </a:solidFill>
            </a:endParaRPr>
          </a:p>
        </p:txBody>
      </p:sp>
      <p:sp>
        <p:nvSpPr>
          <p:cNvPr id="63" name="正方形/長方形 62">
            <a:extLst>
              <a:ext uri="{FF2B5EF4-FFF2-40B4-BE49-F238E27FC236}">
                <a16:creationId xmlns:a16="http://schemas.microsoft.com/office/drawing/2014/main" id="{F0EB9D11-2684-8D9D-15E1-08AE884DAAE5}"/>
              </a:ext>
            </a:extLst>
          </p:cNvPr>
          <p:cNvSpPr/>
          <p:nvPr/>
        </p:nvSpPr>
        <p:spPr>
          <a:xfrm>
            <a:off x="4515433" y="1770300"/>
            <a:ext cx="6228229" cy="2095002"/>
          </a:xfrm>
          <a:prstGeom prst="rect">
            <a:avLst/>
          </a:prstGeom>
          <a:noFill/>
          <a:ln w="69850">
            <a:solidFill>
              <a:srgbClr val="FFFF9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4" name="テキスト ボックス 63">
            <a:extLst>
              <a:ext uri="{FF2B5EF4-FFF2-40B4-BE49-F238E27FC236}">
                <a16:creationId xmlns:a16="http://schemas.microsoft.com/office/drawing/2014/main" id="{DBECC908-011F-4ECF-8996-7D51B8E67EB6}"/>
              </a:ext>
            </a:extLst>
          </p:cNvPr>
          <p:cNvSpPr txBox="1"/>
          <p:nvPr/>
        </p:nvSpPr>
        <p:spPr>
          <a:xfrm>
            <a:off x="7705627" y="3166043"/>
            <a:ext cx="19917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600" dirty="0"/>
              <a:t>Higgs mediated contribution</a:t>
            </a:r>
            <a:endParaRPr kumimoji="1" lang="ja-JP" altLang="en-US" sz="1600" dirty="0"/>
          </a:p>
        </p:txBody>
      </p:sp>
      <p:sp>
        <p:nvSpPr>
          <p:cNvPr id="65" name="テキスト ボックス 64">
            <a:extLst>
              <a:ext uri="{FF2B5EF4-FFF2-40B4-BE49-F238E27FC236}">
                <a16:creationId xmlns:a16="http://schemas.microsoft.com/office/drawing/2014/main" id="{E88D25AA-9176-92CA-A4DC-697CE35F84DE}"/>
              </a:ext>
            </a:extLst>
          </p:cNvPr>
          <p:cNvSpPr txBox="1"/>
          <p:nvPr/>
        </p:nvSpPr>
        <p:spPr>
          <a:xfrm>
            <a:off x="4659476" y="3356153"/>
            <a:ext cx="1897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AAA </a:t>
            </a:r>
            <a:r>
              <a:rPr kumimoji="1" lang="en-US" altLang="ja-JP" dirty="0" err="1"/>
              <a:t>cotribution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テキスト ボックス 65">
                <a:extLst>
                  <a:ext uri="{FF2B5EF4-FFF2-40B4-BE49-F238E27FC236}">
                    <a16:creationId xmlns:a16="http://schemas.microsoft.com/office/drawing/2014/main" id="{58371127-D7B0-41FD-C797-B81EFE4EC33C}"/>
                  </a:ext>
                </a:extLst>
              </p:cNvPr>
              <p:cNvSpPr txBox="1"/>
              <p:nvPr/>
            </p:nvSpPr>
            <p:spPr>
              <a:xfrm>
                <a:off x="7141933" y="2355879"/>
                <a:ext cx="689300" cy="7694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4400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ja-JP" altLang="en-US" sz="4400" dirty="0"/>
              </a:p>
            </p:txBody>
          </p:sp>
        </mc:Choice>
        <mc:Fallback xmlns="">
          <p:sp>
            <p:nvSpPr>
              <p:cNvPr id="66" name="テキスト ボックス 65">
                <a:extLst>
                  <a:ext uri="{FF2B5EF4-FFF2-40B4-BE49-F238E27FC236}">
                    <a16:creationId xmlns:a16="http://schemas.microsoft.com/office/drawing/2014/main" id="{58371127-D7B0-41FD-C797-B81EFE4EC3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1933" y="2355879"/>
                <a:ext cx="689300" cy="769441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7" name="図 66">
            <a:extLst>
              <a:ext uri="{FF2B5EF4-FFF2-40B4-BE49-F238E27FC236}">
                <a16:creationId xmlns:a16="http://schemas.microsoft.com/office/drawing/2014/main" id="{CE58219A-006E-35C8-95FF-1363E38077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2977" y="2311679"/>
            <a:ext cx="1167363" cy="20925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8" name="テキスト ボックス 67">
                <a:extLst>
                  <a:ext uri="{FF2B5EF4-FFF2-40B4-BE49-F238E27FC236}">
                    <a16:creationId xmlns:a16="http://schemas.microsoft.com/office/drawing/2014/main" id="{E1954AAD-B6BE-2E67-0285-F29BC7EC2867}"/>
                  </a:ext>
                </a:extLst>
              </p:cNvPr>
              <p:cNvSpPr txBox="1"/>
              <p:nvPr/>
            </p:nvSpPr>
            <p:spPr>
              <a:xfrm>
                <a:off x="2394314" y="2454384"/>
                <a:ext cx="69368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18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68" name="テキスト ボックス 67">
                <a:extLst>
                  <a:ext uri="{FF2B5EF4-FFF2-40B4-BE49-F238E27FC236}">
                    <a16:creationId xmlns:a16="http://schemas.microsoft.com/office/drawing/2014/main" id="{E1954AAD-B6BE-2E67-0285-F29BC7EC28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4314" y="2454384"/>
                <a:ext cx="693685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楕円 68">
            <a:extLst>
              <a:ext uri="{FF2B5EF4-FFF2-40B4-BE49-F238E27FC236}">
                <a16:creationId xmlns:a16="http://schemas.microsoft.com/office/drawing/2014/main" id="{7927EF70-B5F8-DA60-A975-49C374F48A97}"/>
              </a:ext>
            </a:extLst>
          </p:cNvPr>
          <p:cNvSpPr>
            <a:spLocks noChangeAspect="1"/>
          </p:cNvSpPr>
          <p:nvPr/>
        </p:nvSpPr>
        <p:spPr>
          <a:xfrm>
            <a:off x="3362244" y="2160086"/>
            <a:ext cx="517263" cy="517263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0" name="正方形/長方形 69">
            <a:extLst>
              <a:ext uri="{FF2B5EF4-FFF2-40B4-BE49-F238E27FC236}">
                <a16:creationId xmlns:a16="http://schemas.microsoft.com/office/drawing/2014/main" id="{CABE893F-F692-AD52-C050-AE60DECB9084}"/>
              </a:ext>
            </a:extLst>
          </p:cNvPr>
          <p:cNvSpPr/>
          <p:nvPr/>
        </p:nvSpPr>
        <p:spPr>
          <a:xfrm>
            <a:off x="2457780" y="1798797"/>
            <a:ext cx="1643298" cy="1264078"/>
          </a:xfrm>
          <a:prstGeom prst="rect">
            <a:avLst/>
          </a:prstGeom>
          <a:noFill/>
          <a:ln w="698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F68EF9CB-8361-47E5-5305-33BA4BA23A8A}"/>
              </a:ext>
            </a:extLst>
          </p:cNvPr>
          <p:cNvSpPr txBox="1"/>
          <p:nvPr/>
        </p:nvSpPr>
        <p:spPr>
          <a:xfrm>
            <a:off x="13298" y="0"/>
            <a:ext cx="1217870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/>
              <a:t>Instead of showing the rigorous algebraic calculations, we will look at schematic illustrations that represent the final results.</a:t>
            </a:r>
            <a:endParaRPr kumimoji="1" lang="ja-JP" altLang="en-US" sz="2800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738C4B09-8DF3-9421-1EE5-02D74A434B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4DA5E-C26F-4550-A01A-8DBB4B86492C}" type="slidenum">
              <a:rPr kumimoji="1" lang="ja-JP" altLang="en-US" smtClean="0"/>
              <a:t>53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0760682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979E43-F018-8982-8573-D832F9EDDF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6" name="テキスト ボックス 15">
                <a:extLst>
                  <a:ext uri="{FF2B5EF4-FFF2-40B4-BE49-F238E27FC236}">
                    <a16:creationId xmlns:a16="http://schemas.microsoft.com/office/drawing/2014/main" id="{CF7257BE-634D-218A-3D67-17CC8D55B92B}"/>
                  </a:ext>
                </a:extLst>
              </p:cNvPr>
              <p:cNvSpPr txBox="1"/>
              <p:nvPr/>
            </p:nvSpPr>
            <p:spPr>
              <a:xfrm>
                <a:off x="2318631" y="938902"/>
                <a:ext cx="3826560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3600" b="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kumimoji="1" lang="en-US" altLang="ja-JP" sz="3600" b="0" i="1" smtClean="0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kumimoji="1" lang="en-US" altLang="ja-JP" sz="3600" b="0" i="1" smtClean="0">
                          <a:latin typeface="Cambria Math" panose="02040503050406030204" pitchFamily="18" charset="0"/>
                        </a:rPr>
                        <m:t>𝐴𝑔𝑔</m:t>
                      </m:r>
                      <m:r>
                        <a:rPr kumimoji="1" lang="en-US" altLang="ja-JP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𝑑𝑐</m:t>
                          </m:r>
                        </m:sub>
                      </m:sSub>
                      <m:r>
                        <a:rPr kumimoji="1" lang="en-US" altLang="ja-JP" sz="3600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kumimoji="1" lang="en-US" altLang="ja-JP" sz="3600" b="0" i="1" smtClean="0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kumimoji="1" lang="en-US" altLang="ja-JP" sz="3600" b="0" i="1" smtClean="0">
                          <a:latin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kumimoji="1" lang="ja-JP" altLang="en-US" sz="3600" dirty="0"/>
              </a:p>
            </p:txBody>
          </p:sp>
        </mc:Choice>
        <mc:Fallback xmlns="">
          <p:sp>
            <p:nvSpPr>
              <p:cNvPr id="16" name="テキスト ボックス 15">
                <a:extLst>
                  <a:ext uri="{FF2B5EF4-FFF2-40B4-BE49-F238E27FC236}">
                    <a16:creationId xmlns:a16="http://schemas.microsoft.com/office/drawing/2014/main" id="{8C163635-46CA-856F-9801-0F07EE12AE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8631" y="938902"/>
                <a:ext cx="3826560" cy="55399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テキスト ボックス 16">
                <a:extLst>
                  <a:ext uri="{FF2B5EF4-FFF2-40B4-BE49-F238E27FC236}">
                    <a16:creationId xmlns:a16="http://schemas.microsoft.com/office/drawing/2014/main" id="{5D53D8B3-8DF5-5F4E-665A-80A841443C7A}"/>
                  </a:ext>
                </a:extLst>
              </p:cNvPr>
              <p:cNvSpPr txBox="1"/>
              <p:nvPr/>
            </p:nvSpPr>
            <p:spPr>
              <a:xfrm>
                <a:off x="6289373" y="1039763"/>
                <a:ext cx="5902628" cy="6309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ja-JP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kumimoji="1" lang="en-US" altLang="ja-JP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kumimoji="1" lang="en-US" altLang="ja-JP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∼</m:t>
                    </m:r>
                    <m:sSub>
                      <m:sSubPr>
                        <m:ctrlPr>
                          <a:rPr kumimoji="1" lang="en-US" altLang="ja-JP" sz="240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2400" b="1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kumimoji="1" lang="en-US" altLang="ja-JP" sz="24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𝑑𝑐</m:t>
                        </m:r>
                      </m:sub>
                    </m:sSub>
                    <m:r>
                      <a:rPr kumimoji="1" lang="ja-JP" altLang="en-US" sz="2400" i="1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∙</m:t>
                    </m:r>
                    <m:r>
                      <a:rPr kumimoji="1" lang="en-US" altLang="ja-JP" sz="2400" b="1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𝑨</m:t>
                    </m:r>
                    <m:r>
                      <a:rPr kumimoji="1" lang="en-US" altLang="ja-JP" sz="240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kumimoji="1" lang="en-US" altLang="ja-JP" sz="2400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m:rPr>
                        <m:sty m:val="p"/>
                      </m:rPr>
                      <a:rPr kumimoji="1" lang="en-US" altLang="ja-JP" sz="2400" b="0" i="0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ja-JP" altLang="en-US" sz="2400" dirty="0">
                    <a:solidFill>
                      <a:srgbClr val="FFFF00"/>
                    </a:solidFill>
                  </a:rPr>
                  <a:t>   </a:t>
                </a:r>
                <a:r>
                  <a:rPr kumimoji="1" lang="en-US" altLang="ja-JP" sz="2400" dirty="0"/>
                  <a:t>and</a:t>
                </a:r>
                <a:r>
                  <a:rPr kumimoji="1" lang="en-US" altLang="ja-JP" sz="2400" dirty="0">
                    <a:solidFill>
                      <a:srgbClr val="FFFF00"/>
                    </a:solidFill>
                  </a:rPr>
                  <a:t>  </a:t>
                </a:r>
                <a14:m>
                  <m:oMath xmlns:m="http://schemas.openxmlformats.org/officeDocument/2006/math">
                    <m:r>
                      <a:rPr kumimoji="1" lang="en-US" altLang="ja-JP" sz="2400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m:rPr>
                        <m:sty m:val="p"/>
                      </m:rPr>
                      <a:rPr kumimoji="1" lang="en-US" altLang="ja-JP" sz="240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kumimoji="1" lang="en-US" altLang="ja-JP" sz="2400" i="1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∼</m:t>
                    </m:r>
                    <m:r>
                      <m:rPr>
                        <m:sty m:val="p"/>
                      </m:rPr>
                      <a:rPr kumimoji="1" lang="en-US" altLang="ja-JP" sz="240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Ψ</m:t>
                    </m:r>
                  </m:oMath>
                </a14:m>
                <a:r>
                  <a:rPr kumimoji="1" lang="en-US" altLang="ja-JP" sz="2400" dirty="0">
                    <a:solidFill>
                      <a:srgbClr val="92D05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2400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2400" b="1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kumimoji="1" lang="en-US" altLang="ja-JP" sz="2400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𝑑𝑐</m:t>
                        </m:r>
                      </m:sub>
                    </m:sSub>
                    <m:r>
                      <a:rPr kumimoji="1" lang="ja-JP" altLang="en-US" sz="2400" i="1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∙</m:t>
                    </m:r>
                    <m:r>
                      <a:rPr kumimoji="1" lang="en-US" altLang="ja-JP" sz="2400" b="1" i="1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endParaRPr lang="ja-JP" altLang="en-US" sz="2400" dirty="0">
                  <a:solidFill>
                    <a:srgbClr val="92D050"/>
                  </a:solidFill>
                </a:endParaRPr>
              </a:p>
              <a:p>
                <a:endParaRPr lang="ja-JP" altLang="en-US" sz="1100" dirty="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17" name="テキスト ボックス 16">
                <a:extLst>
                  <a:ext uri="{FF2B5EF4-FFF2-40B4-BE49-F238E27FC236}">
                    <a16:creationId xmlns:a16="http://schemas.microsoft.com/office/drawing/2014/main" id="{A5465076-18FC-0F39-C73D-585D172958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9373" y="1039763"/>
                <a:ext cx="5902628" cy="630942"/>
              </a:xfrm>
              <a:prstGeom prst="rect">
                <a:avLst/>
              </a:prstGeom>
              <a:blipFill>
                <a:blip r:embed="rId3"/>
                <a:stretch>
                  <a:fillRect l="-930" t="-873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図 17">
            <a:extLst>
              <a:ext uri="{FF2B5EF4-FFF2-40B4-BE49-F238E27FC236}">
                <a16:creationId xmlns:a16="http://schemas.microsoft.com/office/drawing/2014/main" id="{63121158-44E0-FC78-D8C8-2002179113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776189">
            <a:off x="5486121" y="3028114"/>
            <a:ext cx="1412509" cy="145212"/>
          </a:xfrm>
          <a:prstGeom prst="rect">
            <a:avLst/>
          </a:prstGeom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73D63F49-3BCE-1C6C-1060-05E8643C56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6420" y="2695995"/>
            <a:ext cx="1235438" cy="65385"/>
          </a:xfrm>
          <a:prstGeom prst="rect">
            <a:avLst/>
          </a:prstGeom>
        </p:spPr>
      </p:pic>
      <p:pic>
        <p:nvPicPr>
          <p:cNvPr id="45" name="図 44">
            <a:extLst>
              <a:ext uri="{FF2B5EF4-FFF2-40B4-BE49-F238E27FC236}">
                <a16:creationId xmlns:a16="http://schemas.microsoft.com/office/drawing/2014/main" id="{BE4E390B-6FDD-FFEA-DCB5-5C0F1D9556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9902737">
            <a:off x="5479818" y="2445994"/>
            <a:ext cx="1334053" cy="70605"/>
          </a:xfrm>
          <a:prstGeom prst="rect">
            <a:avLst/>
          </a:prstGeom>
        </p:spPr>
      </p:pic>
      <p:pic>
        <p:nvPicPr>
          <p:cNvPr id="46" name="図 45">
            <a:extLst>
              <a:ext uri="{FF2B5EF4-FFF2-40B4-BE49-F238E27FC236}">
                <a16:creationId xmlns:a16="http://schemas.microsoft.com/office/drawing/2014/main" id="{78AAC8C0-EFD3-2FF4-784F-F82A4EE525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472209">
            <a:off x="8957907" y="2943902"/>
            <a:ext cx="1412509" cy="127123"/>
          </a:xfrm>
          <a:prstGeom prst="rect">
            <a:avLst/>
          </a:prstGeom>
        </p:spPr>
      </p:pic>
      <p:pic>
        <p:nvPicPr>
          <p:cNvPr id="47" name="図 46">
            <a:extLst>
              <a:ext uri="{FF2B5EF4-FFF2-40B4-BE49-F238E27FC236}">
                <a16:creationId xmlns:a16="http://schemas.microsoft.com/office/drawing/2014/main" id="{751E4C65-F1E6-A6CD-F0F2-A711D25C11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9186921">
            <a:off x="9042382" y="2453958"/>
            <a:ext cx="1235438" cy="65385"/>
          </a:xfrm>
          <a:prstGeom prst="rect">
            <a:avLst/>
          </a:prstGeom>
        </p:spPr>
      </p:pic>
      <p:pic>
        <p:nvPicPr>
          <p:cNvPr id="48" name="図 47">
            <a:extLst>
              <a:ext uri="{FF2B5EF4-FFF2-40B4-BE49-F238E27FC236}">
                <a16:creationId xmlns:a16="http://schemas.microsoft.com/office/drawing/2014/main" id="{F7548C2C-86A7-96D4-91C6-0421B6916B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57585" y="2738139"/>
            <a:ext cx="1358982" cy="7192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9" name="テキスト ボックス 48">
                <a:extLst>
                  <a:ext uri="{FF2B5EF4-FFF2-40B4-BE49-F238E27FC236}">
                    <a16:creationId xmlns:a16="http://schemas.microsoft.com/office/drawing/2014/main" id="{3084D4D4-F8BB-4940-AD98-40904E02B32E}"/>
                  </a:ext>
                </a:extLst>
              </p:cNvPr>
              <p:cNvSpPr txBox="1"/>
              <p:nvPr/>
            </p:nvSpPr>
            <p:spPr>
              <a:xfrm>
                <a:off x="6555823" y="1957798"/>
                <a:ext cx="69368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kumimoji="1" lang="en-US" altLang="ja-JP" sz="1800" b="0" i="1" smtClean="0">
                              <a:latin typeface="Cambria Math" panose="02040503050406030204" pitchFamily="18" charset="0"/>
                            </a:rPr>
                            <m:t>𝑑𝑐</m:t>
                          </m:r>
                        </m:sub>
                      </m:sSub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49" name="テキスト ボックス 48">
                <a:extLst>
                  <a:ext uri="{FF2B5EF4-FFF2-40B4-BE49-F238E27FC236}">
                    <a16:creationId xmlns:a16="http://schemas.microsoft.com/office/drawing/2014/main" id="{E6395817-DAF9-3461-4EBF-D60A9E2FA1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5823" y="1957798"/>
                <a:ext cx="693685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テキスト ボックス 49">
                <a:extLst>
                  <a:ext uri="{FF2B5EF4-FFF2-40B4-BE49-F238E27FC236}">
                    <a16:creationId xmlns:a16="http://schemas.microsoft.com/office/drawing/2014/main" id="{05A7BE9C-C5A1-1777-F16A-BB3FF15E219A}"/>
                  </a:ext>
                </a:extLst>
              </p:cNvPr>
              <p:cNvSpPr txBox="1"/>
              <p:nvPr/>
            </p:nvSpPr>
            <p:spPr>
              <a:xfrm>
                <a:off x="4659302" y="2298254"/>
                <a:ext cx="69368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kumimoji="1" lang="en-US" altLang="ja-JP" sz="1800" b="0" i="1" smtClean="0">
                              <a:latin typeface="Cambria Math" panose="02040503050406030204" pitchFamily="18" charset="0"/>
                            </a:rPr>
                            <m:t>𝑑𝑐</m:t>
                          </m:r>
                        </m:sub>
                      </m:sSub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50" name="テキスト ボックス 49">
                <a:extLst>
                  <a:ext uri="{FF2B5EF4-FFF2-40B4-BE49-F238E27FC236}">
                    <a16:creationId xmlns:a16="http://schemas.microsoft.com/office/drawing/2014/main" id="{36597028-350F-E021-E072-D8F5AE9F4A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9302" y="2298254"/>
                <a:ext cx="693685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テキスト ボックス 50">
                <a:extLst>
                  <a:ext uri="{FF2B5EF4-FFF2-40B4-BE49-F238E27FC236}">
                    <a16:creationId xmlns:a16="http://schemas.microsoft.com/office/drawing/2014/main" id="{FCC56903-A3A6-B29A-5EB0-F0042BF85E16}"/>
                  </a:ext>
                </a:extLst>
              </p:cNvPr>
              <p:cNvSpPr txBox="1"/>
              <p:nvPr/>
            </p:nvSpPr>
            <p:spPr>
              <a:xfrm>
                <a:off x="6574337" y="3095320"/>
                <a:ext cx="69368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18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51" name="テキスト ボックス 50">
                <a:extLst>
                  <a:ext uri="{FF2B5EF4-FFF2-40B4-BE49-F238E27FC236}">
                    <a16:creationId xmlns:a16="http://schemas.microsoft.com/office/drawing/2014/main" id="{8242DF2F-5D5C-4A79-F0DA-2B8F5370CB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4337" y="3095320"/>
                <a:ext cx="693685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テキスト ボックス 51">
                <a:extLst>
                  <a:ext uri="{FF2B5EF4-FFF2-40B4-BE49-F238E27FC236}">
                    <a16:creationId xmlns:a16="http://schemas.microsoft.com/office/drawing/2014/main" id="{308B44C2-D788-2909-4DEA-9D31CCFD00D4}"/>
                  </a:ext>
                </a:extLst>
              </p:cNvPr>
              <p:cNvSpPr txBox="1"/>
              <p:nvPr/>
            </p:nvSpPr>
            <p:spPr>
              <a:xfrm>
                <a:off x="9923660" y="3161001"/>
                <a:ext cx="69368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18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52" name="テキスト ボックス 51">
                <a:extLst>
                  <a:ext uri="{FF2B5EF4-FFF2-40B4-BE49-F238E27FC236}">
                    <a16:creationId xmlns:a16="http://schemas.microsoft.com/office/drawing/2014/main" id="{AFB83C1B-B320-261F-F818-ED3A224B93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23660" y="3161001"/>
                <a:ext cx="693685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テキスト ボックス 52">
                <a:extLst>
                  <a:ext uri="{FF2B5EF4-FFF2-40B4-BE49-F238E27FC236}">
                    <a16:creationId xmlns:a16="http://schemas.microsoft.com/office/drawing/2014/main" id="{19DF7A08-EE62-2D68-D82F-7DB0B1661E92}"/>
                  </a:ext>
                </a:extLst>
              </p:cNvPr>
              <p:cNvSpPr txBox="1"/>
              <p:nvPr/>
            </p:nvSpPr>
            <p:spPr>
              <a:xfrm>
                <a:off x="9909453" y="2078596"/>
                <a:ext cx="69368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kumimoji="1" lang="en-US" altLang="ja-JP" sz="1800" b="0" i="1" smtClean="0">
                              <a:latin typeface="Cambria Math" panose="02040503050406030204" pitchFamily="18" charset="0"/>
                            </a:rPr>
                            <m:t>𝑑𝑐</m:t>
                          </m:r>
                        </m:sub>
                      </m:sSub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53" name="テキスト ボックス 52">
                <a:extLst>
                  <a:ext uri="{FF2B5EF4-FFF2-40B4-BE49-F238E27FC236}">
                    <a16:creationId xmlns:a16="http://schemas.microsoft.com/office/drawing/2014/main" id="{725765F3-2886-0E46-7BF9-0DDE678656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9453" y="2078596"/>
                <a:ext cx="693685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テキスト ボックス 53">
                <a:extLst>
                  <a:ext uri="{FF2B5EF4-FFF2-40B4-BE49-F238E27FC236}">
                    <a16:creationId xmlns:a16="http://schemas.microsoft.com/office/drawing/2014/main" id="{6CA26AF8-DD7C-EC2C-52E4-E4A0118E986D}"/>
                  </a:ext>
                </a:extLst>
              </p:cNvPr>
              <p:cNvSpPr txBox="1"/>
              <p:nvPr/>
            </p:nvSpPr>
            <p:spPr>
              <a:xfrm>
                <a:off x="7658719" y="2342686"/>
                <a:ext cx="69368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kumimoji="1" lang="en-US" altLang="ja-JP" sz="1800" b="0" i="1" smtClean="0">
                              <a:latin typeface="Cambria Math" panose="02040503050406030204" pitchFamily="18" charset="0"/>
                            </a:rPr>
                            <m:t>𝑑𝑐</m:t>
                          </m:r>
                        </m:sub>
                      </m:sSub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54" name="テキスト ボックス 53">
                <a:extLst>
                  <a:ext uri="{FF2B5EF4-FFF2-40B4-BE49-F238E27FC236}">
                    <a16:creationId xmlns:a16="http://schemas.microsoft.com/office/drawing/2014/main" id="{3D6A2EF4-F72C-2EF8-370B-420388F8A7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8719" y="2342686"/>
                <a:ext cx="693685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正方形/長方形 54">
            <a:extLst>
              <a:ext uri="{FF2B5EF4-FFF2-40B4-BE49-F238E27FC236}">
                <a16:creationId xmlns:a16="http://schemas.microsoft.com/office/drawing/2014/main" id="{79A1054A-6F2C-4BAC-9FBA-A943A2DA02CF}"/>
              </a:ext>
            </a:extLst>
          </p:cNvPr>
          <p:cNvSpPr/>
          <p:nvPr/>
        </p:nvSpPr>
        <p:spPr>
          <a:xfrm>
            <a:off x="4629148" y="1890236"/>
            <a:ext cx="2605303" cy="1844533"/>
          </a:xfrm>
          <a:prstGeom prst="rect">
            <a:avLst/>
          </a:prstGeom>
          <a:noFill/>
          <a:ln w="508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正方形/長方形 55">
            <a:extLst>
              <a:ext uri="{FF2B5EF4-FFF2-40B4-BE49-F238E27FC236}">
                <a16:creationId xmlns:a16="http://schemas.microsoft.com/office/drawing/2014/main" id="{AAC76D1F-A6A1-C8CA-4E27-89FDA94B57E1}"/>
              </a:ext>
            </a:extLst>
          </p:cNvPr>
          <p:cNvSpPr/>
          <p:nvPr/>
        </p:nvSpPr>
        <p:spPr>
          <a:xfrm>
            <a:off x="7738045" y="1862810"/>
            <a:ext cx="2865093" cy="1844533"/>
          </a:xfrm>
          <a:prstGeom prst="rect">
            <a:avLst/>
          </a:prstGeom>
          <a:noFill/>
          <a:ln w="508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楕円 56">
            <a:extLst>
              <a:ext uri="{FF2B5EF4-FFF2-40B4-BE49-F238E27FC236}">
                <a16:creationId xmlns:a16="http://schemas.microsoft.com/office/drawing/2014/main" id="{5EC293F3-7322-A16D-42E9-BD8E2D6E7F18}"/>
              </a:ext>
            </a:extLst>
          </p:cNvPr>
          <p:cNvSpPr>
            <a:spLocks noChangeAspect="1"/>
          </p:cNvSpPr>
          <p:nvPr/>
        </p:nvSpPr>
        <p:spPr>
          <a:xfrm>
            <a:off x="8790533" y="2472327"/>
            <a:ext cx="568989" cy="568989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テキスト ボックス 57">
                <a:extLst>
                  <a:ext uri="{FF2B5EF4-FFF2-40B4-BE49-F238E27FC236}">
                    <a16:creationId xmlns:a16="http://schemas.microsoft.com/office/drawing/2014/main" id="{B3421B49-B7D2-99F8-77CE-735F71C585C1}"/>
                  </a:ext>
                </a:extLst>
              </p:cNvPr>
              <p:cNvSpPr txBox="1"/>
              <p:nvPr/>
            </p:nvSpPr>
            <p:spPr>
              <a:xfrm>
                <a:off x="9350350" y="2520196"/>
                <a:ext cx="62927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𝚿</m:t>
                      </m:r>
                    </m:oMath>
                  </m:oMathPara>
                </a14:m>
                <a:endParaRPr lang="ja-JP" altLang="en-US" sz="2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8" name="テキスト ボックス 57">
                <a:extLst>
                  <a:ext uri="{FF2B5EF4-FFF2-40B4-BE49-F238E27FC236}">
                    <a16:creationId xmlns:a16="http://schemas.microsoft.com/office/drawing/2014/main" id="{34AF810D-21FE-7611-1E29-C4B9F641E0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0350" y="2520196"/>
                <a:ext cx="629278" cy="40011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楕円 58">
            <a:extLst>
              <a:ext uri="{FF2B5EF4-FFF2-40B4-BE49-F238E27FC236}">
                <a16:creationId xmlns:a16="http://schemas.microsoft.com/office/drawing/2014/main" id="{F58DDEFF-D9FD-7353-CAF3-6E5BDE5FDF0F}"/>
              </a:ext>
            </a:extLst>
          </p:cNvPr>
          <p:cNvSpPr>
            <a:spLocks noChangeAspect="1"/>
          </p:cNvSpPr>
          <p:nvPr/>
        </p:nvSpPr>
        <p:spPr>
          <a:xfrm>
            <a:off x="5517906" y="2480348"/>
            <a:ext cx="517263" cy="517263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0" name="楕円 59">
            <a:extLst>
              <a:ext uri="{FF2B5EF4-FFF2-40B4-BE49-F238E27FC236}">
                <a16:creationId xmlns:a16="http://schemas.microsoft.com/office/drawing/2014/main" id="{2C448A0A-E075-9AF6-DE2C-40D6B05FCFC4}"/>
              </a:ext>
            </a:extLst>
          </p:cNvPr>
          <p:cNvSpPr>
            <a:spLocks noChangeAspect="1"/>
          </p:cNvSpPr>
          <p:nvPr/>
        </p:nvSpPr>
        <p:spPr>
          <a:xfrm>
            <a:off x="9225600" y="2625185"/>
            <a:ext cx="265437" cy="26543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1" name="正方形/長方形 60">
            <a:extLst>
              <a:ext uri="{FF2B5EF4-FFF2-40B4-BE49-F238E27FC236}">
                <a16:creationId xmlns:a16="http://schemas.microsoft.com/office/drawing/2014/main" id="{DA019700-3E44-B1CD-9F90-E3A8D77208A6}"/>
              </a:ext>
            </a:extLst>
          </p:cNvPr>
          <p:cNvSpPr/>
          <p:nvPr/>
        </p:nvSpPr>
        <p:spPr>
          <a:xfrm>
            <a:off x="3083989" y="969795"/>
            <a:ext cx="1020359" cy="589703"/>
          </a:xfrm>
          <a:prstGeom prst="rect">
            <a:avLst/>
          </a:prstGeom>
          <a:noFill/>
          <a:ln w="698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2" name="正方形/長方形 61">
            <a:extLst>
              <a:ext uri="{FF2B5EF4-FFF2-40B4-BE49-F238E27FC236}">
                <a16:creationId xmlns:a16="http://schemas.microsoft.com/office/drawing/2014/main" id="{C0B071E7-8C23-AFD8-D553-E7850F02EF94}"/>
              </a:ext>
            </a:extLst>
          </p:cNvPr>
          <p:cNvSpPr/>
          <p:nvPr/>
        </p:nvSpPr>
        <p:spPr>
          <a:xfrm>
            <a:off x="4489558" y="959635"/>
            <a:ext cx="1643300" cy="589703"/>
          </a:xfrm>
          <a:prstGeom prst="rect">
            <a:avLst/>
          </a:prstGeom>
          <a:noFill/>
          <a:ln w="69850">
            <a:solidFill>
              <a:srgbClr val="FFFF9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FFFF99"/>
              </a:solidFill>
            </a:endParaRPr>
          </a:p>
        </p:txBody>
      </p:sp>
      <p:sp>
        <p:nvSpPr>
          <p:cNvPr id="63" name="正方形/長方形 62">
            <a:extLst>
              <a:ext uri="{FF2B5EF4-FFF2-40B4-BE49-F238E27FC236}">
                <a16:creationId xmlns:a16="http://schemas.microsoft.com/office/drawing/2014/main" id="{3AC6CBCB-18CE-233C-E1C3-43AA9A2F54D2}"/>
              </a:ext>
            </a:extLst>
          </p:cNvPr>
          <p:cNvSpPr/>
          <p:nvPr/>
        </p:nvSpPr>
        <p:spPr>
          <a:xfrm>
            <a:off x="4515433" y="1770300"/>
            <a:ext cx="6228229" cy="2095002"/>
          </a:xfrm>
          <a:prstGeom prst="rect">
            <a:avLst/>
          </a:prstGeom>
          <a:noFill/>
          <a:ln w="69850">
            <a:solidFill>
              <a:srgbClr val="FFFF9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4" name="テキスト ボックス 63">
            <a:extLst>
              <a:ext uri="{FF2B5EF4-FFF2-40B4-BE49-F238E27FC236}">
                <a16:creationId xmlns:a16="http://schemas.microsoft.com/office/drawing/2014/main" id="{50993A53-E6C4-D40E-6D4E-F1E9B13B187E}"/>
              </a:ext>
            </a:extLst>
          </p:cNvPr>
          <p:cNvSpPr txBox="1"/>
          <p:nvPr/>
        </p:nvSpPr>
        <p:spPr>
          <a:xfrm>
            <a:off x="7705627" y="3166043"/>
            <a:ext cx="19917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600" dirty="0"/>
              <a:t>Higgs mediated contribution</a:t>
            </a:r>
            <a:endParaRPr kumimoji="1" lang="ja-JP" altLang="en-US" sz="1600" dirty="0"/>
          </a:p>
        </p:txBody>
      </p:sp>
      <p:sp>
        <p:nvSpPr>
          <p:cNvPr id="65" name="テキスト ボックス 64">
            <a:extLst>
              <a:ext uri="{FF2B5EF4-FFF2-40B4-BE49-F238E27FC236}">
                <a16:creationId xmlns:a16="http://schemas.microsoft.com/office/drawing/2014/main" id="{FD02D626-0852-6816-21A2-6BB5F67D8BC4}"/>
              </a:ext>
            </a:extLst>
          </p:cNvPr>
          <p:cNvSpPr txBox="1"/>
          <p:nvPr/>
        </p:nvSpPr>
        <p:spPr>
          <a:xfrm>
            <a:off x="4659476" y="3356153"/>
            <a:ext cx="1897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AAA </a:t>
            </a:r>
            <a:r>
              <a:rPr kumimoji="1" lang="en-US" altLang="ja-JP" dirty="0" err="1"/>
              <a:t>cotribution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テキスト ボックス 65">
                <a:extLst>
                  <a:ext uri="{FF2B5EF4-FFF2-40B4-BE49-F238E27FC236}">
                    <a16:creationId xmlns:a16="http://schemas.microsoft.com/office/drawing/2014/main" id="{47C9EA8B-29E6-672B-E658-437CF32476D2}"/>
                  </a:ext>
                </a:extLst>
              </p:cNvPr>
              <p:cNvSpPr txBox="1"/>
              <p:nvPr/>
            </p:nvSpPr>
            <p:spPr>
              <a:xfrm>
                <a:off x="7141933" y="2355879"/>
                <a:ext cx="689300" cy="7694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4400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ja-JP" altLang="en-US" sz="4400" dirty="0"/>
              </a:p>
            </p:txBody>
          </p:sp>
        </mc:Choice>
        <mc:Fallback xmlns="">
          <p:sp>
            <p:nvSpPr>
              <p:cNvPr id="66" name="テキスト ボックス 65">
                <a:extLst>
                  <a:ext uri="{FF2B5EF4-FFF2-40B4-BE49-F238E27FC236}">
                    <a16:creationId xmlns:a16="http://schemas.microsoft.com/office/drawing/2014/main" id="{58371127-D7B0-41FD-C797-B81EFE4EC3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1933" y="2355879"/>
                <a:ext cx="689300" cy="769441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7" name="図 66">
            <a:extLst>
              <a:ext uri="{FF2B5EF4-FFF2-40B4-BE49-F238E27FC236}">
                <a16:creationId xmlns:a16="http://schemas.microsoft.com/office/drawing/2014/main" id="{47CD1C86-8561-4181-E02B-8BAFB47357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2977" y="2311679"/>
            <a:ext cx="1167363" cy="20925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8" name="テキスト ボックス 67">
                <a:extLst>
                  <a:ext uri="{FF2B5EF4-FFF2-40B4-BE49-F238E27FC236}">
                    <a16:creationId xmlns:a16="http://schemas.microsoft.com/office/drawing/2014/main" id="{4E85F687-1D3F-7D0A-1FDD-9D67FCD0981B}"/>
                  </a:ext>
                </a:extLst>
              </p:cNvPr>
              <p:cNvSpPr txBox="1"/>
              <p:nvPr/>
            </p:nvSpPr>
            <p:spPr>
              <a:xfrm>
                <a:off x="2394314" y="2454384"/>
                <a:ext cx="69368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18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68" name="テキスト ボックス 67">
                <a:extLst>
                  <a:ext uri="{FF2B5EF4-FFF2-40B4-BE49-F238E27FC236}">
                    <a16:creationId xmlns:a16="http://schemas.microsoft.com/office/drawing/2014/main" id="{E1954AAD-B6BE-2E67-0285-F29BC7EC28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4314" y="2454384"/>
                <a:ext cx="693685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楕円 68">
            <a:extLst>
              <a:ext uri="{FF2B5EF4-FFF2-40B4-BE49-F238E27FC236}">
                <a16:creationId xmlns:a16="http://schemas.microsoft.com/office/drawing/2014/main" id="{8B615E21-73A8-E521-59F0-34170E847AB9}"/>
              </a:ext>
            </a:extLst>
          </p:cNvPr>
          <p:cNvSpPr>
            <a:spLocks noChangeAspect="1"/>
          </p:cNvSpPr>
          <p:nvPr/>
        </p:nvSpPr>
        <p:spPr>
          <a:xfrm>
            <a:off x="3362244" y="2160086"/>
            <a:ext cx="517263" cy="517263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0" name="正方形/長方形 69">
            <a:extLst>
              <a:ext uri="{FF2B5EF4-FFF2-40B4-BE49-F238E27FC236}">
                <a16:creationId xmlns:a16="http://schemas.microsoft.com/office/drawing/2014/main" id="{0B65273F-2398-F750-CCF7-F7EFF20C19E9}"/>
              </a:ext>
            </a:extLst>
          </p:cNvPr>
          <p:cNvSpPr/>
          <p:nvPr/>
        </p:nvSpPr>
        <p:spPr>
          <a:xfrm>
            <a:off x="2457780" y="1798797"/>
            <a:ext cx="1643298" cy="1264078"/>
          </a:xfrm>
          <a:prstGeom prst="rect">
            <a:avLst/>
          </a:prstGeom>
          <a:noFill/>
          <a:ln w="698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FE1101F1-CDA0-B111-734E-2299E9ED20F9}"/>
              </a:ext>
            </a:extLst>
          </p:cNvPr>
          <p:cNvSpPr txBox="1"/>
          <p:nvPr/>
        </p:nvSpPr>
        <p:spPr>
          <a:xfrm>
            <a:off x="13298" y="0"/>
            <a:ext cx="1217870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/>
              <a:t>Instead of showing the rigorous algebraic calculations, we will look at schematic illustrations that represent the final results.</a:t>
            </a:r>
            <a:endParaRPr kumimoji="1" lang="ja-JP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FBC9E5C7-CFEF-1340-4934-F47074D8381B}"/>
                  </a:ext>
                </a:extLst>
              </p:cNvPr>
              <p:cNvSpPr txBox="1"/>
              <p:nvPr/>
            </p:nvSpPr>
            <p:spPr>
              <a:xfrm>
                <a:off x="4699821" y="5163493"/>
                <a:ext cx="6315528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ja-JP" sz="2400" dirty="0">
                    <a:solidFill>
                      <a:srgbClr val="FFFF00"/>
                    </a:solidFill>
                  </a:rPr>
                  <a:t>Nonequilibrium corrections due to the Doppler fluctuation of flow </a:t>
                </a:r>
                <a14:m>
                  <m:oMath xmlns:m="http://schemas.openxmlformats.org/officeDocument/2006/math">
                    <m:r>
                      <a:rPr kumimoji="1" lang="en-US" altLang="ja-JP" sz="240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∝</m:t>
                    </m:r>
                    <m:sSub>
                      <m:sSubPr>
                        <m:ctrlPr>
                          <a:rPr kumimoji="1" lang="en-US" altLang="ja-JP" sz="2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24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kumimoji="1" lang="en-US" altLang="ja-JP" sz="2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𝑑𝑐</m:t>
                        </m:r>
                      </m:sub>
                    </m:sSub>
                    <m:r>
                      <a:rPr kumimoji="1" lang="ja-JP" altLang="en-US" sz="2400" i="1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∙</m:t>
                    </m:r>
                    <m:r>
                      <a:rPr kumimoji="1" lang="en-US" altLang="ja-JP" sz="24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endParaRPr lang="ja-JP" altLang="en-US" sz="2400" dirty="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FBC9E5C7-CFEF-1340-4934-F47074D838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9821" y="5163493"/>
                <a:ext cx="6315528" cy="830997"/>
              </a:xfrm>
              <a:prstGeom prst="rect">
                <a:avLst/>
              </a:prstGeom>
              <a:blipFill>
                <a:blip r:embed="rId15"/>
                <a:stretch>
                  <a:fillRect l="-1544" t="-6618" b="-1544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左中かっこ 3">
            <a:extLst>
              <a:ext uri="{FF2B5EF4-FFF2-40B4-BE49-F238E27FC236}">
                <a16:creationId xmlns:a16="http://schemas.microsoft.com/office/drawing/2014/main" id="{34F0CB47-367A-D114-2482-7DADE95454F2}"/>
              </a:ext>
            </a:extLst>
          </p:cNvPr>
          <p:cNvSpPr/>
          <p:nvPr/>
        </p:nvSpPr>
        <p:spPr>
          <a:xfrm rot="16200000">
            <a:off x="7104862" y="2229914"/>
            <a:ext cx="640080" cy="5109456"/>
          </a:xfrm>
          <a:prstGeom prst="leftBrace">
            <a:avLst>
              <a:gd name="adj1" fmla="val 40079"/>
              <a:gd name="adj2" fmla="val 50841"/>
            </a:avLst>
          </a:prstGeom>
          <a:ln w="635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FFFF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61137B20-95D4-F4EC-4E24-9EE7E3191317}"/>
                  </a:ext>
                </a:extLst>
              </p:cNvPr>
              <p:cNvSpPr txBox="1"/>
              <p:nvPr/>
            </p:nvSpPr>
            <p:spPr>
              <a:xfrm>
                <a:off x="5098298" y="3889551"/>
                <a:ext cx="161079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400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∝</m:t>
                      </m:r>
                      <m:sSub>
                        <m:sSubPr>
                          <m:ctrlPr>
                            <a:rPr kumimoji="1" lang="en-US" altLang="ja-JP" sz="240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400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b>
                          <m:r>
                            <a:rPr kumimoji="1" lang="en-US" altLang="ja-JP" sz="24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𝑑𝑐</m:t>
                          </m:r>
                        </m:sub>
                      </m:sSub>
                      <m:r>
                        <a:rPr kumimoji="1" lang="ja-JP" altLang="en-US" sz="2400" i="1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∙</m:t>
                      </m:r>
                      <m:r>
                        <a:rPr kumimoji="1" lang="en-US" altLang="ja-JP" sz="2400" b="1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𝑨</m:t>
                      </m:r>
                    </m:oMath>
                  </m:oMathPara>
                </a14:m>
                <a:endParaRPr lang="ja-JP" altLang="en-US" sz="2400" dirty="0"/>
              </a:p>
            </p:txBody>
          </p:sp>
        </mc:Choice>
        <mc:Fallback xmlns="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61137B20-95D4-F4EC-4E24-9EE7E31913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8298" y="3889551"/>
                <a:ext cx="1610793" cy="461665"/>
              </a:xfrm>
              <a:prstGeom prst="rect">
                <a:avLst/>
              </a:prstGeom>
              <a:blipFill>
                <a:blip r:embed="rId16"/>
                <a:stretch>
                  <a:fillRect b="-394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8A2BD4A4-B71B-4B55-A98A-8ED57897E897}"/>
                  </a:ext>
                </a:extLst>
              </p:cNvPr>
              <p:cNvSpPr txBox="1"/>
              <p:nvPr/>
            </p:nvSpPr>
            <p:spPr>
              <a:xfrm>
                <a:off x="8216496" y="3880206"/>
                <a:ext cx="190161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400" b="0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∝</m:t>
                      </m:r>
                      <m:sSub>
                        <m:sSubPr>
                          <m:ctrlPr>
                            <a:rPr kumimoji="1" lang="en-US" altLang="ja-JP" sz="240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400" b="1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b>
                          <m:r>
                            <a:rPr kumimoji="1" lang="en-US" altLang="ja-JP" sz="24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𝑑𝑐</m:t>
                          </m:r>
                        </m:sub>
                      </m:sSub>
                      <m:r>
                        <a:rPr kumimoji="1" lang="ja-JP" altLang="en-US" sz="2400" i="1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∙</m:t>
                      </m:r>
                      <m:r>
                        <a:rPr kumimoji="1" lang="en-US" altLang="ja-JP" sz="2400" b="1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𝑨</m:t>
                      </m:r>
                    </m:oMath>
                  </m:oMathPara>
                </a14:m>
                <a:endParaRPr lang="ja-JP" altLang="en-US" sz="24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8A2BD4A4-B71B-4B55-A98A-8ED57897E8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6496" y="3880206"/>
                <a:ext cx="1901618" cy="461665"/>
              </a:xfrm>
              <a:prstGeom prst="rect">
                <a:avLst/>
              </a:prstGeom>
              <a:blipFill>
                <a:blip r:embed="rId17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8999FBEA-3AAA-49B5-4998-80AE528D2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4DA5E-C26F-4550-A01A-8DBB4B86492C}" type="slidenum">
              <a:rPr kumimoji="1" lang="ja-JP" altLang="en-US" smtClean="0"/>
              <a:t>54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7419980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43152D-339D-67E5-A85F-3B3C806AD0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2181D9F5-1819-55E1-2748-575F8175A4A8}"/>
                  </a:ext>
                </a:extLst>
              </p:cNvPr>
              <p:cNvSpPr txBox="1"/>
              <p:nvPr/>
            </p:nvSpPr>
            <p:spPr>
              <a:xfrm>
                <a:off x="557457" y="5214807"/>
                <a:ext cx="10816260" cy="13555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44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kumimoji="1" lang="en-US" altLang="ja-JP" sz="4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den>
                      </m:f>
                      <m:r>
                        <a:rPr kumimoji="1" lang="en-US" altLang="ja-JP" sz="4400" b="0" i="1" smtClean="0">
                          <a:latin typeface="Cambria Math" panose="02040503050406030204" pitchFamily="18" charset="0"/>
                        </a:rPr>
                        <m:t>∼</m:t>
                      </m:r>
                      <m:f>
                        <m:fPr>
                          <m:ctrlP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  <m:t>                +                 +                   </m:t>
                          </m:r>
                        </m:num>
                        <m:den>
                          <m: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den>
                      </m:f>
                    </m:oMath>
                  </m:oMathPara>
                </a14:m>
                <a:endParaRPr lang="ja-JP" altLang="en-US" sz="4400" dirty="0"/>
              </a:p>
            </p:txBody>
          </p:sp>
        </mc:Choice>
        <mc:Fallback xmlns=""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2181D9F5-1819-55E1-2748-575F8175A4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457" y="5214807"/>
                <a:ext cx="10816260" cy="135556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図 3">
            <a:extLst>
              <a:ext uri="{FF2B5EF4-FFF2-40B4-BE49-F238E27FC236}">
                <a16:creationId xmlns:a16="http://schemas.microsoft.com/office/drawing/2014/main" id="{4FE0F8E4-F6A0-2EFB-9CB6-088D6D0E59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2839" y="4684368"/>
            <a:ext cx="1585097" cy="1208221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37A53716-5483-D244-9BF7-2630CBDC77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4340" y="4426857"/>
            <a:ext cx="2001641" cy="1465732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54297C8E-1697-878C-0AF7-F07A1E18C1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68522" y="4426857"/>
            <a:ext cx="2230660" cy="1493214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AD45524D-0691-FF83-5BB1-3FF615CB6E10}"/>
              </a:ext>
            </a:extLst>
          </p:cNvPr>
          <p:cNvSpPr txBox="1"/>
          <p:nvPr/>
        </p:nvSpPr>
        <p:spPr>
          <a:xfrm>
            <a:off x="14002" y="3902490"/>
            <a:ext cx="72103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/>
              <a:t>Then, the complex conductivity is given by</a:t>
            </a:r>
            <a:endParaRPr kumimoji="1" lang="ja-JP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テキスト ボックス 15">
                <a:extLst>
                  <a:ext uri="{FF2B5EF4-FFF2-40B4-BE49-F238E27FC236}">
                    <a16:creationId xmlns:a16="http://schemas.microsoft.com/office/drawing/2014/main" id="{8E9DF952-C2C0-65AC-0323-85F4377488C9}"/>
                  </a:ext>
                </a:extLst>
              </p:cNvPr>
              <p:cNvSpPr txBox="1"/>
              <p:nvPr/>
            </p:nvSpPr>
            <p:spPr>
              <a:xfrm>
                <a:off x="2318631" y="938902"/>
                <a:ext cx="3826560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3600" b="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kumimoji="1" lang="en-US" altLang="ja-JP" sz="3600" b="0" i="1" smtClean="0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kumimoji="1" lang="en-US" altLang="ja-JP" sz="3600" b="0" i="1" smtClean="0">
                          <a:latin typeface="Cambria Math" panose="02040503050406030204" pitchFamily="18" charset="0"/>
                        </a:rPr>
                        <m:t>𝐴𝑔𝑔</m:t>
                      </m:r>
                      <m:r>
                        <a:rPr kumimoji="1" lang="en-US" altLang="ja-JP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𝑑𝑐</m:t>
                          </m:r>
                        </m:sub>
                      </m:sSub>
                      <m:r>
                        <a:rPr kumimoji="1" lang="en-US" altLang="ja-JP" sz="3600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kumimoji="1" lang="en-US" altLang="ja-JP" sz="3600" b="0" i="1" smtClean="0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kumimoji="1" lang="en-US" altLang="ja-JP" sz="3600" b="0" i="1" smtClean="0">
                          <a:latin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kumimoji="1" lang="ja-JP" altLang="en-US" sz="3600" dirty="0"/>
              </a:p>
            </p:txBody>
          </p:sp>
        </mc:Choice>
        <mc:Fallback xmlns="">
          <p:sp>
            <p:nvSpPr>
              <p:cNvPr id="16" name="テキスト ボックス 15">
                <a:extLst>
                  <a:ext uri="{FF2B5EF4-FFF2-40B4-BE49-F238E27FC236}">
                    <a16:creationId xmlns:a16="http://schemas.microsoft.com/office/drawing/2014/main" id="{8E9DF952-C2C0-65AC-0323-85F4377488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8631" y="938902"/>
                <a:ext cx="3826560" cy="5539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テキスト ボックス 16">
                <a:extLst>
                  <a:ext uri="{FF2B5EF4-FFF2-40B4-BE49-F238E27FC236}">
                    <a16:creationId xmlns:a16="http://schemas.microsoft.com/office/drawing/2014/main" id="{64B35035-EF59-4CC6-9752-196C64BAB3D8}"/>
                  </a:ext>
                </a:extLst>
              </p:cNvPr>
              <p:cNvSpPr txBox="1"/>
              <p:nvPr/>
            </p:nvSpPr>
            <p:spPr>
              <a:xfrm>
                <a:off x="6289373" y="1039763"/>
                <a:ext cx="5902628" cy="6309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ja-JP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kumimoji="1" lang="en-US" altLang="ja-JP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kumimoji="1" lang="en-US" altLang="ja-JP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∼</m:t>
                    </m:r>
                    <m:sSub>
                      <m:sSubPr>
                        <m:ctrlPr>
                          <a:rPr kumimoji="1" lang="en-US" altLang="ja-JP" sz="240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2400" b="1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kumimoji="1" lang="en-US" altLang="ja-JP" sz="24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𝑑𝑐</m:t>
                        </m:r>
                      </m:sub>
                    </m:sSub>
                    <m:r>
                      <a:rPr kumimoji="1" lang="ja-JP" altLang="en-US" sz="2400" i="1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∙</m:t>
                    </m:r>
                    <m:r>
                      <a:rPr kumimoji="1" lang="en-US" altLang="ja-JP" sz="2400" b="1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𝑨</m:t>
                    </m:r>
                    <m:r>
                      <a:rPr kumimoji="1" lang="en-US" altLang="ja-JP" sz="240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kumimoji="1" lang="en-US" altLang="ja-JP" sz="2400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m:rPr>
                        <m:sty m:val="p"/>
                      </m:rPr>
                      <a:rPr kumimoji="1" lang="en-US" altLang="ja-JP" sz="2400" b="0" i="0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ja-JP" altLang="en-US" sz="2400" dirty="0">
                    <a:solidFill>
                      <a:srgbClr val="FFFF00"/>
                    </a:solidFill>
                  </a:rPr>
                  <a:t>   </a:t>
                </a:r>
                <a:r>
                  <a:rPr kumimoji="1" lang="en-US" altLang="ja-JP" sz="2400" dirty="0"/>
                  <a:t>and</a:t>
                </a:r>
                <a:r>
                  <a:rPr kumimoji="1" lang="en-US" altLang="ja-JP" sz="2400" dirty="0">
                    <a:solidFill>
                      <a:srgbClr val="FFFF00"/>
                    </a:solidFill>
                  </a:rPr>
                  <a:t>  </a:t>
                </a:r>
                <a14:m>
                  <m:oMath xmlns:m="http://schemas.openxmlformats.org/officeDocument/2006/math">
                    <m:r>
                      <a:rPr kumimoji="1" lang="en-US" altLang="ja-JP" sz="2400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m:rPr>
                        <m:sty m:val="p"/>
                      </m:rPr>
                      <a:rPr kumimoji="1" lang="en-US" altLang="ja-JP" sz="240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kumimoji="1" lang="en-US" altLang="ja-JP" sz="2400" i="1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∼</m:t>
                    </m:r>
                    <m:r>
                      <m:rPr>
                        <m:sty m:val="p"/>
                      </m:rPr>
                      <a:rPr kumimoji="1" lang="en-US" altLang="ja-JP" sz="240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Ψ</m:t>
                    </m:r>
                  </m:oMath>
                </a14:m>
                <a:r>
                  <a:rPr kumimoji="1" lang="en-US" altLang="ja-JP" sz="2400" dirty="0">
                    <a:solidFill>
                      <a:srgbClr val="92D05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2400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2400" b="1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kumimoji="1" lang="en-US" altLang="ja-JP" sz="2400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𝑑𝑐</m:t>
                        </m:r>
                      </m:sub>
                    </m:sSub>
                    <m:r>
                      <a:rPr kumimoji="1" lang="ja-JP" altLang="en-US" sz="2400" i="1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∙</m:t>
                    </m:r>
                    <m:r>
                      <a:rPr kumimoji="1" lang="en-US" altLang="ja-JP" sz="2400" b="1" i="1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endParaRPr lang="ja-JP" altLang="en-US" sz="2400" dirty="0">
                  <a:solidFill>
                    <a:srgbClr val="92D050"/>
                  </a:solidFill>
                </a:endParaRPr>
              </a:p>
              <a:p>
                <a:endParaRPr lang="ja-JP" altLang="en-US" sz="1100" dirty="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17" name="テキスト ボックス 16">
                <a:extLst>
                  <a:ext uri="{FF2B5EF4-FFF2-40B4-BE49-F238E27FC236}">
                    <a16:creationId xmlns:a16="http://schemas.microsoft.com/office/drawing/2014/main" id="{64B35035-EF59-4CC6-9752-196C64BAB3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9373" y="1039763"/>
                <a:ext cx="5902628" cy="630942"/>
              </a:xfrm>
              <a:prstGeom prst="rect">
                <a:avLst/>
              </a:prstGeom>
              <a:blipFill>
                <a:blip r:embed="rId7"/>
                <a:stretch>
                  <a:fillRect l="-930" t="-873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図 17">
            <a:extLst>
              <a:ext uri="{FF2B5EF4-FFF2-40B4-BE49-F238E27FC236}">
                <a16:creationId xmlns:a16="http://schemas.microsoft.com/office/drawing/2014/main" id="{42A640C1-818F-2016-15BD-76309486356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776189">
            <a:off x="5486121" y="3028114"/>
            <a:ext cx="1412509" cy="145212"/>
          </a:xfrm>
          <a:prstGeom prst="rect">
            <a:avLst/>
          </a:prstGeom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D81045B0-26BA-F07A-7F87-22AB3F6CE54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96420" y="2695995"/>
            <a:ext cx="1235438" cy="65385"/>
          </a:xfrm>
          <a:prstGeom prst="rect">
            <a:avLst/>
          </a:prstGeom>
        </p:spPr>
      </p:pic>
      <p:pic>
        <p:nvPicPr>
          <p:cNvPr id="45" name="図 44">
            <a:extLst>
              <a:ext uri="{FF2B5EF4-FFF2-40B4-BE49-F238E27FC236}">
                <a16:creationId xmlns:a16="http://schemas.microsoft.com/office/drawing/2014/main" id="{B3C8CC8F-627B-D780-7B58-1F1D32B308A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9902737">
            <a:off x="5479818" y="2445994"/>
            <a:ext cx="1334053" cy="70605"/>
          </a:xfrm>
          <a:prstGeom prst="rect">
            <a:avLst/>
          </a:prstGeom>
        </p:spPr>
      </p:pic>
      <p:pic>
        <p:nvPicPr>
          <p:cNvPr id="46" name="図 45">
            <a:extLst>
              <a:ext uri="{FF2B5EF4-FFF2-40B4-BE49-F238E27FC236}">
                <a16:creationId xmlns:a16="http://schemas.microsoft.com/office/drawing/2014/main" id="{5791ADA6-FA41-3C9D-E3A0-9158FBF548F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472209">
            <a:off x="8957907" y="2943902"/>
            <a:ext cx="1412509" cy="127123"/>
          </a:xfrm>
          <a:prstGeom prst="rect">
            <a:avLst/>
          </a:prstGeom>
        </p:spPr>
      </p:pic>
      <p:pic>
        <p:nvPicPr>
          <p:cNvPr id="47" name="図 46">
            <a:extLst>
              <a:ext uri="{FF2B5EF4-FFF2-40B4-BE49-F238E27FC236}">
                <a16:creationId xmlns:a16="http://schemas.microsoft.com/office/drawing/2014/main" id="{7AF48347-CAEC-15CC-9F4C-9B8772D62D4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9186921">
            <a:off x="9042382" y="2453958"/>
            <a:ext cx="1235438" cy="65385"/>
          </a:xfrm>
          <a:prstGeom prst="rect">
            <a:avLst/>
          </a:prstGeom>
        </p:spPr>
      </p:pic>
      <p:pic>
        <p:nvPicPr>
          <p:cNvPr id="48" name="図 47">
            <a:extLst>
              <a:ext uri="{FF2B5EF4-FFF2-40B4-BE49-F238E27FC236}">
                <a16:creationId xmlns:a16="http://schemas.microsoft.com/office/drawing/2014/main" id="{65C6349A-AD6D-6588-8BD8-13097F3FDE6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57585" y="2738139"/>
            <a:ext cx="1358982" cy="7192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9" name="テキスト ボックス 48">
                <a:extLst>
                  <a:ext uri="{FF2B5EF4-FFF2-40B4-BE49-F238E27FC236}">
                    <a16:creationId xmlns:a16="http://schemas.microsoft.com/office/drawing/2014/main" id="{039DB8DE-0ED3-3935-9469-3565E2DEEC77}"/>
                  </a:ext>
                </a:extLst>
              </p:cNvPr>
              <p:cNvSpPr txBox="1"/>
              <p:nvPr/>
            </p:nvSpPr>
            <p:spPr>
              <a:xfrm>
                <a:off x="6555823" y="1957798"/>
                <a:ext cx="69368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kumimoji="1" lang="en-US" altLang="ja-JP" sz="1800" b="0" i="1" smtClean="0">
                              <a:latin typeface="Cambria Math" panose="02040503050406030204" pitchFamily="18" charset="0"/>
                            </a:rPr>
                            <m:t>𝑑𝑐</m:t>
                          </m:r>
                        </m:sub>
                      </m:sSub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49" name="テキスト ボックス 48">
                <a:extLst>
                  <a:ext uri="{FF2B5EF4-FFF2-40B4-BE49-F238E27FC236}">
                    <a16:creationId xmlns:a16="http://schemas.microsoft.com/office/drawing/2014/main" id="{039DB8DE-0ED3-3935-9469-3565E2DEEC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5823" y="1957798"/>
                <a:ext cx="693685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テキスト ボックス 49">
                <a:extLst>
                  <a:ext uri="{FF2B5EF4-FFF2-40B4-BE49-F238E27FC236}">
                    <a16:creationId xmlns:a16="http://schemas.microsoft.com/office/drawing/2014/main" id="{35FE2AC0-A397-8C32-A883-8AEECB2B1C69}"/>
                  </a:ext>
                </a:extLst>
              </p:cNvPr>
              <p:cNvSpPr txBox="1"/>
              <p:nvPr/>
            </p:nvSpPr>
            <p:spPr>
              <a:xfrm>
                <a:off x="4659302" y="2298254"/>
                <a:ext cx="69368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kumimoji="1" lang="en-US" altLang="ja-JP" sz="1800" b="0" i="1" smtClean="0">
                              <a:latin typeface="Cambria Math" panose="02040503050406030204" pitchFamily="18" charset="0"/>
                            </a:rPr>
                            <m:t>𝑑𝑐</m:t>
                          </m:r>
                        </m:sub>
                      </m:sSub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50" name="テキスト ボックス 49">
                <a:extLst>
                  <a:ext uri="{FF2B5EF4-FFF2-40B4-BE49-F238E27FC236}">
                    <a16:creationId xmlns:a16="http://schemas.microsoft.com/office/drawing/2014/main" id="{35FE2AC0-A397-8C32-A883-8AEECB2B1C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9302" y="2298254"/>
                <a:ext cx="693685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テキスト ボックス 50">
                <a:extLst>
                  <a:ext uri="{FF2B5EF4-FFF2-40B4-BE49-F238E27FC236}">
                    <a16:creationId xmlns:a16="http://schemas.microsoft.com/office/drawing/2014/main" id="{1B46E6B7-E55C-D260-51AF-80B5AA0F74E2}"/>
                  </a:ext>
                </a:extLst>
              </p:cNvPr>
              <p:cNvSpPr txBox="1"/>
              <p:nvPr/>
            </p:nvSpPr>
            <p:spPr>
              <a:xfrm>
                <a:off x="6574337" y="3095320"/>
                <a:ext cx="69368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18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51" name="テキスト ボックス 50">
                <a:extLst>
                  <a:ext uri="{FF2B5EF4-FFF2-40B4-BE49-F238E27FC236}">
                    <a16:creationId xmlns:a16="http://schemas.microsoft.com/office/drawing/2014/main" id="{1B46E6B7-E55C-D260-51AF-80B5AA0F74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4337" y="3095320"/>
                <a:ext cx="693685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テキスト ボックス 51">
                <a:extLst>
                  <a:ext uri="{FF2B5EF4-FFF2-40B4-BE49-F238E27FC236}">
                    <a16:creationId xmlns:a16="http://schemas.microsoft.com/office/drawing/2014/main" id="{E2A1546A-3257-4A29-5194-C2B4865DEECF}"/>
                  </a:ext>
                </a:extLst>
              </p:cNvPr>
              <p:cNvSpPr txBox="1"/>
              <p:nvPr/>
            </p:nvSpPr>
            <p:spPr>
              <a:xfrm>
                <a:off x="9923660" y="3161001"/>
                <a:ext cx="69368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18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52" name="テキスト ボックス 51">
                <a:extLst>
                  <a:ext uri="{FF2B5EF4-FFF2-40B4-BE49-F238E27FC236}">
                    <a16:creationId xmlns:a16="http://schemas.microsoft.com/office/drawing/2014/main" id="{E2A1546A-3257-4A29-5194-C2B4865DEE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23660" y="3161001"/>
                <a:ext cx="693685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テキスト ボックス 52">
                <a:extLst>
                  <a:ext uri="{FF2B5EF4-FFF2-40B4-BE49-F238E27FC236}">
                    <a16:creationId xmlns:a16="http://schemas.microsoft.com/office/drawing/2014/main" id="{29EA1CE1-9838-1873-625D-F13E35DB46B6}"/>
                  </a:ext>
                </a:extLst>
              </p:cNvPr>
              <p:cNvSpPr txBox="1"/>
              <p:nvPr/>
            </p:nvSpPr>
            <p:spPr>
              <a:xfrm>
                <a:off x="9909453" y="2078596"/>
                <a:ext cx="69368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kumimoji="1" lang="en-US" altLang="ja-JP" sz="1800" b="0" i="1" smtClean="0">
                              <a:latin typeface="Cambria Math" panose="02040503050406030204" pitchFamily="18" charset="0"/>
                            </a:rPr>
                            <m:t>𝑑𝑐</m:t>
                          </m:r>
                        </m:sub>
                      </m:sSub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53" name="テキスト ボックス 52">
                <a:extLst>
                  <a:ext uri="{FF2B5EF4-FFF2-40B4-BE49-F238E27FC236}">
                    <a16:creationId xmlns:a16="http://schemas.microsoft.com/office/drawing/2014/main" id="{29EA1CE1-9838-1873-625D-F13E35DB46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9453" y="2078596"/>
                <a:ext cx="693685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テキスト ボックス 53">
                <a:extLst>
                  <a:ext uri="{FF2B5EF4-FFF2-40B4-BE49-F238E27FC236}">
                    <a16:creationId xmlns:a16="http://schemas.microsoft.com/office/drawing/2014/main" id="{10B00087-1BF0-E71A-8DB9-3DCAA68E68D4}"/>
                  </a:ext>
                </a:extLst>
              </p:cNvPr>
              <p:cNvSpPr txBox="1"/>
              <p:nvPr/>
            </p:nvSpPr>
            <p:spPr>
              <a:xfrm>
                <a:off x="7658719" y="2342686"/>
                <a:ext cx="69368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kumimoji="1" lang="en-US" altLang="ja-JP" sz="1800" b="0" i="1" smtClean="0">
                              <a:latin typeface="Cambria Math" panose="02040503050406030204" pitchFamily="18" charset="0"/>
                            </a:rPr>
                            <m:t>𝑑𝑐</m:t>
                          </m:r>
                        </m:sub>
                      </m:sSub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54" name="テキスト ボックス 53">
                <a:extLst>
                  <a:ext uri="{FF2B5EF4-FFF2-40B4-BE49-F238E27FC236}">
                    <a16:creationId xmlns:a16="http://schemas.microsoft.com/office/drawing/2014/main" id="{10B00087-1BF0-E71A-8DB9-3DCAA68E68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8719" y="2342686"/>
                <a:ext cx="693685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正方形/長方形 54">
            <a:extLst>
              <a:ext uri="{FF2B5EF4-FFF2-40B4-BE49-F238E27FC236}">
                <a16:creationId xmlns:a16="http://schemas.microsoft.com/office/drawing/2014/main" id="{86D8749C-A811-E3B2-B2BF-6878BD32051A}"/>
              </a:ext>
            </a:extLst>
          </p:cNvPr>
          <p:cNvSpPr/>
          <p:nvPr/>
        </p:nvSpPr>
        <p:spPr>
          <a:xfrm>
            <a:off x="4629148" y="1890236"/>
            <a:ext cx="2605303" cy="1844533"/>
          </a:xfrm>
          <a:prstGeom prst="rect">
            <a:avLst/>
          </a:prstGeom>
          <a:noFill/>
          <a:ln w="508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正方形/長方形 55">
            <a:extLst>
              <a:ext uri="{FF2B5EF4-FFF2-40B4-BE49-F238E27FC236}">
                <a16:creationId xmlns:a16="http://schemas.microsoft.com/office/drawing/2014/main" id="{411E190A-C641-A147-8C36-BFB64A09C8A3}"/>
              </a:ext>
            </a:extLst>
          </p:cNvPr>
          <p:cNvSpPr/>
          <p:nvPr/>
        </p:nvSpPr>
        <p:spPr>
          <a:xfrm>
            <a:off x="7738045" y="1862810"/>
            <a:ext cx="2865093" cy="1844533"/>
          </a:xfrm>
          <a:prstGeom prst="rect">
            <a:avLst/>
          </a:prstGeom>
          <a:noFill/>
          <a:ln w="508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楕円 56">
            <a:extLst>
              <a:ext uri="{FF2B5EF4-FFF2-40B4-BE49-F238E27FC236}">
                <a16:creationId xmlns:a16="http://schemas.microsoft.com/office/drawing/2014/main" id="{7BEEBF25-FE7D-55D6-7F7C-47E32414AE88}"/>
              </a:ext>
            </a:extLst>
          </p:cNvPr>
          <p:cNvSpPr>
            <a:spLocks noChangeAspect="1"/>
          </p:cNvSpPr>
          <p:nvPr/>
        </p:nvSpPr>
        <p:spPr>
          <a:xfrm>
            <a:off x="8790533" y="2472327"/>
            <a:ext cx="568989" cy="568989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テキスト ボックス 57">
                <a:extLst>
                  <a:ext uri="{FF2B5EF4-FFF2-40B4-BE49-F238E27FC236}">
                    <a16:creationId xmlns:a16="http://schemas.microsoft.com/office/drawing/2014/main" id="{57B3FEE3-C829-B4A6-08EC-DAEE381F4B19}"/>
                  </a:ext>
                </a:extLst>
              </p:cNvPr>
              <p:cNvSpPr txBox="1"/>
              <p:nvPr/>
            </p:nvSpPr>
            <p:spPr>
              <a:xfrm>
                <a:off x="9350350" y="2520196"/>
                <a:ext cx="62927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𝚿</m:t>
                      </m:r>
                    </m:oMath>
                  </m:oMathPara>
                </a14:m>
                <a:endParaRPr lang="ja-JP" altLang="en-US" sz="2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8" name="テキスト ボックス 57">
                <a:extLst>
                  <a:ext uri="{FF2B5EF4-FFF2-40B4-BE49-F238E27FC236}">
                    <a16:creationId xmlns:a16="http://schemas.microsoft.com/office/drawing/2014/main" id="{57B3FEE3-C829-B4A6-08EC-DAEE381F4B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0350" y="2520196"/>
                <a:ext cx="629278" cy="40011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楕円 58">
            <a:extLst>
              <a:ext uri="{FF2B5EF4-FFF2-40B4-BE49-F238E27FC236}">
                <a16:creationId xmlns:a16="http://schemas.microsoft.com/office/drawing/2014/main" id="{D1D23618-84E8-190A-2978-1011B0228F43}"/>
              </a:ext>
            </a:extLst>
          </p:cNvPr>
          <p:cNvSpPr>
            <a:spLocks noChangeAspect="1"/>
          </p:cNvSpPr>
          <p:nvPr/>
        </p:nvSpPr>
        <p:spPr>
          <a:xfrm>
            <a:off x="5517906" y="2480348"/>
            <a:ext cx="517263" cy="517263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0" name="楕円 59">
            <a:extLst>
              <a:ext uri="{FF2B5EF4-FFF2-40B4-BE49-F238E27FC236}">
                <a16:creationId xmlns:a16="http://schemas.microsoft.com/office/drawing/2014/main" id="{7DE5476B-3C0E-C5BB-3631-DECC4EC60D53}"/>
              </a:ext>
            </a:extLst>
          </p:cNvPr>
          <p:cNvSpPr>
            <a:spLocks noChangeAspect="1"/>
          </p:cNvSpPr>
          <p:nvPr/>
        </p:nvSpPr>
        <p:spPr>
          <a:xfrm>
            <a:off x="9225600" y="2625185"/>
            <a:ext cx="265437" cy="26543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1" name="正方形/長方形 60">
            <a:extLst>
              <a:ext uri="{FF2B5EF4-FFF2-40B4-BE49-F238E27FC236}">
                <a16:creationId xmlns:a16="http://schemas.microsoft.com/office/drawing/2014/main" id="{1511DDF3-377B-A20B-DDE0-9654D2BE1859}"/>
              </a:ext>
            </a:extLst>
          </p:cNvPr>
          <p:cNvSpPr/>
          <p:nvPr/>
        </p:nvSpPr>
        <p:spPr>
          <a:xfrm>
            <a:off x="3083989" y="969795"/>
            <a:ext cx="1020359" cy="589703"/>
          </a:xfrm>
          <a:prstGeom prst="rect">
            <a:avLst/>
          </a:prstGeom>
          <a:noFill/>
          <a:ln w="698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2" name="正方形/長方形 61">
            <a:extLst>
              <a:ext uri="{FF2B5EF4-FFF2-40B4-BE49-F238E27FC236}">
                <a16:creationId xmlns:a16="http://schemas.microsoft.com/office/drawing/2014/main" id="{E0CDF965-8831-CAE3-6FFF-B9F88B07B005}"/>
              </a:ext>
            </a:extLst>
          </p:cNvPr>
          <p:cNvSpPr/>
          <p:nvPr/>
        </p:nvSpPr>
        <p:spPr>
          <a:xfrm>
            <a:off x="4489558" y="959635"/>
            <a:ext cx="1643300" cy="589703"/>
          </a:xfrm>
          <a:prstGeom prst="rect">
            <a:avLst/>
          </a:prstGeom>
          <a:noFill/>
          <a:ln w="69850">
            <a:solidFill>
              <a:srgbClr val="FFFF9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FFFF99"/>
              </a:solidFill>
            </a:endParaRPr>
          </a:p>
        </p:txBody>
      </p:sp>
      <p:sp>
        <p:nvSpPr>
          <p:cNvPr id="63" name="正方形/長方形 62">
            <a:extLst>
              <a:ext uri="{FF2B5EF4-FFF2-40B4-BE49-F238E27FC236}">
                <a16:creationId xmlns:a16="http://schemas.microsoft.com/office/drawing/2014/main" id="{D5DE9686-B3AA-3D4D-7C9B-42EECB6B5AB6}"/>
              </a:ext>
            </a:extLst>
          </p:cNvPr>
          <p:cNvSpPr/>
          <p:nvPr/>
        </p:nvSpPr>
        <p:spPr>
          <a:xfrm>
            <a:off x="4515433" y="1770300"/>
            <a:ext cx="6228229" cy="2095002"/>
          </a:xfrm>
          <a:prstGeom prst="rect">
            <a:avLst/>
          </a:prstGeom>
          <a:noFill/>
          <a:ln w="69850">
            <a:solidFill>
              <a:srgbClr val="FFFF9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4" name="テキスト ボックス 63">
            <a:extLst>
              <a:ext uri="{FF2B5EF4-FFF2-40B4-BE49-F238E27FC236}">
                <a16:creationId xmlns:a16="http://schemas.microsoft.com/office/drawing/2014/main" id="{84E815CC-ED45-A972-BA6F-000E940FA3BC}"/>
              </a:ext>
            </a:extLst>
          </p:cNvPr>
          <p:cNvSpPr txBox="1"/>
          <p:nvPr/>
        </p:nvSpPr>
        <p:spPr>
          <a:xfrm>
            <a:off x="7705627" y="3166043"/>
            <a:ext cx="19917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600" dirty="0"/>
              <a:t>Higgs mediated contribution</a:t>
            </a:r>
            <a:endParaRPr kumimoji="1" lang="ja-JP" altLang="en-US" sz="1600" dirty="0"/>
          </a:p>
        </p:txBody>
      </p:sp>
      <p:sp>
        <p:nvSpPr>
          <p:cNvPr id="65" name="テキスト ボックス 64">
            <a:extLst>
              <a:ext uri="{FF2B5EF4-FFF2-40B4-BE49-F238E27FC236}">
                <a16:creationId xmlns:a16="http://schemas.microsoft.com/office/drawing/2014/main" id="{E037D11A-C4BF-F674-4F95-B853A0D0C3FE}"/>
              </a:ext>
            </a:extLst>
          </p:cNvPr>
          <p:cNvSpPr txBox="1"/>
          <p:nvPr/>
        </p:nvSpPr>
        <p:spPr>
          <a:xfrm>
            <a:off x="4659476" y="3356153"/>
            <a:ext cx="1897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AAA </a:t>
            </a:r>
            <a:r>
              <a:rPr kumimoji="1" lang="en-US" altLang="ja-JP" dirty="0" err="1"/>
              <a:t>cotribution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テキスト ボックス 65">
                <a:extLst>
                  <a:ext uri="{FF2B5EF4-FFF2-40B4-BE49-F238E27FC236}">
                    <a16:creationId xmlns:a16="http://schemas.microsoft.com/office/drawing/2014/main" id="{86905A59-3421-3901-61E2-1C7A49DBB13F}"/>
                  </a:ext>
                </a:extLst>
              </p:cNvPr>
              <p:cNvSpPr txBox="1"/>
              <p:nvPr/>
            </p:nvSpPr>
            <p:spPr>
              <a:xfrm>
                <a:off x="7141933" y="2355879"/>
                <a:ext cx="689300" cy="7694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4400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ja-JP" altLang="en-US" sz="4400" dirty="0"/>
              </a:p>
            </p:txBody>
          </p:sp>
        </mc:Choice>
        <mc:Fallback xmlns="">
          <p:sp>
            <p:nvSpPr>
              <p:cNvPr id="66" name="テキスト ボックス 65">
                <a:extLst>
                  <a:ext uri="{FF2B5EF4-FFF2-40B4-BE49-F238E27FC236}">
                    <a16:creationId xmlns:a16="http://schemas.microsoft.com/office/drawing/2014/main" id="{86905A59-3421-3901-61E2-1C7A49DBB1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1933" y="2355879"/>
                <a:ext cx="689300" cy="769441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7" name="図 66">
            <a:extLst>
              <a:ext uri="{FF2B5EF4-FFF2-40B4-BE49-F238E27FC236}">
                <a16:creationId xmlns:a16="http://schemas.microsoft.com/office/drawing/2014/main" id="{08B76D27-04ED-AF4E-4BE9-699C2837DD6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82977" y="2311679"/>
            <a:ext cx="1167363" cy="20925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8" name="テキスト ボックス 67">
                <a:extLst>
                  <a:ext uri="{FF2B5EF4-FFF2-40B4-BE49-F238E27FC236}">
                    <a16:creationId xmlns:a16="http://schemas.microsoft.com/office/drawing/2014/main" id="{C88EC942-D504-8F25-82DA-87FE8E7AE64B}"/>
                  </a:ext>
                </a:extLst>
              </p:cNvPr>
              <p:cNvSpPr txBox="1"/>
              <p:nvPr/>
            </p:nvSpPr>
            <p:spPr>
              <a:xfrm>
                <a:off x="2394314" y="2454384"/>
                <a:ext cx="69368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18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68" name="テキスト ボックス 67">
                <a:extLst>
                  <a:ext uri="{FF2B5EF4-FFF2-40B4-BE49-F238E27FC236}">
                    <a16:creationId xmlns:a16="http://schemas.microsoft.com/office/drawing/2014/main" id="{C88EC942-D504-8F25-82DA-87FE8E7AE6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4314" y="2454384"/>
                <a:ext cx="693685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楕円 68">
            <a:extLst>
              <a:ext uri="{FF2B5EF4-FFF2-40B4-BE49-F238E27FC236}">
                <a16:creationId xmlns:a16="http://schemas.microsoft.com/office/drawing/2014/main" id="{731F692E-2120-16A3-0C50-B16C0B95363B}"/>
              </a:ext>
            </a:extLst>
          </p:cNvPr>
          <p:cNvSpPr>
            <a:spLocks noChangeAspect="1"/>
          </p:cNvSpPr>
          <p:nvPr/>
        </p:nvSpPr>
        <p:spPr>
          <a:xfrm>
            <a:off x="3362244" y="2160086"/>
            <a:ext cx="517263" cy="517263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0" name="正方形/長方形 69">
            <a:extLst>
              <a:ext uri="{FF2B5EF4-FFF2-40B4-BE49-F238E27FC236}">
                <a16:creationId xmlns:a16="http://schemas.microsoft.com/office/drawing/2014/main" id="{8C977E03-6EAA-9BDC-DD6A-71D7D2134D3D}"/>
              </a:ext>
            </a:extLst>
          </p:cNvPr>
          <p:cNvSpPr/>
          <p:nvPr/>
        </p:nvSpPr>
        <p:spPr>
          <a:xfrm>
            <a:off x="2457780" y="1798797"/>
            <a:ext cx="1643298" cy="1264078"/>
          </a:xfrm>
          <a:prstGeom prst="rect">
            <a:avLst/>
          </a:prstGeom>
          <a:noFill/>
          <a:ln w="698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E202F965-6A02-1C10-3DFC-70C1B15436E1}"/>
              </a:ext>
            </a:extLst>
          </p:cNvPr>
          <p:cNvSpPr txBox="1"/>
          <p:nvPr/>
        </p:nvSpPr>
        <p:spPr>
          <a:xfrm>
            <a:off x="13298" y="0"/>
            <a:ext cx="1217870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/>
              <a:t>Instead of showing the rigorous algebraic calculations, we will look at schematic illustrations that represent the final results.</a:t>
            </a:r>
            <a:endParaRPr kumimoji="1" lang="ja-JP" altLang="en-US" sz="2800" dirty="0"/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4F9C2790-7ECA-2DF1-E2C4-203F9D2E9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4DA5E-C26F-4550-A01A-8DBB4B86492C}" type="slidenum">
              <a:rPr kumimoji="1" lang="ja-JP" altLang="en-US" smtClean="0"/>
              <a:t>55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765012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442880-A191-4E2E-99B4-11B6D877B5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図 20">
            <a:extLst>
              <a:ext uri="{FF2B5EF4-FFF2-40B4-BE49-F238E27FC236}">
                <a16:creationId xmlns:a16="http://schemas.microsoft.com/office/drawing/2014/main" id="{30C45846-AD67-D445-D13C-53BCFA9E19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222" y="1225679"/>
            <a:ext cx="1692225" cy="111487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2" name="テキスト ボックス 31">
                <a:extLst>
                  <a:ext uri="{FF2B5EF4-FFF2-40B4-BE49-F238E27FC236}">
                    <a16:creationId xmlns:a16="http://schemas.microsoft.com/office/drawing/2014/main" id="{F68F6FA7-5A7D-C84C-417D-E280AD8BD5B9}"/>
                  </a:ext>
                </a:extLst>
              </p:cNvPr>
              <p:cNvSpPr txBox="1"/>
              <p:nvPr/>
            </p:nvSpPr>
            <p:spPr>
              <a:xfrm>
                <a:off x="2339766" y="1104476"/>
                <a:ext cx="4068293" cy="5129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  <m:t>(0)</m:t>
                          </m:r>
                        </m:sup>
                      </m:sSup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kumimoji="1" lang="ja-JP" altLang="en-US" sz="3200" dirty="0"/>
              </a:p>
            </p:txBody>
          </p:sp>
        </mc:Choice>
        <mc:Fallback xmlns="">
          <p:sp>
            <p:nvSpPr>
              <p:cNvPr id="32" name="テキスト ボックス 31">
                <a:extLst>
                  <a:ext uri="{FF2B5EF4-FFF2-40B4-BE49-F238E27FC236}">
                    <a16:creationId xmlns:a16="http://schemas.microsoft.com/office/drawing/2014/main" id="{F68F6FA7-5A7D-C84C-417D-E280AD8BD5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9766" y="1104476"/>
                <a:ext cx="4068293" cy="51296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7C35BFE7-406C-CC3A-7CD6-B0F30D96B32C}"/>
              </a:ext>
            </a:extLst>
          </p:cNvPr>
          <p:cNvSpPr txBox="1"/>
          <p:nvPr/>
        </p:nvSpPr>
        <p:spPr>
          <a:xfrm>
            <a:off x="30480" y="40775"/>
            <a:ext cx="5906553" cy="58477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ja-JP" sz="3200" dirty="0"/>
              <a:t>Complex conductivity formula</a:t>
            </a:r>
            <a:endParaRPr kumimoji="1" lang="ja-JP" altLang="en-US" sz="3200" dirty="0"/>
          </a:p>
        </p:txBody>
      </p:sp>
      <p:sp>
        <p:nvSpPr>
          <p:cNvPr id="41" name="正方形/長方形 40">
            <a:extLst>
              <a:ext uri="{FF2B5EF4-FFF2-40B4-BE49-F238E27FC236}">
                <a16:creationId xmlns:a16="http://schemas.microsoft.com/office/drawing/2014/main" id="{5C1F5AC9-746D-C90B-BCB6-6F1AD9850ECC}"/>
              </a:ext>
            </a:extLst>
          </p:cNvPr>
          <p:cNvSpPr/>
          <p:nvPr/>
        </p:nvSpPr>
        <p:spPr>
          <a:xfrm>
            <a:off x="79705" y="701736"/>
            <a:ext cx="7473646" cy="6096635"/>
          </a:xfrm>
          <a:prstGeom prst="rect">
            <a:avLst/>
          </a:prstGeom>
          <a:noFill/>
          <a:ln w="698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テキスト ボックス 53">
                <a:extLst>
                  <a:ext uri="{FF2B5EF4-FFF2-40B4-BE49-F238E27FC236}">
                    <a16:creationId xmlns:a16="http://schemas.microsoft.com/office/drawing/2014/main" id="{66740AD3-5C0F-C8DF-CAD2-81C526475D88}"/>
                  </a:ext>
                </a:extLst>
              </p:cNvPr>
              <p:cNvSpPr txBox="1"/>
              <p:nvPr/>
            </p:nvSpPr>
            <p:spPr>
              <a:xfrm>
                <a:off x="158052" y="795503"/>
                <a:ext cx="1682833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kumimoji="1" lang="en-US" altLang="ja-JP" sz="2400" b="0" i="1" smtClean="0">
                        <a:latin typeface="Cambria Math" panose="02040503050406030204" pitchFamily="18" charset="0"/>
                      </a:rPr>
                      <m:t>𝑎𝑐</m:t>
                    </m:r>
                    <m:r>
                      <a:rPr kumimoji="1" lang="en-US" altLang="ja-JP" sz="2400" b="0" i="1" smtClean="0">
                        <a:latin typeface="Cambria Math" panose="02040503050406030204" pitchFamily="18" charset="0"/>
                      </a:rPr>
                      <m:t>∥</m:t>
                    </m:r>
                    <m:r>
                      <a:rPr kumimoji="1" lang="en-US" altLang="ja-JP" sz="2400" b="0" i="1" smtClean="0">
                        <a:latin typeface="Cambria Math" panose="02040503050406030204" pitchFamily="18" charset="0"/>
                      </a:rPr>
                      <m:t>𝑑𝑐</m:t>
                    </m:r>
                  </m:oMath>
                </a14:m>
                <a:r>
                  <a:rPr kumimoji="1" lang="en-US" altLang="ja-JP" sz="2400" dirty="0"/>
                  <a:t> case</a:t>
                </a:r>
                <a:endParaRPr kumimoji="1" lang="ja-JP" altLang="en-US" sz="2400" dirty="0"/>
              </a:p>
            </p:txBody>
          </p:sp>
        </mc:Choice>
        <mc:Fallback xmlns="">
          <p:sp>
            <p:nvSpPr>
              <p:cNvPr id="54" name="テキスト ボックス 53">
                <a:extLst>
                  <a:ext uri="{FF2B5EF4-FFF2-40B4-BE49-F238E27FC236}">
                    <a16:creationId xmlns:a16="http://schemas.microsoft.com/office/drawing/2014/main" id="{66740AD3-5C0F-C8DF-CAD2-81C526475D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052" y="795503"/>
                <a:ext cx="1682833" cy="369332"/>
              </a:xfrm>
              <a:prstGeom prst="rect">
                <a:avLst/>
              </a:prstGeom>
              <a:blipFill>
                <a:blip r:embed="rId4"/>
                <a:stretch>
                  <a:fillRect l="-3957" t="-23810" r="-10072" b="-44444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図 1">
            <a:extLst>
              <a:ext uri="{FF2B5EF4-FFF2-40B4-BE49-F238E27FC236}">
                <a16:creationId xmlns:a16="http://schemas.microsoft.com/office/drawing/2014/main" id="{EDF0D835-F79C-2F04-B12E-C97D2254E18C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420494" y="1912010"/>
            <a:ext cx="4535055" cy="1330641"/>
          </a:xfrm>
          <a:prstGeom prst="rect">
            <a:avLst/>
          </a:prstGeom>
          <a:ln w="50800">
            <a:solidFill>
              <a:schemeClr val="tx1"/>
            </a:solidFill>
          </a:ln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BF2F06EF-1987-1611-CE05-5FCA19C66BF9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48228"/>
          <a:stretch>
            <a:fillRect/>
          </a:stretch>
        </p:blipFill>
        <p:spPr>
          <a:xfrm>
            <a:off x="1432210" y="3390322"/>
            <a:ext cx="4535055" cy="1624903"/>
          </a:xfrm>
          <a:prstGeom prst="rect">
            <a:avLst/>
          </a:prstGeom>
          <a:ln w="53975">
            <a:solidFill>
              <a:srgbClr val="FFC000"/>
            </a:solidFill>
          </a:ln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580AC2F8-A8DF-DB65-012C-F879690076D0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52633"/>
          <a:stretch>
            <a:fillRect/>
          </a:stretch>
        </p:blipFill>
        <p:spPr>
          <a:xfrm>
            <a:off x="1422909" y="5159639"/>
            <a:ext cx="4535055" cy="1486634"/>
          </a:xfrm>
          <a:prstGeom prst="rect">
            <a:avLst/>
          </a:prstGeom>
          <a:ln w="53975">
            <a:solidFill>
              <a:srgbClr val="92D050"/>
            </a:solidFill>
          </a:ln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286E67AB-FA08-6897-14CA-937CB0A1F6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18192" y="2202224"/>
            <a:ext cx="984220" cy="750211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409A8103-5E96-2A31-F443-FF5BC127F4C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2471" y="3646218"/>
            <a:ext cx="1367149" cy="969832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CD7CFEA9-FB52-72EA-40FE-C5D41A786EA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82643" y="5396171"/>
            <a:ext cx="1523572" cy="97295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テキスト ボックス 17">
                <a:extLst>
                  <a:ext uri="{FF2B5EF4-FFF2-40B4-BE49-F238E27FC236}">
                    <a16:creationId xmlns:a16="http://schemas.microsoft.com/office/drawing/2014/main" id="{F308BB4D-AF56-012E-BECE-AC59BDC43F82}"/>
                  </a:ext>
                </a:extLst>
              </p:cNvPr>
              <p:cNvSpPr txBox="1"/>
              <p:nvPr/>
            </p:nvSpPr>
            <p:spPr>
              <a:xfrm>
                <a:off x="8114150" y="5445799"/>
                <a:ext cx="3765312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ja-JP" dirty="0">
                    <a:solidFill>
                      <a:srgbClr val="FFFF00"/>
                    </a:solidFill>
                  </a:rPr>
                  <a:t>Nonequilibrium corrections due to the Doppler fluctuation of flow </a:t>
                </a:r>
                <a14:m>
                  <m:oMath xmlns:m="http://schemas.openxmlformats.org/officeDocument/2006/math">
                    <m:r>
                      <a:rPr kumimoji="1" lang="en-US" altLang="ja-JP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∝</m:t>
                    </m:r>
                    <m:sSub>
                      <m:sSubPr>
                        <m:ctrlPr>
                          <a:rPr kumimoji="1" lang="en-US" altLang="ja-JP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kumimoji="1" lang="en-US" altLang="ja-JP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𝑑𝑐</m:t>
                        </m:r>
                      </m:sub>
                    </m:sSub>
                    <m:r>
                      <a:rPr kumimoji="1" lang="ja-JP" altLang="en-US" i="1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∙</m:t>
                    </m:r>
                    <m:r>
                      <a:rPr kumimoji="1" lang="en-US" altLang="ja-JP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endParaRPr lang="ja-JP" altLang="en-US" dirty="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18" name="テキスト ボックス 17">
                <a:extLst>
                  <a:ext uri="{FF2B5EF4-FFF2-40B4-BE49-F238E27FC236}">
                    <a16:creationId xmlns:a16="http://schemas.microsoft.com/office/drawing/2014/main" id="{F308BB4D-AF56-012E-BECE-AC59BDC43F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4150" y="5445799"/>
                <a:ext cx="3765312" cy="923330"/>
              </a:xfrm>
              <a:prstGeom prst="rect">
                <a:avLst/>
              </a:prstGeom>
              <a:blipFill>
                <a:blip r:embed="rId14"/>
                <a:stretch>
                  <a:fillRect l="-1294" t="-328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左中かっこ 18">
            <a:extLst>
              <a:ext uri="{FF2B5EF4-FFF2-40B4-BE49-F238E27FC236}">
                <a16:creationId xmlns:a16="http://schemas.microsoft.com/office/drawing/2014/main" id="{C4D86CC0-7A45-BDB1-3BB5-D292D6E0B74A}"/>
              </a:ext>
            </a:extLst>
          </p:cNvPr>
          <p:cNvSpPr/>
          <p:nvPr/>
        </p:nvSpPr>
        <p:spPr>
          <a:xfrm rot="10800000">
            <a:off x="7347726" y="3390322"/>
            <a:ext cx="640080" cy="3378643"/>
          </a:xfrm>
          <a:prstGeom prst="leftBrace">
            <a:avLst>
              <a:gd name="adj1" fmla="val 40079"/>
              <a:gd name="adj2" fmla="val 19328"/>
            </a:avLst>
          </a:prstGeom>
          <a:ln w="635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FFFF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テキスト ボックス 21">
                <a:extLst>
                  <a:ext uri="{FF2B5EF4-FFF2-40B4-BE49-F238E27FC236}">
                    <a16:creationId xmlns:a16="http://schemas.microsoft.com/office/drawing/2014/main" id="{9706FD29-E86B-F092-ADD1-87B45D7ACC7D}"/>
                  </a:ext>
                </a:extLst>
              </p:cNvPr>
              <p:cNvSpPr txBox="1"/>
              <p:nvPr/>
            </p:nvSpPr>
            <p:spPr>
              <a:xfrm>
                <a:off x="6299105" y="4542949"/>
                <a:ext cx="121812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1800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∝</m:t>
                      </m:r>
                      <m:sSub>
                        <m:sSubPr>
                          <m:ctrlPr>
                            <a:rPr kumimoji="1" lang="en-US" altLang="ja-JP" sz="180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800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b>
                          <m:r>
                            <a:rPr kumimoji="1" lang="en-US" altLang="ja-JP" sz="18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𝑑𝑐</m:t>
                          </m:r>
                        </m:sub>
                      </m:sSub>
                      <m:r>
                        <a:rPr kumimoji="1" lang="ja-JP" altLang="en-US" sz="1800" i="1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∙</m:t>
                      </m:r>
                      <m:r>
                        <a:rPr kumimoji="1" lang="en-US" altLang="ja-JP" sz="1800" b="1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𝑨</m:t>
                      </m:r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22" name="テキスト ボックス 21">
                <a:extLst>
                  <a:ext uri="{FF2B5EF4-FFF2-40B4-BE49-F238E27FC236}">
                    <a16:creationId xmlns:a16="http://schemas.microsoft.com/office/drawing/2014/main" id="{9706FD29-E86B-F092-ADD1-87B45D7ACC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9105" y="4542949"/>
                <a:ext cx="1218122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テキスト ボックス 22">
                <a:extLst>
                  <a:ext uri="{FF2B5EF4-FFF2-40B4-BE49-F238E27FC236}">
                    <a16:creationId xmlns:a16="http://schemas.microsoft.com/office/drawing/2014/main" id="{DF89E42E-E0D7-ED2B-9F05-87C2A213612B}"/>
                  </a:ext>
                </a:extLst>
              </p:cNvPr>
              <p:cNvSpPr txBox="1"/>
              <p:nvPr/>
            </p:nvSpPr>
            <p:spPr>
              <a:xfrm>
                <a:off x="6299105" y="6275499"/>
                <a:ext cx="121812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1800" b="0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∝</m:t>
                      </m:r>
                      <m:sSub>
                        <m:sSubPr>
                          <m:ctrlPr>
                            <a:rPr kumimoji="1" lang="en-US" altLang="ja-JP" sz="180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800" b="1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b>
                          <m:r>
                            <a:rPr kumimoji="1" lang="en-US" altLang="ja-JP" sz="18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𝑑𝑐</m:t>
                          </m:r>
                        </m:sub>
                      </m:sSub>
                      <m:r>
                        <a:rPr kumimoji="1" lang="ja-JP" altLang="en-US" sz="1800" i="1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∙</m:t>
                      </m:r>
                      <m:r>
                        <a:rPr kumimoji="1" lang="en-US" altLang="ja-JP" sz="1800" b="1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𝑨</m:t>
                      </m:r>
                    </m:oMath>
                  </m:oMathPara>
                </a14:m>
                <a:endParaRPr lang="ja-JP" altLang="en-US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23" name="テキスト ボックス 22">
                <a:extLst>
                  <a:ext uri="{FF2B5EF4-FFF2-40B4-BE49-F238E27FC236}">
                    <a16:creationId xmlns:a16="http://schemas.microsoft.com/office/drawing/2014/main" id="{DF89E42E-E0D7-ED2B-9F05-87C2A21361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9105" y="6275499"/>
                <a:ext cx="1218122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8A2E2A4B-1770-4861-6F57-E489A3B84F37}"/>
              </a:ext>
            </a:extLst>
          </p:cNvPr>
          <p:cNvSpPr txBox="1"/>
          <p:nvPr/>
        </p:nvSpPr>
        <p:spPr>
          <a:xfrm>
            <a:off x="117413" y="5494378"/>
            <a:ext cx="13540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600" dirty="0">
                <a:solidFill>
                  <a:srgbClr val="92D050"/>
                </a:solidFill>
              </a:rPr>
              <a:t>Higgs </a:t>
            </a:r>
          </a:p>
          <a:p>
            <a:r>
              <a:rPr kumimoji="1" lang="en-US" altLang="ja-JP" sz="1600" dirty="0">
                <a:solidFill>
                  <a:srgbClr val="92D050"/>
                </a:solidFill>
              </a:rPr>
              <a:t>mediated contribution</a:t>
            </a:r>
            <a:endParaRPr kumimoji="1" lang="ja-JP" altLang="en-US" sz="1600" dirty="0">
              <a:solidFill>
                <a:srgbClr val="92D050"/>
              </a:solidFill>
            </a:endParaRP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FCA78394-6779-A1C4-949D-B41F29456E59}"/>
              </a:ext>
            </a:extLst>
          </p:cNvPr>
          <p:cNvSpPr txBox="1"/>
          <p:nvPr/>
        </p:nvSpPr>
        <p:spPr>
          <a:xfrm>
            <a:off x="87221" y="3905928"/>
            <a:ext cx="13393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dirty="0">
                <a:solidFill>
                  <a:srgbClr val="FFC000"/>
                </a:solidFill>
              </a:rPr>
              <a:t>AAA </a:t>
            </a:r>
          </a:p>
          <a:p>
            <a:r>
              <a:rPr kumimoji="1" lang="en-US" altLang="ja-JP" sz="1600" dirty="0">
                <a:solidFill>
                  <a:srgbClr val="FFC000"/>
                </a:solidFill>
              </a:rPr>
              <a:t>contribution</a:t>
            </a:r>
            <a:endParaRPr kumimoji="1" lang="ja-JP" altLang="en-US" sz="1600" dirty="0">
              <a:solidFill>
                <a:srgbClr val="FFC000"/>
              </a:solidFill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35854E5B-6123-5882-DBBC-D817AB5DCA6A}"/>
              </a:ext>
            </a:extLst>
          </p:cNvPr>
          <p:cNvSpPr txBox="1"/>
          <p:nvPr/>
        </p:nvSpPr>
        <p:spPr>
          <a:xfrm>
            <a:off x="6092471" y="137200"/>
            <a:ext cx="386797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400" dirty="0">
                <a:solidFill>
                  <a:schemeClr val="tx2"/>
                </a:solidFill>
              </a:rPr>
              <a:t>T. Kubo, Phys. Rev. Applied </a:t>
            </a:r>
            <a:r>
              <a:rPr lang="en-US" altLang="ja-JP" sz="1400" b="1" dirty="0">
                <a:solidFill>
                  <a:schemeClr val="tx2"/>
                </a:solidFill>
              </a:rPr>
              <a:t>23</a:t>
            </a:r>
            <a:r>
              <a:rPr lang="en-US" altLang="ja-JP" sz="1400" dirty="0">
                <a:solidFill>
                  <a:schemeClr val="tx2"/>
                </a:solidFill>
              </a:rPr>
              <a:t>, 054091 (2025)</a:t>
            </a:r>
            <a:endParaRPr lang="ja-JP" altLang="en-US" sz="1400" dirty="0">
              <a:solidFill>
                <a:schemeClr val="tx2"/>
              </a:solidFill>
            </a:endParaRPr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E073ABA4-2988-D51D-CB4B-1B79D06443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4DA5E-C26F-4550-A01A-8DBB4B86492C}" type="slidenum">
              <a:rPr kumimoji="1" lang="ja-JP" altLang="en-US" smtClean="0"/>
              <a:t>56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0663780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8EEDA5-0D62-B911-4BCA-0DD6CFD511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図 20">
            <a:extLst>
              <a:ext uri="{FF2B5EF4-FFF2-40B4-BE49-F238E27FC236}">
                <a16:creationId xmlns:a16="http://schemas.microsoft.com/office/drawing/2014/main" id="{3446529E-3A4A-9FB4-9DE3-C0945E4304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222" y="1225679"/>
            <a:ext cx="1692225" cy="111487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2" name="テキスト ボックス 31">
                <a:extLst>
                  <a:ext uri="{FF2B5EF4-FFF2-40B4-BE49-F238E27FC236}">
                    <a16:creationId xmlns:a16="http://schemas.microsoft.com/office/drawing/2014/main" id="{F7DA6ABD-8439-1059-BA34-5E4846F609A2}"/>
                  </a:ext>
                </a:extLst>
              </p:cNvPr>
              <p:cNvSpPr txBox="1"/>
              <p:nvPr/>
            </p:nvSpPr>
            <p:spPr>
              <a:xfrm>
                <a:off x="2339766" y="1104476"/>
                <a:ext cx="4068293" cy="5129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  <m:t>(0)</m:t>
                          </m:r>
                        </m:sup>
                      </m:sSup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kumimoji="1" lang="ja-JP" altLang="en-US" sz="3200" dirty="0"/>
              </a:p>
            </p:txBody>
          </p:sp>
        </mc:Choice>
        <mc:Fallback xmlns="">
          <p:sp>
            <p:nvSpPr>
              <p:cNvPr id="32" name="テキスト ボックス 31">
                <a:extLst>
                  <a:ext uri="{FF2B5EF4-FFF2-40B4-BE49-F238E27FC236}">
                    <a16:creationId xmlns:a16="http://schemas.microsoft.com/office/drawing/2014/main" id="{F68F6FA7-5A7D-C84C-417D-E280AD8BD5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9766" y="1104476"/>
                <a:ext cx="4068293" cy="51296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1E9546F8-6FE0-4E98-4ABE-EE7B95862E77}"/>
              </a:ext>
            </a:extLst>
          </p:cNvPr>
          <p:cNvSpPr txBox="1"/>
          <p:nvPr/>
        </p:nvSpPr>
        <p:spPr>
          <a:xfrm>
            <a:off x="30480" y="40775"/>
            <a:ext cx="5906553" cy="58477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ja-JP" sz="3200" dirty="0"/>
              <a:t>Complex conductivity formula</a:t>
            </a:r>
            <a:endParaRPr kumimoji="1" lang="ja-JP" altLang="en-US" sz="3200" dirty="0"/>
          </a:p>
        </p:txBody>
      </p:sp>
      <p:sp>
        <p:nvSpPr>
          <p:cNvPr id="41" name="正方形/長方形 40">
            <a:extLst>
              <a:ext uri="{FF2B5EF4-FFF2-40B4-BE49-F238E27FC236}">
                <a16:creationId xmlns:a16="http://schemas.microsoft.com/office/drawing/2014/main" id="{5B2E6BD5-757D-D1B3-3496-2076E92F9667}"/>
              </a:ext>
            </a:extLst>
          </p:cNvPr>
          <p:cNvSpPr/>
          <p:nvPr/>
        </p:nvSpPr>
        <p:spPr>
          <a:xfrm>
            <a:off x="79705" y="701736"/>
            <a:ext cx="7473646" cy="6096635"/>
          </a:xfrm>
          <a:prstGeom prst="rect">
            <a:avLst/>
          </a:prstGeom>
          <a:noFill/>
          <a:ln w="698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テキスト ボックス 53">
                <a:extLst>
                  <a:ext uri="{FF2B5EF4-FFF2-40B4-BE49-F238E27FC236}">
                    <a16:creationId xmlns:a16="http://schemas.microsoft.com/office/drawing/2014/main" id="{9E23030C-489D-3C3D-3420-F51EBF54A0CF}"/>
                  </a:ext>
                </a:extLst>
              </p:cNvPr>
              <p:cNvSpPr txBox="1"/>
              <p:nvPr/>
            </p:nvSpPr>
            <p:spPr>
              <a:xfrm>
                <a:off x="158052" y="795503"/>
                <a:ext cx="1682833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kumimoji="1" lang="en-US" altLang="ja-JP" sz="2400" b="0" i="1" smtClean="0">
                        <a:latin typeface="Cambria Math" panose="02040503050406030204" pitchFamily="18" charset="0"/>
                      </a:rPr>
                      <m:t>𝑎𝑐</m:t>
                    </m:r>
                    <m:r>
                      <a:rPr kumimoji="1" lang="en-US" altLang="ja-JP" sz="2400" b="0" i="1" smtClean="0">
                        <a:latin typeface="Cambria Math" panose="02040503050406030204" pitchFamily="18" charset="0"/>
                      </a:rPr>
                      <m:t>∥</m:t>
                    </m:r>
                    <m:r>
                      <a:rPr kumimoji="1" lang="en-US" altLang="ja-JP" sz="2400" b="0" i="1" smtClean="0">
                        <a:latin typeface="Cambria Math" panose="02040503050406030204" pitchFamily="18" charset="0"/>
                      </a:rPr>
                      <m:t>𝑑𝑐</m:t>
                    </m:r>
                  </m:oMath>
                </a14:m>
                <a:r>
                  <a:rPr kumimoji="1" lang="en-US" altLang="ja-JP" sz="2400" dirty="0"/>
                  <a:t> case</a:t>
                </a:r>
                <a:endParaRPr kumimoji="1" lang="ja-JP" altLang="en-US" sz="2400" dirty="0"/>
              </a:p>
            </p:txBody>
          </p:sp>
        </mc:Choice>
        <mc:Fallback xmlns="">
          <p:sp>
            <p:nvSpPr>
              <p:cNvPr id="54" name="テキスト ボックス 53">
                <a:extLst>
                  <a:ext uri="{FF2B5EF4-FFF2-40B4-BE49-F238E27FC236}">
                    <a16:creationId xmlns:a16="http://schemas.microsoft.com/office/drawing/2014/main" id="{66740AD3-5C0F-C8DF-CAD2-81C526475D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052" y="795503"/>
                <a:ext cx="1682833" cy="369332"/>
              </a:xfrm>
              <a:prstGeom prst="rect">
                <a:avLst/>
              </a:prstGeom>
              <a:blipFill>
                <a:blip r:embed="rId4"/>
                <a:stretch>
                  <a:fillRect l="-3957" t="-23810" r="-10072" b="-44444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図 1">
            <a:extLst>
              <a:ext uri="{FF2B5EF4-FFF2-40B4-BE49-F238E27FC236}">
                <a16:creationId xmlns:a16="http://schemas.microsoft.com/office/drawing/2014/main" id="{9FEAAB01-0951-DE43-9FA4-AD25C66CB90D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420494" y="1912010"/>
            <a:ext cx="4535055" cy="1330641"/>
          </a:xfrm>
          <a:prstGeom prst="rect">
            <a:avLst/>
          </a:prstGeom>
          <a:ln w="50800">
            <a:solidFill>
              <a:schemeClr val="tx1"/>
            </a:solidFill>
          </a:ln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8C056607-9572-1BA2-7C9C-5018CAD2774C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48228"/>
          <a:stretch>
            <a:fillRect/>
          </a:stretch>
        </p:blipFill>
        <p:spPr>
          <a:xfrm>
            <a:off x="1432210" y="3390322"/>
            <a:ext cx="4535055" cy="1624903"/>
          </a:xfrm>
          <a:prstGeom prst="rect">
            <a:avLst/>
          </a:prstGeom>
          <a:ln w="53975">
            <a:solidFill>
              <a:srgbClr val="FFC000"/>
            </a:solidFill>
          </a:ln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5C383D99-A037-4DF4-75F9-86A6CFD941E0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52633"/>
          <a:stretch>
            <a:fillRect/>
          </a:stretch>
        </p:blipFill>
        <p:spPr>
          <a:xfrm>
            <a:off x="1422909" y="5159639"/>
            <a:ext cx="4535055" cy="1486634"/>
          </a:xfrm>
          <a:prstGeom prst="rect">
            <a:avLst/>
          </a:prstGeom>
          <a:ln w="53975">
            <a:solidFill>
              <a:srgbClr val="92D050"/>
            </a:solidFill>
          </a:ln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0F1973AB-AFC2-3A41-1551-C6D8A5DBAF4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18192" y="2202224"/>
            <a:ext cx="984220" cy="750211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22D598BD-7FB4-FAEB-1C7A-657449EBDD5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2471" y="3646218"/>
            <a:ext cx="1367149" cy="969832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ED74F904-B0F6-224A-C9ED-B953F40B595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82643" y="5396171"/>
            <a:ext cx="1523572" cy="972958"/>
          </a:xfrm>
          <a:prstGeom prst="rect">
            <a:avLst/>
          </a:prstGeom>
        </p:spPr>
      </p:pic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109DE09C-C1E0-2C12-6397-2431180FA63B}"/>
              </a:ext>
            </a:extLst>
          </p:cNvPr>
          <p:cNvSpPr/>
          <p:nvPr/>
        </p:nvSpPr>
        <p:spPr>
          <a:xfrm>
            <a:off x="7735118" y="701735"/>
            <a:ext cx="4364523" cy="3191535"/>
          </a:xfrm>
          <a:prstGeom prst="rect">
            <a:avLst/>
          </a:prstGeom>
          <a:noFill/>
          <a:ln w="698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ED1236A1-6927-6B47-50AA-072821EE2FA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015629" y="1222409"/>
            <a:ext cx="1689381" cy="111772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テキスト ボックス 12">
                <a:extLst>
                  <a:ext uri="{FF2B5EF4-FFF2-40B4-BE49-F238E27FC236}">
                    <a16:creationId xmlns:a16="http://schemas.microsoft.com/office/drawing/2014/main" id="{7A99A54F-D6CD-15BA-2B4E-56FD3B9CAAD2}"/>
                  </a:ext>
                </a:extLst>
              </p:cNvPr>
              <p:cNvSpPr txBox="1"/>
              <p:nvPr/>
            </p:nvSpPr>
            <p:spPr>
              <a:xfrm>
                <a:off x="7961263" y="783940"/>
                <a:ext cx="1743747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kumimoji="1" lang="en-US" altLang="ja-JP" sz="2400" b="0" i="1" smtClean="0">
                        <a:latin typeface="Cambria Math" panose="02040503050406030204" pitchFamily="18" charset="0"/>
                      </a:rPr>
                      <m:t>𝑎𝑐</m:t>
                    </m:r>
                    <m:r>
                      <a:rPr kumimoji="1" lang="en-US" altLang="ja-JP" sz="2400" b="0" i="1" smtClean="0">
                        <a:latin typeface="Cambria Math" panose="02040503050406030204" pitchFamily="18" charset="0"/>
                      </a:rPr>
                      <m:t>⊥</m:t>
                    </m:r>
                    <m:r>
                      <a:rPr kumimoji="1" lang="en-US" altLang="ja-JP" sz="2400" b="0" i="1" smtClean="0">
                        <a:latin typeface="Cambria Math" panose="02040503050406030204" pitchFamily="18" charset="0"/>
                      </a:rPr>
                      <m:t>𝑑𝑐</m:t>
                    </m:r>
                  </m:oMath>
                </a14:m>
                <a:r>
                  <a:rPr kumimoji="1" lang="en-US" altLang="ja-JP" sz="2400" dirty="0"/>
                  <a:t> case</a:t>
                </a:r>
                <a:endParaRPr kumimoji="1" lang="ja-JP" altLang="en-US" sz="2400" dirty="0"/>
              </a:p>
            </p:txBody>
          </p:sp>
        </mc:Choice>
        <mc:Fallback xmlns="">
          <p:sp>
            <p:nvSpPr>
              <p:cNvPr id="13" name="テキスト ボックス 12">
                <a:extLst>
                  <a:ext uri="{FF2B5EF4-FFF2-40B4-BE49-F238E27FC236}">
                    <a16:creationId xmlns:a16="http://schemas.microsoft.com/office/drawing/2014/main" id="{B0BAF0CB-4E2F-4A27-E22F-3AA23F062C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1263" y="783940"/>
                <a:ext cx="1743747" cy="369332"/>
              </a:xfrm>
              <a:prstGeom prst="rect">
                <a:avLst/>
              </a:prstGeom>
              <a:blipFill>
                <a:blip r:embed="rId11"/>
                <a:stretch>
                  <a:fillRect l="-3472" t="-25806" r="-10069" b="-4516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テキスト ボックス 13">
                <a:extLst>
                  <a:ext uri="{FF2B5EF4-FFF2-40B4-BE49-F238E27FC236}">
                    <a16:creationId xmlns:a16="http://schemas.microsoft.com/office/drawing/2014/main" id="{D47EB5A6-83C6-BD09-98D2-0C0AC712E0A6}"/>
                  </a:ext>
                </a:extLst>
              </p:cNvPr>
              <p:cNvSpPr txBox="1"/>
              <p:nvPr/>
            </p:nvSpPr>
            <p:spPr>
              <a:xfrm>
                <a:off x="9886778" y="1268309"/>
                <a:ext cx="1591974" cy="5129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  <m:t>(0)</m:t>
                          </m:r>
                        </m:sup>
                      </m:sSup>
                    </m:oMath>
                  </m:oMathPara>
                </a14:m>
                <a:endParaRPr kumimoji="1" lang="ja-JP" altLang="en-US" sz="3200" dirty="0"/>
              </a:p>
            </p:txBody>
          </p:sp>
        </mc:Choice>
        <mc:Fallback xmlns="">
          <p:sp>
            <p:nvSpPr>
              <p:cNvPr id="14" name="テキスト ボックス 13">
                <a:extLst>
                  <a:ext uri="{FF2B5EF4-FFF2-40B4-BE49-F238E27FC236}">
                    <a16:creationId xmlns:a16="http://schemas.microsoft.com/office/drawing/2014/main" id="{9E220673-2BBB-30F1-35DC-54A9D32914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86778" y="1268309"/>
                <a:ext cx="1591974" cy="51296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図 14">
            <a:extLst>
              <a:ext uri="{FF2B5EF4-FFF2-40B4-BE49-F238E27FC236}">
                <a16:creationId xmlns:a16="http://schemas.microsoft.com/office/drawing/2014/main" id="{833E85E0-6782-D77B-5E6E-AC13868D9BE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32314" y="1754799"/>
            <a:ext cx="894745" cy="68201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テキスト ボックス 15">
                <a:extLst>
                  <a:ext uri="{FF2B5EF4-FFF2-40B4-BE49-F238E27FC236}">
                    <a16:creationId xmlns:a16="http://schemas.microsoft.com/office/drawing/2014/main" id="{7B5039F7-1AA1-D3EA-F89D-BBB04F269534}"/>
                  </a:ext>
                </a:extLst>
              </p:cNvPr>
              <p:cNvSpPr txBox="1"/>
              <p:nvPr/>
            </p:nvSpPr>
            <p:spPr>
              <a:xfrm>
                <a:off x="9581183" y="2167755"/>
                <a:ext cx="707406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4000" b="0" i="1" smtClean="0">
                          <a:latin typeface="Cambria Math" panose="02040503050406030204" pitchFamily="18" charset="0"/>
                        </a:rPr>
                        <m:t>∼</m:t>
                      </m:r>
                    </m:oMath>
                  </m:oMathPara>
                </a14:m>
                <a:endParaRPr lang="ja-JP" altLang="en-US" sz="4000" dirty="0"/>
              </a:p>
            </p:txBody>
          </p:sp>
        </mc:Choice>
        <mc:Fallback xmlns="">
          <p:sp>
            <p:nvSpPr>
              <p:cNvPr id="16" name="テキスト ボックス 15">
                <a:extLst>
                  <a:ext uri="{FF2B5EF4-FFF2-40B4-BE49-F238E27FC236}">
                    <a16:creationId xmlns:a16="http://schemas.microsoft.com/office/drawing/2014/main" id="{56857E6D-ACE7-1BC7-4997-17648FF49A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81183" y="2167755"/>
                <a:ext cx="707406" cy="707886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図 16">
            <a:extLst>
              <a:ext uri="{FF2B5EF4-FFF2-40B4-BE49-F238E27FC236}">
                <a16:creationId xmlns:a16="http://schemas.microsoft.com/office/drawing/2014/main" id="{E19EC3AF-A163-3CB1-FE4D-9CAC2EA2CCF6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883030" y="2526273"/>
            <a:ext cx="4122777" cy="1209674"/>
          </a:xfrm>
          <a:prstGeom prst="rect">
            <a:avLst/>
          </a:prstGeom>
          <a:ln w="50800"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テキスト ボックス 17">
                <a:extLst>
                  <a:ext uri="{FF2B5EF4-FFF2-40B4-BE49-F238E27FC236}">
                    <a16:creationId xmlns:a16="http://schemas.microsoft.com/office/drawing/2014/main" id="{DB3ACD71-64E5-A6C7-0152-E8C8FA15AD0B}"/>
                  </a:ext>
                </a:extLst>
              </p:cNvPr>
              <p:cNvSpPr txBox="1"/>
              <p:nvPr/>
            </p:nvSpPr>
            <p:spPr>
              <a:xfrm>
                <a:off x="8114150" y="5445799"/>
                <a:ext cx="3765312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ja-JP" dirty="0">
                    <a:solidFill>
                      <a:srgbClr val="FFFF00"/>
                    </a:solidFill>
                  </a:rPr>
                  <a:t>Nonequilibrium corrections due to the Doppler fluctuation of flow </a:t>
                </a:r>
                <a14:m>
                  <m:oMath xmlns:m="http://schemas.openxmlformats.org/officeDocument/2006/math">
                    <m:r>
                      <a:rPr kumimoji="1" lang="en-US" altLang="ja-JP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∝</m:t>
                    </m:r>
                    <m:sSub>
                      <m:sSubPr>
                        <m:ctrlPr>
                          <a:rPr kumimoji="1" lang="en-US" altLang="ja-JP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kumimoji="1" lang="en-US" altLang="ja-JP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𝑑𝑐</m:t>
                        </m:r>
                      </m:sub>
                    </m:sSub>
                    <m:r>
                      <a:rPr kumimoji="1" lang="ja-JP" altLang="en-US" i="1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∙</m:t>
                    </m:r>
                    <m:r>
                      <a:rPr kumimoji="1" lang="en-US" altLang="ja-JP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endParaRPr lang="ja-JP" altLang="en-US" dirty="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18" name="テキスト ボックス 17">
                <a:extLst>
                  <a:ext uri="{FF2B5EF4-FFF2-40B4-BE49-F238E27FC236}">
                    <a16:creationId xmlns:a16="http://schemas.microsoft.com/office/drawing/2014/main" id="{F308BB4D-AF56-012E-BECE-AC59BDC43F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4150" y="5445799"/>
                <a:ext cx="3765312" cy="923330"/>
              </a:xfrm>
              <a:prstGeom prst="rect">
                <a:avLst/>
              </a:prstGeom>
              <a:blipFill>
                <a:blip r:embed="rId14"/>
                <a:stretch>
                  <a:fillRect l="-1294" t="-328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左中かっこ 18">
            <a:extLst>
              <a:ext uri="{FF2B5EF4-FFF2-40B4-BE49-F238E27FC236}">
                <a16:creationId xmlns:a16="http://schemas.microsoft.com/office/drawing/2014/main" id="{F98D349A-F135-D240-6F71-8F1A8F701887}"/>
              </a:ext>
            </a:extLst>
          </p:cNvPr>
          <p:cNvSpPr/>
          <p:nvPr/>
        </p:nvSpPr>
        <p:spPr>
          <a:xfrm rot="10800000">
            <a:off x="7347726" y="3390322"/>
            <a:ext cx="640080" cy="3378643"/>
          </a:xfrm>
          <a:prstGeom prst="leftBrace">
            <a:avLst>
              <a:gd name="adj1" fmla="val 40079"/>
              <a:gd name="adj2" fmla="val 19328"/>
            </a:avLst>
          </a:prstGeom>
          <a:ln w="635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FFFF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テキスト ボックス 21">
                <a:extLst>
                  <a:ext uri="{FF2B5EF4-FFF2-40B4-BE49-F238E27FC236}">
                    <a16:creationId xmlns:a16="http://schemas.microsoft.com/office/drawing/2014/main" id="{D6AC9D07-83DA-1DC2-8F24-BB53DCF49F4C}"/>
                  </a:ext>
                </a:extLst>
              </p:cNvPr>
              <p:cNvSpPr txBox="1"/>
              <p:nvPr/>
            </p:nvSpPr>
            <p:spPr>
              <a:xfrm>
                <a:off x="6299105" y="4542949"/>
                <a:ext cx="121812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1800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∝</m:t>
                      </m:r>
                      <m:sSub>
                        <m:sSubPr>
                          <m:ctrlPr>
                            <a:rPr kumimoji="1" lang="en-US" altLang="ja-JP" sz="180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800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b>
                          <m:r>
                            <a:rPr kumimoji="1" lang="en-US" altLang="ja-JP" sz="18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𝑑𝑐</m:t>
                          </m:r>
                        </m:sub>
                      </m:sSub>
                      <m:r>
                        <a:rPr kumimoji="1" lang="ja-JP" altLang="en-US" sz="1800" i="1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∙</m:t>
                      </m:r>
                      <m:r>
                        <a:rPr kumimoji="1" lang="en-US" altLang="ja-JP" sz="1800" b="1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𝑨</m:t>
                      </m:r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22" name="テキスト ボックス 21">
                <a:extLst>
                  <a:ext uri="{FF2B5EF4-FFF2-40B4-BE49-F238E27FC236}">
                    <a16:creationId xmlns:a16="http://schemas.microsoft.com/office/drawing/2014/main" id="{9706FD29-E86B-F092-ADD1-87B45D7ACC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9105" y="4542949"/>
                <a:ext cx="1218122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テキスト ボックス 22">
                <a:extLst>
                  <a:ext uri="{FF2B5EF4-FFF2-40B4-BE49-F238E27FC236}">
                    <a16:creationId xmlns:a16="http://schemas.microsoft.com/office/drawing/2014/main" id="{3C66CF02-3990-622A-1BD7-6EA9AFD33CCE}"/>
                  </a:ext>
                </a:extLst>
              </p:cNvPr>
              <p:cNvSpPr txBox="1"/>
              <p:nvPr/>
            </p:nvSpPr>
            <p:spPr>
              <a:xfrm>
                <a:off x="6299105" y="6275499"/>
                <a:ext cx="121812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1800" b="0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∝</m:t>
                      </m:r>
                      <m:sSub>
                        <m:sSubPr>
                          <m:ctrlPr>
                            <a:rPr kumimoji="1" lang="en-US" altLang="ja-JP" sz="180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800" b="1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b>
                          <m:r>
                            <a:rPr kumimoji="1" lang="en-US" altLang="ja-JP" sz="18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𝑑𝑐</m:t>
                          </m:r>
                        </m:sub>
                      </m:sSub>
                      <m:r>
                        <a:rPr kumimoji="1" lang="ja-JP" altLang="en-US" sz="1800" i="1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∙</m:t>
                      </m:r>
                      <m:r>
                        <a:rPr kumimoji="1" lang="en-US" altLang="ja-JP" sz="1800" b="1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𝑨</m:t>
                      </m:r>
                    </m:oMath>
                  </m:oMathPara>
                </a14:m>
                <a:endParaRPr lang="ja-JP" altLang="en-US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23" name="テキスト ボックス 22">
                <a:extLst>
                  <a:ext uri="{FF2B5EF4-FFF2-40B4-BE49-F238E27FC236}">
                    <a16:creationId xmlns:a16="http://schemas.microsoft.com/office/drawing/2014/main" id="{DF89E42E-E0D7-ED2B-9F05-87C2A21361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9105" y="6275499"/>
                <a:ext cx="1218122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C0B9530D-A7EC-2278-3E9B-B73958BAC6D5}"/>
              </a:ext>
            </a:extLst>
          </p:cNvPr>
          <p:cNvSpPr txBox="1"/>
          <p:nvPr/>
        </p:nvSpPr>
        <p:spPr>
          <a:xfrm>
            <a:off x="9340554" y="3946447"/>
            <a:ext cx="2875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>
                <a:solidFill>
                  <a:srgbClr val="FFFF00"/>
                </a:solidFill>
              </a:rPr>
              <a:t>No Doppler fluctuation </a:t>
            </a:r>
            <a:endParaRPr kumimoji="1" lang="ja-JP" altLang="en-US" dirty="0">
              <a:solidFill>
                <a:srgbClr val="FFFF00"/>
              </a:solidFill>
            </a:endParaRP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DBB697D4-6700-A46D-899D-5889DBCC1EB8}"/>
              </a:ext>
            </a:extLst>
          </p:cNvPr>
          <p:cNvSpPr txBox="1"/>
          <p:nvPr/>
        </p:nvSpPr>
        <p:spPr>
          <a:xfrm>
            <a:off x="117413" y="5494378"/>
            <a:ext cx="13540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600" dirty="0">
                <a:solidFill>
                  <a:srgbClr val="92D050"/>
                </a:solidFill>
              </a:rPr>
              <a:t>Higgs </a:t>
            </a:r>
          </a:p>
          <a:p>
            <a:r>
              <a:rPr kumimoji="1" lang="en-US" altLang="ja-JP" sz="1600" dirty="0">
                <a:solidFill>
                  <a:srgbClr val="92D050"/>
                </a:solidFill>
              </a:rPr>
              <a:t>mediated contribution</a:t>
            </a:r>
            <a:endParaRPr kumimoji="1" lang="ja-JP" altLang="en-US" sz="1600" dirty="0">
              <a:solidFill>
                <a:srgbClr val="92D050"/>
              </a:solidFill>
            </a:endParaRP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4A635546-1D6C-F7C4-5963-64BE261EF7F6}"/>
              </a:ext>
            </a:extLst>
          </p:cNvPr>
          <p:cNvSpPr txBox="1"/>
          <p:nvPr/>
        </p:nvSpPr>
        <p:spPr>
          <a:xfrm>
            <a:off x="87221" y="3905928"/>
            <a:ext cx="13393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dirty="0">
                <a:solidFill>
                  <a:srgbClr val="FFC000"/>
                </a:solidFill>
              </a:rPr>
              <a:t>AAA </a:t>
            </a:r>
          </a:p>
          <a:p>
            <a:r>
              <a:rPr kumimoji="1" lang="en-US" altLang="ja-JP" sz="1600" dirty="0">
                <a:solidFill>
                  <a:srgbClr val="FFC000"/>
                </a:solidFill>
              </a:rPr>
              <a:t>contribution</a:t>
            </a:r>
            <a:endParaRPr kumimoji="1" lang="ja-JP" altLang="en-US" sz="1600" dirty="0">
              <a:solidFill>
                <a:srgbClr val="FFC000"/>
              </a:solidFill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80234D56-C5BC-778E-E0F5-67B4CE2D787C}"/>
              </a:ext>
            </a:extLst>
          </p:cNvPr>
          <p:cNvSpPr txBox="1"/>
          <p:nvPr/>
        </p:nvSpPr>
        <p:spPr>
          <a:xfrm>
            <a:off x="6092471" y="137200"/>
            <a:ext cx="386797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400" dirty="0">
                <a:solidFill>
                  <a:schemeClr val="tx2"/>
                </a:solidFill>
              </a:rPr>
              <a:t>T. Kubo, Phys. Rev. Applied </a:t>
            </a:r>
            <a:r>
              <a:rPr lang="en-US" altLang="ja-JP" sz="1400" b="1" dirty="0">
                <a:solidFill>
                  <a:schemeClr val="tx2"/>
                </a:solidFill>
              </a:rPr>
              <a:t>23</a:t>
            </a:r>
            <a:r>
              <a:rPr lang="en-US" altLang="ja-JP" sz="1400" dirty="0">
                <a:solidFill>
                  <a:schemeClr val="tx2"/>
                </a:solidFill>
              </a:rPr>
              <a:t>, 054091 (2025)</a:t>
            </a:r>
            <a:endParaRPr lang="ja-JP" altLang="en-US" sz="1400" dirty="0">
              <a:solidFill>
                <a:schemeClr val="tx2"/>
              </a:solidFill>
            </a:endParaRPr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42E8FC5F-CAB0-453A-E481-37888EE129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4DA5E-C26F-4550-A01A-8DBB4B86492C}" type="slidenum">
              <a:rPr kumimoji="1" lang="ja-JP" altLang="en-US" smtClean="0"/>
              <a:t>57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0581362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図 34">
            <a:extLst>
              <a:ext uri="{FF2B5EF4-FFF2-40B4-BE49-F238E27FC236}">
                <a16:creationId xmlns:a16="http://schemas.microsoft.com/office/drawing/2014/main" id="{CD360722-0D8A-D934-C47E-76AAEA888D7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495587" y="863953"/>
            <a:ext cx="2992978" cy="2937164"/>
          </a:xfrm>
          <a:prstGeom prst="rect">
            <a:avLst/>
          </a:prstGeom>
        </p:spPr>
      </p:pic>
      <p:pic>
        <p:nvPicPr>
          <p:cNvPr id="41" name="図 40">
            <a:extLst>
              <a:ext uri="{FF2B5EF4-FFF2-40B4-BE49-F238E27FC236}">
                <a16:creationId xmlns:a16="http://schemas.microsoft.com/office/drawing/2014/main" id="{647BB185-D7CC-6BED-9CCC-C6E289BA3B2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692476" y="3869684"/>
            <a:ext cx="2842785" cy="2937164"/>
          </a:xfrm>
          <a:prstGeom prst="rect">
            <a:avLst/>
          </a:prstGeom>
        </p:spPr>
      </p:pic>
      <p:pic>
        <p:nvPicPr>
          <p:cNvPr id="43" name="図 42">
            <a:extLst>
              <a:ext uri="{FF2B5EF4-FFF2-40B4-BE49-F238E27FC236}">
                <a16:creationId xmlns:a16="http://schemas.microsoft.com/office/drawing/2014/main" id="{A334A7F7-F4E0-8D4B-722E-943A3A33C2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35261" y="50119"/>
            <a:ext cx="2473423" cy="163645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7" name="テキスト ボックス 46">
                <a:extLst>
                  <a:ext uri="{FF2B5EF4-FFF2-40B4-BE49-F238E27FC236}">
                    <a16:creationId xmlns:a16="http://schemas.microsoft.com/office/drawing/2014/main" id="{B22086F8-D526-A66D-B582-B70B5054E015}"/>
                  </a:ext>
                </a:extLst>
              </p:cNvPr>
              <p:cNvSpPr txBox="1"/>
              <p:nvPr/>
            </p:nvSpPr>
            <p:spPr>
              <a:xfrm>
                <a:off x="8241192" y="0"/>
                <a:ext cx="1978427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4000" b="1" dirty="0"/>
                  <a:t>a</a:t>
                </a:r>
                <a:r>
                  <a:rPr kumimoji="1" lang="en-US" altLang="ja-JP" sz="4000" b="1" dirty="0"/>
                  <a:t>c </a:t>
                </a:r>
                <a14:m>
                  <m:oMath xmlns:m="http://schemas.openxmlformats.org/officeDocument/2006/math">
                    <m:r>
                      <a:rPr kumimoji="1" lang="en-US" altLang="ja-JP" sz="4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⊥</m:t>
                    </m:r>
                  </m:oMath>
                </a14:m>
                <a:r>
                  <a:rPr kumimoji="1" lang="en-US" altLang="ja-JP" sz="4000" b="1" dirty="0"/>
                  <a:t> dc</a:t>
                </a:r>
                <a:endParaRPr kumimoji="1" lang="ja-JP" altLang="en-US" sz="4000" b="1" dirty="0"/>
              </a:p>
            </p:txBody>
          </p:sp>
        </mc:Choice>
        <mc:Fallback xmlns="">
          <p:sp>
            <p:nvSpPr>
              <p:cNvPr id="47" name="テキスト ボックス 46">
                <a:extLst>
                  <a:ext uri="{FF2B5EF4-FFF2-40B4-BE49-F238E27FC236}">
                    <a16:creationId xmlns:a16="http://schemas.microsoft.com/office/drawing/2014/main" id="{B22086F8-D526-A66D-B582-B70B5054E0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1192" y="0"/>
                <a:ext cx="1978427" cy="707886"/>
              </a:xfrm>
              <a:prstGeom prst="rect">
                <a:avLst/>
              </a:prstGeom>
              <a:blipFill>
                <a:blip r:embed="rId8"/>
                <a:stretch>
                  <a:fillRect l="-11111" t="-15517" r="-9877" b="-3620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039FC08D-69E7-9328-71BC-8844D7C3F8D4}"/>
              </a:ext>
            </a:extLst>
          </p:cNvPr>
          <p:cNvSpPr txBox="1"/>
          <p:nvPr/>
        </p:nvSpPr>
        <p:spPr>
          <a:xfrm>
            <a:off x="8676642" y="6372073"/>
            <a:ext cx="352088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ja-JP" sz="1200" dirty="0">
                <a:solidFill>
                  <a:schemeClr val="tx2"/>
                </a:solidFill>
              </a:rPr>
              <a:t>T. Kubo, </a:t>
            </a:r>
          </a:p>
          <a:p>
            <a:pPr algn="r"/>
            <a:r>
              <a:rPr lang="en-US" altLang="ja-JP" sz="1200" dirty="0">
                <a:solidFill>
                  <a:schemeClr val="tx2"/>
                </a:solidFill>
              </a:rPr>
              <a:t>Phys. Rev. Applied </a:t>
            </a:r>
            <a:r>
              <a:rPr lang="en-US" altLang="ja-JP" sz="1200" b="1" dirty="0">
                <a:solidFill>
                  <a:schemeClr val="tx2"/>
                </a:solidFill>
              </a:rPr>
              <a:t>23</a:t>
            </a:r>
            <a:r>
              <a:rPr lang="en-US" altLang="ja-JP" sz="1200" dirty="0">
                <a:solidFill>
                  <a:schemeClr val="tx2"/>
                </a:solidFill>
              </a:rPr>
              <a:t>, 054091 (2025)</a:t>
            </a:r>
            <a:endParaRPr lang="ja-JP" altLang="en-US" sz="1200" dirty="0">
              <a:solidFill>
                <a:schemeClr val="tx2"/>
              </a:solidFill>
            </a:endParaRP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2792B95F-7721-0059-98A3-ADCA7E630E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4DA5E-C26F-4550-A01A-8DBB4B86492C}" type="slidenum">
              <a:rPr kumimoji="1" lang="ja-JP" altLang="en-US" smtClean="0"/>
              <a:t>58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3007937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335151-0906-7554-EC1C-40558CA6B4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図 33">
            <a:extLst>
              <a:ext uri="{FF2B5EF4-FFF2-40B4-BE49-F238E27FC236}">
                <a16:creationId xmlns:a16="http://schemas.microsoft.com/office/drawing/2014/main" id="{988B3D01-FE7F-028F-FBA6-4C4E811A56F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48920" y="800020"/>
            <a:ext cx="3048394" cy="2937164"/>
          </a:xfrm>
          <a:prstGeom prst="rect">
            <a:avLst/>
          </a:prstGeom>
        </p:spPr>
      </p:pic>
      <p:pic>
        <p:nvPicPr>
          <p:cNvPr id="35" name="図 34">
            <a:extLst>
              <a:ext uri="{FF2B5EF4-FFF2-40B4-BE49-F238E27FC236}">
                <a16:creationId xmlns:a16="http://schemas.microsoft.com/office/drawing/2014/main" id="{1FBAF567-3A5A-A435-95D7-4255160D003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495587" y="863953"/>
            <a:ext cx="2992978" cy="2937164"/>
          </a:xfrm>
          <a:prstGeom prst="rect">
            <a:avLst/>
          </a:prstGeom>
        </p:spPr>
      </p:pic>
      <p:pic>
        <p:nvPicPr>
          <p:cNvPr id="40" name="図 39">
            <a:extLst>
              <a:ext uri="{FF2B5EF4-FFF2-40B4-BE49-F238E27FC236}">
                <a16:creationId xmlns:a16="http://schemas.microsoft.com/office/drawing/2014/main" id="{E0873437-691F-5EDC-BD8A-BFC3533387B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70840" y="3816819"/>
            <a:ext cx="2939541" cy="2937164"/>
          </a:xfrm>
          <a:prstGeom prst="rect">
            <a:avLst/>
          </a:prstGeom>
        </p:spPr>
      </p:pic>
      <p:pic>
        <p:nvPicPr>
          <p:cNvPr id="41" name="図 40">
            <a:extLst>
              <a:ext uri="{FF2B5EF4-FFF2-40B4-BE49-F238E27FC236}">
                <a16:creationId xmlns:a16="http://schemas.microsoft.com/office/drawing/2014/main" id="{8CF87048-8507-1B4B-3E64-D5E384128A30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692476" y="3869684"/>
            <a:ext cx="2842785" cy="2937164"/>
          </a:xfrm>
          <a:prstGeom prst="rect">
            <a:avLst/>
          </a:prstGeom>
        </p:spPr>
      </p:pic>
      <p:pic>
        <p:nvPicPr>
          <p:cNvPr id="42" name="図 41">
            <a:extLst>
              <a:ext uri="{FF2B5EF4-FFF2-40B4-BE49-F238E27FC236}">
                <a16:creationId xmlns:a16="http://schemas.microsoft.com/office/drawing/2014/main" id="{F1CAAB64-4250-43F9-6529-7B85F62971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60654" y="67105"/>
            <a:ext cx="2477586" cy="1632293"/>
          </a:xfrm>
          <a:prstGeom prst="rect">
            <a:avLst/>
          </a:prstGeom>
        </p:spPr>
      </p:pic>
      <p:pic>
        <p:nvPicPr>
          <p:cNvPr id="43" name="図 42">
            <a:extLst>
              <a:ext uri="{FF2B5EF4-FFF2-40B4-BE49-F238E27FC236}">
                <a16:creationId xmlns:a16="http://schemas.microsoft.com/office/drawing/2014/main" id="{19F63774-912B-C59A-FF15-29F4F90970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35261" y="50119"/>
            <a:ext cx="2473423" cy="1636457"/>
          </a:xfrm>
          <a:prstGeom prst="rect">
            <a:avLst/>
          </a:prstGeom>
        </p:spPr>
      </p:pic>
      <p:cxnSp>
        <p:nvCxnSpPr>
          <p:cNvPr id="45" name="直線コネクタ 44">
            <a:extLst>
              <a:ext uri="{FF2B5EF4-FFF2-40B4-BE49-F238E27FC236}">
                <a16:creationId xmlns:a16="http://schemas.microsoft.com/office/drawing/2014/main" id="{F7CD6072-82C3-CC9A-F7E2-A405ECE8FDBB}"/>
              </a:ext>
            </a:extLst>
          </p:cNvPr>
          <p:cNvCxnSpPr>
            <a:cxnSpLocks/>
          </p:cNvCxnSpPr>
          <p:nvPr/>
        </p:nvCxnSpPr>
        <p:spPr>
          <a:xfrm>
            <a:off x="6302547" y="-50800"/>
            <a:ext cx="0" cy="690880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テキスト ボックス 46">
                <a:extLst>
                  <a:ext uri="{FF2B5EF4-FFF2-40B4-BE49-F238E27FC236}">
                    <a16:creationId xmlns:a16="http://schemas.microsoft.com/office/drawing/2014/main" id="{5E9330DE-B0F8-6E34-48AC-30E102681D99}"/>
                  </a:ext>
                </a:extLst>
              </p:cNvPr>
              <p:cNvSpPr txBox="1"/>
              <p:nvPr/>
            </p:nvSpPr>
            <p:spPr>
              <a:xfrm>
                <a:off x="8241192" y="0"/>
                <a:ext cx="1978427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4000" b="1" dirty="0"/>
                  <a:t>a</a:t>
                </a:r>
                <a:r>
                  <a:rPr kumimoji="1" lang="en-US" altLang="ja-JP" sz="4000" b="1" dirty="0"/>
                  <a:t>c </a:t>
                </a:r>
                <a14:m>
                  <m:oMath xmlns:m="http://schemas.openxmlformats.org/officeDocument/2006/math">
                    <m:r>
                      <a:rPr kumimoji="1" lang="en-US" altLang="ja-JP" sz="4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⊥</m:t>
                    </m:r>
                  </m:oMath>
                </a14:m>
                <a:r>
                  <a:rPr kumimoji="1" lang="en-US" altLang="ja-JP" sz="4000" b="1" dirty="0"/>
                  <a:t> dc</a:t>
                </a:r>
                <a:endParaRPr kumimoji="1" lang="ja-JP" altLang="en-US" sz="4000" b="1" dirty="0"/>
              </a:p>
            </p:txBody>
          </p:sp>
        </mc:Choice>
        <mc:Fallback xmlns="">
          <p:sp>
            <p:nvSpPr>
              <p:cNvPr id="47" name="テキスト ボックス 46">
                <a:extLst>
                  <a:ext uri="{FF2B5EF4-FFF2-40B4-BE49-F238E27FC236}">
                    <a16:creationId xmlns:a16="http://schemas.microsoft.com/office/drawing/2014/main" id="{B22086F8-D526-A66D-B582-B70B5054E0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1192" y="0"/>
                <a:ext cx="1978427" cy="707886"/>
              </a:xfrm>
              <a:prstGeom prst="rect">
                <a:avLst/>
              </a:prstGeom>
              <a:blipFill>
                <a:blip r:embed="rId8"/>
                <a:stretch>
                  <a:fillRect l="-11111" t="-15517" r="-9877" b="-3620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テキスト ボックス 47">
                <a:extLst>
                  <a:ext uri="{FF2B5EF4-FFF2-40B4-BE49-F238E27FC236}">
                    <a16:creationId xmlns:a16="http://schemas.microsoft.com/office/drawing/2014/main" id="{D46545C8-2F82-5C2E-7C88-01FE1844C143}"/>
                  </a:ext>
                </a:extLst>
              </p:cNvPr>
              <p:cNvSpPr txBox="1"/>
              <p:nvPr/>
            </p:nvSpPr>
            <p:spPr>
              <a:xfrm>
                <a:off x="2131916" y="0"/>
                <a:ext cx="187583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4000" b="1" dirty="0"/>
                  <a:t>a</a:t>
                </a:r>
                <a:r>
                  <a:rPr kumimoji="1" lang="en-US" altLang="ja-JP" sz="4000" b="1" dirty="0"/>
                  <a:t>c </a:t>
                </a:r>
                <a14:m>
                  <m:oMath xmlns:m="http://schemas.openxmlformats.org/officeDocument/2006/math">
                    <m:r>
                      <a:rPr kumimoji="1" lang="en-US" altLang="ja-JP" sz="4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∥</m:t>
                    </m:r>
                  </m:oMath>
                </a14:m>
                <a:r>
                  <a:rPr kumimoji="1" lang="en-US" altLang="ja-JP" sz="4000" b="1" dirty="0"/>
                  <a:t> dc</a:t>
                </a:r>
                <a:endParaRPr kumimoji="1" lang="ja-JP" altLang="en-US" sz="4000" b="1" dirty="0"/>
              </a:p>
            </p:txBody>
          </p:sp>
        </mc:Choice>
        <mc:Fallback xmlns="">
          <p:sp>
            <p:nvSpPr>
              <p:cNvPr id="48" name="テキスト ボックス 47">
                <a:extLst>
                  <a:ext uri="{FF2B5EF4-FFF2-40B4-BE49-F238E27FC236}">
                    <a16:creationId xmlns:a16="http://schemas.microsoft.com/office/drawing/2014/main" id="{019EED08-780F-9BC4-7BC4-638B39148B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1916" y="0"/>
                <a:ext cx="1875835" cy="707886"/>
              </a:xfrm>
              <a:prstGeom prst="rect">
                <a:avLst/>
              </a:prstGeom>
              <a:blipFill>
                <a:blip r:embed="rId9"/>
                <a:stretch>
                  <a:fillRect l="-11726" t="-15517" r="-10749" b="-3620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直線矢印コネクタ 2">
            <a:extLst>
              <a:ext uri="{FF2B5EF4-FFF2-40B4-BE49-F238E27FC236}">
                <a16:creationId xmlns:a16="http://schemas.microsoft.com/office/drawing/2014/main" id="{E324A63E-A16E-538C-4606-27839620F7B2}"/>
              </a:ext>
            </a:extLst>
          </p:cNvPr>
          <p:cNvCxnSpPr>
            <a:cxnSpLocks/>
          </p:cNvCxnSpPr>
          <p:nvPr/>
        </p:nvCxnSpPr>
        <p:spPr>
          <a:xfrm flipH="1" flipV="1">
            <a:off x="2567767" y="1699398"/>
            <a:ext cx="1439984" cy="2037786"/>
          </a:xfrm>
          <a:prstGeom prst="straightConnector1">
            <a:avLst/>
          </a:prstGeom>
          <a:ln w="635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線矢印コネクタ 3">
            <a:extLst>
              <a:ext uri="{FF2B5EF4-FFF2-40B4-BE49-F238E27FC236}">
                <a16:creationId xmlns:a16="http://schemas.microsoft.com/office/drawing/2014/main" id="{A15CE2D6-E411-BB96-3C35-F4DD0AF9F178}"/>
              </a:ext>
            </a:extLst>
          </p:cNvPr>
          <p:cNvCxnSpPr>
            <a:cxnSpLocks/>
          </p:cNvCxnSpPr>
          <p:nvPr/>
        </p:nvCxnSpPr>
        <p:spPr>
          <a:xfrm flipH="1">
            <a:off x="2735274" y="3737184"/>
            <a:ext cx="1272477" cy="1915321"/>
          </a:xfrm>
          <a:prstGeom prst="straightConnector1">
            <a:avLst/>
          </a:prstGeom>
          <a:ln w="635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680D41A9-4E14-3368-E1CE-E71C5E447E28}"/>
              </a:ext>
            </a:extLst>
          </p:cNvPr>
          <p:cNvSpPr txBox="1"/>
          <p:nvPr/>
        </p:nvSpPr>
        <p:spPr>
          <a:xfrm>
            <a:off x="3913309" y="3276600"/>
            <a:ext cx="2477586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Resonance peak due to the </a:t>
            </a:r>
            <a:r>
              <a:rPr kumimoji="1" lang="en-US" altLang="ja-JP" b="1" dirty="0">
                <a:solidFill>
                  <a:srgbClr val="92D050"/>
                </a:solidFill>
              </a:rPr>
              <a:t>Higgs</a:t>
            </a:r>
            <a:r>
              <a:rPr kumimoji="1" lang="en-US" altLang="ja-JP" dirty="0"/>
              <a:t> mode. </a:t>
            </a:r>
          </a:p>
          <a:p>
            <a:endParaRPr kumimoji="1" lang="en-US" altLang="ja-JP" sz="1600" dirty="0"/>
          </a:p>
          <a:p>
            <a:r>
              <a:rPr kumimoji="1" lang="en-US" altLang="ja-JP" sz="1600" dirty="0"/>
              <a:t>Already observed in experiments!</a:t>
            </a:r>
          </a:p>
          <a:p>
            <a:r>
              <a:rPr kumimoji="1" lang="en-US" altLang="ja-JP" sz="1600" dirty="0">
                <a:solidFill>
                  <a:schemeClr val="tx2"/>
                </a:solidFill>
              </a:rPr>
              <a:t>S. Nakamura et al., </a:t>
            </a:r>
          </a:p>
          <a:p>
            <a:r>
              <a:rPr kumimoji="1" lang="en-US" altLang="ja-JP" sz="1600" dirty="0">
                <a:solidFill>
                  <a:schemeClr val="tx2"/>
                </a:solidFill>
              </a:rPr>
              <a:t>PRL </a:t>
            </a:r>
            <a:r>
              <a:rPr kumimoji="1" lang="en-US" altLang="ja-JP" sz="1600" b="1" dirty="0">
                <a:solidFill>
                  <a:schemeClr val="tx2"/>
                </a:solidFill>
              </a:rPr>
              <a:t>122</a:t>
            </a:r>
            <a:r>
              <a:rPr kumimoji="1" lang="en-US" altLang="ja-JP" sz="1600" dirty="0">
                <a:solidFill>
                  <a:schemeClr val="tx2"/>
                </a:solidFill>
              </a:rPr>
              <a:t>, 257001 (2019)</a:t>
            </a:r>
            <a:endParaRPr kumimoji="1" lang="en-US" altLang="ja-JP" sz="1600" dirty="0"/>
          </a:p>
          <a:p>
            <a:endParaRPr kumimoji="1" lang="ja-JP" altLang="en-US" dirty="0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457B4B4F-9F4D-F5D5-5E69-893066478486}"/>
              </a:ext>
            </a:extLst>
          </p:cNvPr>
          <p:cNvSpPr txBox="1"/>
          <p:nvPr/>
        </p:nvSpPr>
        <p:spPr>
          <a:xfrm>
            <a:off x="8676642" y="6372073"/>
            <a:ext cx="352088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ja-JP" sz="1200" dirty="0">
                <a:solidFill>
                  <a:schemeClr val="tx2"/>
                </a:solidFill>
              </a:rPr>
              <a:t>T. Kubo, </a:t>
            </a:r>
          </a:p>
          <a:p>
            <a:pPr algn="r"/>
            <a:r>
              <a:rPr lang="en-US" altLang="ja-JP" sz="1200" dirty="0">
                <a:solidFill>
                  <a:schemeClr val="tx2"/>
                </a:solidFill>
              </a:rPr>
              <a:t>Phys. Rev. Applied </a:t>
            </a:r>
            <a:r>
              <a:rPr lang="en-US" altLang="ja-JP" sz="1200" b="1" dirty="0">
                <a:solidFill>
                  <a:schemeClr val="tx2"/>
                </a:solidFill>
              </a:rPr>
              <a:t>23</a:t>
            </a:r>
            <a:r>
              <a:rPr lang="en-US" altLang="ja-JP" sz="1200" dirty="0">
                <a:solidFill>
                  <a:schemeClr val="tx2"/>
                </a:solidFill>
              </a:rPr>
              <a:t>, 054091 (2025)</a:t>
            </a:r>
            <a:endParaRPr lang="ja-JP" altLang="en-US" sz="1200" dirty="0">
              <a:solidFill>
                <a:schemeClr val="tx2"/>
              </a:solidFill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B6017858-4EE5-3918-4763-1ECE8E142F6A}"/>
              </a:ext>
            </a:extLst>
          </p:cNvPr>
          <p:cNvSpPr txBox="1"/>
          <p:nvPr/>
        </p:nvSpPr>
        <p:spPr>
          <a:xfrm>
            <a:off x="3314689" y="6375627"/>
            <a:ext cx="290982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200" dirty="0">
                <a:solidFill>
                  <a:schemeClr val="tx2"/>
                </a:solidFill>
              </a:rPr>
              <a:t>T. Kubo, </a:t>
            </a:r>
          </a:p>
          <a:p>
            <a:r>
              <a:rPr lang="en-US" altLang="ja-JP" sz="1200" dirty="0">
                <a:solidFill>
                  <a:schemeClr val="tx2"/>
                </a:solidFill>
              </a:rPr>
              <a:t>Phys. Rev. Applied </a:t>
            </a:r>
            <a:r>
              <a:rPr lang="en-US" altLang="ja-JP" sz="1200" b="1" dirty="0">
                <a:solidFill>
                  <a:schemeClr val="tx2"/>
                </a:solidFill>
              </a:rPr>
              <a:t>23</a:t>
            </a:r>
            <a:r>
              <a:rPr lang="en-US" altLang="ja-JP" sz="1200" dirty="0">
                <a:solidFill>
                  <a:schemeClr val="tx2"/>
                </a:solidFill>
              </a:rPr>
              <a:t>, 054091 (2025)</a:t>
            </a:r>
            <a:endParaRPr lang="ja-JP" altLang="en-US" sz="1200" dirty="0">
              <a:solidFill>
                <a:schemeClr val="tx2"/>
              </a:solidFill>
            </a:endParaRP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B416E81-5AD2-6338-BBD9-6A1C01F150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4DA5E-C26F-4550-A01A-8DBB4B86492C}" type="slidenum">
              <a:rPr kumimoji="1" lang="ja-JP" altLang="en-US" smtClean="0"/>
              <a:t>59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371087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59CA5D-EB58-29CE-0AF5-B87CF33631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4B61FBF3-1410-DABB-EDDD-59B02E559A47}"/>
              </a:ext>
            </a:extLst>
          </p:cNvPr>
          <p:cNvSpPr txBox="1"/>
          <p:nvPr/>
        </p:nvSpPr>
        <p:spPr>
          <a:xfrm>
            <a:off x="48042" y="75972"/>
            <a:ext cx="1809919" cy="707886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ja-JP" sz="4000" dirty="0"/>
              <a:t>Higgs?</a:t>
            </a:r>
            <a:endParaRPr kumimoji="1" lang="ja-JP" altLang="en-US" sz="4000" dirty="0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B496CBA1-B6B3-0A69-B3E3-36C5C7F4EE0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991103" y="123093"/>
            <a:ext cx="4067930" cy="3849904"/>
          </a:xfrm>
          <a:prstGeom prst="rect">
            <a:avLst/>
          </a:prstGeom>
        </p:spPr>
      </p:pic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BB237AB6-FF8C-4CAD-A8E9-1E8F0170C203}"/>
              </a:ext>
            </a:extLst>
          </p:cNvPr>
          <p:cNvSpPr txBox="1"/>
          <p:nvPr/>
        </p:nvSpPr>
        <p:spPr>
          <a:xfrm>
            <a:off x="1743999" y="6536459"/>
            <a:ext cx="927593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400" dirty="0">
                <a:solidFill>
                  <a:schemeClr val="tx2"/>
                </a:solidFill>
              </a:rPr>
              <a:t>T. Kubo, arXiv:2509.09766 (Published soon in a journal)	DOI: </a:t>
            </a:r>
            <a:r>
              <a:rPr lang="en-US" altLang="ja-JP" sz="1400" dirty="0">
                <a:solidFill>
                  <a:schemeClr val="tx2"/>
                </a:solidFill>
                <a:hlinkClick r:id="rId3"/>
              </a:rPr>
              <a:t>https://doi.org/10.48550/arXiv.2509.09766</a:t>
            </a:r>
            <a:r>
              <a:rPr lang="en-US" altLang="ja-JP" sz="1400" dirty="0">
                <a:solidFill>
                  <a:schemeClr val="tx2"/>
                </a:solidFill>
              </a:rPr>
              <a:t> </a:t>
            </a:r>
            <a:endParaRPr lang="ja-JP" altLang="en-US" sz="1400" dirty="0">
              <a:solidFill>
                <a:schemeClr val="tx2"/>
              </a:solidFill>
            </a:endParaRPr>
          </a:p>
        </p:txBody>
      </p:sp>
      <p:sp>
        <p:nvSpPr>
          <p:cNvPr id="30" name="矢印: 上カーブ 29">
            <a:extLst>
              <a:ext uri="{FF2B5EF4-FFF2-40B4-BE49-F238E27FC236}">
                <a16:creationId xmlns:a16="http://schemas.microsoft.com/office/drawing/2014/main" id="{E4A26E5D-E45C-3083-0249-833E53ED7940}"/>
              </a:ext>
            </a:extLst>
          </p:cNvPr>
          <p:cNvSpPr/>
          <p:nvPr/>
        </p:nvSpPr>
        <p:spPr>
          <a:xfrm rot="16816911">
            <a:off x="8932728" y="4356678"/>
            <a:ext cx="2879837" cy="922640"/>
          </a:xfrm>
          <a:prstGeom prst="curvedUpArrow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1FC79477-B816-458C-6C76-61C646A48465}"/>
              </a:ext>
            </a:extLst>
          </p:cNvPr>
          <p:cNvSpPr txBox="1"/>
          <p:nvPr/>
        </p:nvSpPr>
        <p:spPr>
          <a:xfrm>
            <a:off x="8404760" y="211178"/>
            <a:ext cx="17459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>
                <a:solidFill>
                  <a:srgbClr val="FF0000"/>
                </a:solidFill>
              </a:rPr>
              <a:t>Higgs </a:t>
            </a:r>
          </a:p>
          <a:p>
            <a:r>
              <a:rPr kumimoji="1" lang="en-US" altLang="ja-JP" sz="2400" b="1" dirty="0">
                <a:solidFill>
                  <a:srgbClr val="FF0000"/>
                </a:solidFill>
              </a:rPr>
              <a:t>resonance</a:t>
            </a:r>
            <a:endParaRPr kumimoji="1" lang="ja-JP" altLang="en-US" sz="2400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テキスト ボックス 1">
                <a:extLst>
                  <a:ext uri="{FF2B5EF4-FFF2-40B4-BE49-F238E27FC236}">
                    <a16:creationId xmlns:a16="http://schemas.microsoft.com/office/drawing/2014/main" id="{EBC9780A-F13F-A851-D2EE-6BE4EA9B4C0F}"/>
                  </a:ext>
                </a:extLst>
              </p:cNvPr>
              <p:cNvSpPr txBox="1"/>
              <p:nvPr/>
            </p:nvSpPr>
            <p:spPr>
              <a:xfrm>
                <a:off x="1626855" y="4198490"/>
                <a:ext cx="6764531" cy="59702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3200" b="0" i="1" smtClean="0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kumimoji="1" lang="en-US" altLang="ja-JP" sz="3200" b="0" i="1" smtClean="0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kumimoji="1" lang="en-US" altLang="ja-JP" sz="3200" b="0" i="1" smtClean="0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kumimoji="1" lang="en-US" altLang="ja-JP" sz="3200" b="0" i="1" smtClean="0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kumimoji="1" lang="en-US" altLang="ja-JP" sz="3200" i="1" smtClean="0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r>
                        <m:rPr>
                          <m:sty m:val="p"/>
                        </m:rPr>
                        <a:rPr kumimoji="1" lang="en-US" altLang="ja-JP" sz="3200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kumimoji="1" lang="en-US" altLang="ja-JP" sz="3200" i="1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</a:rPr>
                        <m:t>∝</m:t>
                      </m:r>
                      <m:sSup>
                        <m:sSupPr>
                          <m:ctrlPr>
                            <a:rPr kumimoji="1" lang="en-US" altLang="ja-JP" sz="3200" b="0" i="1" smtClean="0">
                              <a:solidFill>
                                <a:schemeClr val="accent1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JP" sz="3200" b="0" i="1" smtClean="0">
                              <a:solidFill>
                                <a:schemeClr val="accent1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kumimoji="1" lang="en-US" altLang="ja-JP" sz="3200" b="0" i="1" smtClean="0">
                              <a:solidFill>
                                <a:schemeClr val="accent1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kumimoji="1" lang="en-US" altLang="ja-JP" sz="3200" b="0" i="1" smtClean="0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kumimoji="1" lang="en-US" altLang="ja-JP" sz="3200" b="0" i="1" smtClean="0">
                              <a:solidFill>
                                <a:schemeClr val="accent1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sz="3200" b="0" i="1" smtClean="0">
                              <a:solidFill>
                                <a:schemeClr val="accent1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kumimoji="1" lang="en-US" altLang="ja-JP" sz="3200" b="0" i="1" smtClean="0">
                              <a:solidFill>
                                <a:schemeClr val="accent1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kumimoji="1" lang="en-US" altLang="ja-JP" sz="3200" b="0" i="1" smtClean="0">
                              <a:solidFill>
                                <a:schemeClr val="accent1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func>
                        <m:funcPr>
                          <m:ctrlPr>
                            <a:rPr kumimoji="1" lang="en-US" altLang="ja-JP" sz="3200" b="0" i="1" smtClean="0">
                              <a:solidFill>
                                <a:schemeClr val="accent1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kumimoji="1" lang="en-US" altLang="ja-JP" sz="3200" b="0" i="1" smtClean="0">
                                  <a:solidFill>
                                    <a:schemeClr val="accent1">
                                      <a:lumMod val="40000"/>
                                      <a:lumOff val="6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ja-JP" sz="3200" b="0" i="0" smtClean="0">
                                  <a:solidFill>
                                    <a:schemeClr val="accent1">
                                      <a:lumMod val="40000"/>
                                      <a:lumOff val="6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e>
                            <m:sup>
                              <m:r>
                                <a:rPr kumimoji="1" lang="en-US" altLang="ja-JP" sz="3200" b="0" i="1" smtClean="0">
                                  <a:solidFill>
                                    <a:schemeClr val="accent1">
                                      <a:lumMod val="40000"/>
                                      <a:lumOff val="6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fName>
                        <m:e>
                          <m:r>
                            <a:rPr kumimoji="1" lang="en-US" altLang="ja-JP" sz="3200" b="0" i="1" smtClean="0">
                              <a:solidFill>
                                <a:schemeClr val="accent1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kumimoji="1" lang="en-US" altLang="ja-JP" sz="3200" b="0" i="1" smtClean="0">
                              <a:solidFill>
                                <a:schemeClr val="accent1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func>
                    </m:oMath>
                  </m:oMathPara>
                </a14:m>
                <a:endParaRPr kumimoji="1" lang="en-US" altLang="ja-JP" sz="1200" dirty="0">
                  <a:solidFill>
                    <a:schemeClr val="accent1">
                      <a:lumMod val="40000"/>
                      <a:lumOff val="6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テキスト ボックス 1">
                <a:extLst>
                  <a:ext uri="{FF2B5EF4-FFF2-40B4-BE49-F238E27FC236}">
                    <a16:creationId xmlns:a16="http://schemas.microsoft.com/office/drawing/2014/main" id="{EBC9780A-F13F-A851-D2EE-6BE4EA9B4C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6855" y="4198490"/>
                <a:ext cx="6764531" cy="59702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308D9C53-A219-FB54-F4AB-0642AC6FD73A}"/>
                  </a:ext>
                </a:extLst>
              </p:cNvPr>
              <p:cNvSpPr txBox="1"/>
              <p:nvPr/>
            </p:nvSpPr>
            <p:spPr>
              <a:xfrm>
                <a:off x="2837426" y="4895637"/>
                <a:ext cx="6231770" cy="59702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3200" b="0" i="1" smtClean="0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kumimoji="1" lang="ja-JP" altLang="en-US" sz="3200" b="0" i="1" smtClean="0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</a:rPr>
                        <m:t>𝒪</m:t>
                      </m:r>
                      <m:d>
                        <m:dPr>
                          <m:ctrlPr>
                            <a:rPr kumimoji="1" lang="en-US" altLang="ja-JP" sz="3200" b="0" i="1" smtClean="0">
                              <a:solidFill>
                                <a:schemeClr val="accent1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kumimoji="1" lang="en-US" altLang="ja-JP" sz="3200" b="0" i="1" smtClean="0">
                                  <a:solidFill>
                                    <a:schemeClr val="accent1">
                                      <a:lumMod val="40000"/>
                                      <a:lumOff val="6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ja-JP" sz="3200" b="0" i="1" smtClean="0">
                                  <a:solidFill>
                                    <a:schemeClr val="accent1">
                                      <a:lumMod val="40000"/>
                                      <a:lumOff val="6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kumimoji="1" lang="en-US" altLang="ja-JP" sz="3200" b="0" i="1" smtClean="0">
                                  <a:solidFill>
                                    <a:schemeClr val="accent1">
                                      <a:lumMod val="40000"/>
                                      <a:lumOff val="6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kumimoji="1" lang="en-US" altLang="ja-JP" sz="3200" b="0" i="1" smtClean="0">
                                  <a:solidFill>
                                    <a:schemeClr val="accent1">
                                      <a:lumMod val="40000"/>
                                      <a:lumOff val="6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</m:e>
                      </m:d>
                      <m:func>
                        <m:funcPr>
                          <m:ctrlPr>
                            <a:rPr kumimoji="1" lang="en-US" altLang="ja-JP" sz="3200" b="0" i="1" smtClean="0">
                              <a:solidFill>
                                <a:schemeClr val="accent1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ja-JP" sz="3200" b="0" i="0" smtClean="0">
                              <a:solidFill>
                                <a:schemeClr val="accent1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kumimoji="1" lang="en-US" altLang="ja-JP" sz="3200" b="0" i="1" smtClean="0">
                              <a:solidFill>
                                <a:schemeClr val="accent1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kumimoji="1" lang="en-US" altLang="ja-JP" sz="3200" b="0" i="1" smtClean="0">
                              <a:solidFill>
                                <a:schemeClr val="accent1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func>
                      <m:r>
                        <a:rPr kumimoji="1" lang="en-US" altLang="ja-JP" sz="3200" b="0" i="1" smtClean="0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ja-JP" altLang="en-US" sz="3200" i="1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</a:rPr>
                        <m:t>𝒪</m:t>
                      </m:r>
                      <m:d>
                        <m:dPr>
                          <m:ctrlPr>
                            <a:rPr kumimoji="1" lang="en-US" altLang="ja-JP" sz="3200" i="1">
                              <a:solidFill>
                                <a:schemeClr val="accent1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kumimoji="1" lang="en-US" altLang="ja-JP" sz="3200" i="1">
                                  <a:solidFill>
                                    <a:schemeClr val="accent1">
                                      <a:lumMod val="40000"/>
                                      <a:lumOff val="6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ja-JP" sz="3200" i="1">
                                  <a:solidFill>
                                    <a:schemeClr val="accent1">
                                      <a:lumMod val="40000"/>
                                      <a:lumOff val="6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kumimoji="1" lang="en-US" altLang="ja-JP" sz="3200" i="1">
                                  <a:solidFill>
                                    <a:schemeClr val="accent1">
                                      <a:lumMod val="40000"/>
                                      <a:lumOff val="6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kumimoji="1" lang="en-US" altLang="ja-JP" sz="3200" i="1">
                                  <a:solidFill>
                                    <a:schemeClr val="accent1">
                                      <a:lumMod val="40000"/>
                                      <a:lumOff val="6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</m:e>
                      </m:d>
                      <m:func>
                        <m:funcPr>
                          <m:ctrlPr>
                            <a:rPr kumimoji="1" lang="en-US" altLang="ja-JP" sz="3200" i="1">
                              <a:solidFill>
                                <a:schemeClr val="accent1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ja-JP" sz="3200">
                              <a:solidFill>
                                <a:schemeClr val="accent1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kumimoji="1" lang="en-US" altLang="ja-JP" sz="3200" b="0" i="1" smtClean="0">
                              <a:solidFill>
                                <a:schemeClr val="accent1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kumimoji="1" lang="en-US" altLang="ja-JP" sz="3200" i="1">
                              <a:solidFill>
                                <a:schemeClr val="accent1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kumimoji="1" lang="en-US" altLang="ja-JP" sz="3200" i="1">
                              <a:solidFill>
                                <a:schemeClr val="accent1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func>
                    </m:oMath>
                  </m:oMathPara>
                </a14:m>
                <a:endParaRPr kumimoji="1" lang="en-US" altLang="ja-JP" sz="1200" dirty="0">
                  <a:solidFill>
                    <a:schemeClr val="accent1">
                      <a:lumMod val="40000"/>
                      <a:lumOff val="6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308D9C53-A219-FB54-F4AB-0642AC6FD7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7426" y="4895637"/>
                <a:ext cx="6231770" cy="59702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E0C10407-1704-5B78-B730-C97FE46C92E6}"/>
              </a:ext>
            </a:extLst>
          </p:cNvPr>
          <p:cNvSpPr txBox="1"/>
          <p:nvPr/>
        </p:nvSpPr>
        <p:spPr>
          <a:xfrm>
            <a:off x="3789148" y="5277217"/>
            <a:ext cx="255871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2800" dirty="0"/>
              <a:t>↓</a:t>
            </a:r>
            <a:endParaRPr kumimoji="1" lang="en-US" altLang="ja-JP" sz="2800" dirty="0"/>
          </a:p>
          <a:p>
            <a:r>
              <a:rPr kumimoji="1" lang="en-US" altLang="ja-JP" sz="2800" dirty="0"/>
              <a:t>First harmonic</a:t>
            </a:r>
            <a:endParaRPr kumimoji="1" lang="ja-JP" altLang="en-US" sz="2800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5ECB840C-C550-29F6-924B-EFEB1B78B066}"/>
              </a:ext>
            </a:extLst>
          </p:cNvPr>
          <p:cNvSpPr txBox="1"/>
          <p:nvPr/>
        </p:nvSpPr>
        <p:spPr>
          <a:xfrm>
            <a:off x="6908643" y="5277216"/>
            <a:ext cx="271170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2800" dirty="0"/>
              <a:t>↓</a:t>
            </a:r>
            <a:endParaRPr kumimoji="1" lang="en-US" altLang="ja-JP" sz="2800" dirty="0"/>
          </a:p>
          <a:p>
            <a:pPr algn="ctr"/>
            <a:r>
              <a:rPr kumimoji="1" lang="en-US" altLang="ja-JP" sz="2800" dirty="0"/>
              <a:t>Third harmonic</a:t>
            </a:r>
            <a:endParaRPr kumimoji="1" lang="ja-JP" altLang="en-US" sz="2800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FE817CAC-5B30-F061-D5D2-4F3A59076C3C}"/>
              </a:ext>
            </a:extLst>
          </p:cNvPr>
          <p:cNvSpPr txBox="1"/>
          <p:nvPr/>
        </p:nvSpPr>
        <p:spPr>
          <a:xfrm>
            <a:off x="6106924" y="6160476"/>
            <a:ext cx="60430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" dirty="0">
                <a:solidFill>
                  <a:schemeClr val="tx2"/>
                </a:solidFill>
              </a:rPr>
              <a:t>As for the 3</a:t>
            </a:r>
            <a:r>
              <a:rPr kumimoji="1" lang="en-US" altLang="ja-JP" sz="1200" baseline="30000" dirty="0">
                <a:solidFill>
                  <a:schemeClr val="tx2"/>
                </a:solidFill>
              </a:rPr>
              <a:t>rd</a:t>
            </a:r>
            <a:r>
              <a:rPr kumimoji="1" lang="en-US" altLang="ja-JP" sz="1200" dirty="0">
                <a:solidFill>
                  <a:schemeClr val="tx2"/>
                </a:solidFill>
              </a:rPr>
              <a:t> harmonic response, see also,  M. </a:t>
            </a:r>
            <a:r>
              <a:rPr kumimoji="1" lang="en-US" altLang="ja-JP" sz="1200" dirty="0" err="1">
                <a:solidFill>
                  <a:schemeClr val="tx2"/>
                </a:solidFill>
              </a:rPr>
              <a:t>Silaev</a:t>
            </a:r>
            <a:r>
              <a:rPr kumimoji="1" lang="en-US" altLang="ja-JP" sz="1200" dirty="0">
                <a:solidFill>
                  <a:schemeClr val="tx2"/>
                </a:solidFill>
              </a:rPr>
              <a:t>, Phys. Rev. B </a:t>
            </a:r>
            <a:r>
              <a:rPr kumimoji="1" lang="en-US" altLang="ja-JP" sz="1200" b="1" dirty="0">
                <a:solidFill>
                  <a:schemeClr val="tx2"/>
                </a:solidFill>
              </a:rPr>
              <a:t>99</a:t>
            </a:r>
            <a:r>
              <a:rPr kumimoji="1" lang="en-US" altLang="ja-JP" sz="1200" dirty="0">
                <a:solidFill>
                  <a:schemeClr val="tx2"/>
                </a:solidFill>
              </a:rPr>
              <a:t>, 224511 (2019); </a:t>
            </a:r>
          </a:p>
          <a:p>
            <a:r>
              <a:rPr kumimoji="1" lang="en-US" altLang="ja-JP" sz="1200" dirty="0">
                <a:solidFill>
                  <a:schemeClr val="tx2"/>
                </a:solidFill>
              </a:rPr>
              <a:t>P. Derendorf et al., Phys. Rev. B </a:t>
            </a:r>
            <a:r>
              <a:rPr kumimoji="1" lang="en-US" altLang="ja-JP" sz="1200" b="1" dirty="0">
                <a:solidFill>
                  <a:schemeClr val="tx2"/>
                </a:solidFill>
              </a:rPr>
              <a:t>109</a:t>
            </a:r>
            <a:r>
              <a:rPr kumimoji="1" lang="en-US" altLang="ja-JP" sz="1200" dirty="0">
                <a:solidFill>
                  <a:schemeClr val="tx2"/>
                </a:solidFill>
              </a:rPr>
              <a:t>, 024510 (2024) </a:t>
            </a:r>
            <a:endParaRPr kumimoji="1" lang="ja-JP" altLang="en-US" sz="1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288198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C44F04-0B9C-675D-E12A-D7319C4C7C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882B41B6-2E0B-4B0E-E8B7-9CAD9B92465F}"/>
                  </a:ext>
                </a:extLst>
              </p:cNvPr>
              <p:cNvSpPr txBox="1"/>
              <p:nvPr/>
            </p:nvSpPr>
            <p:spPr>
              <a:xfrm>
                <a:off x="5937653" y="497138"/>
                <a:ext cx="6104427" cy="12899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</m:d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(0)</m:t>
                      </m:r>
                      <m:d>
                        <m:dPr>
                          <m:begChr m:val="{"/>
                          <m:endChr m:val="}"/>
                          <m:ctrlP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sSup>
                            <m:sSupPr>
                              <m:ctrlPr>
                                <a:rPr kumimoji="1" lang="en-US" altLang="ja-JP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1" lang="en-US" altLang="ja-JP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kumimoji="1" lang="en-US" altLang="ja-JP" sz="3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kumimoji="1" lang="en-US" altLang="ja-JP" sz="3200" b="0" i="1" smtClean="0">
                                          <a:latin typeface="Cambria Math" panose="02040503050406030204" pitchFamily="18" charset="0"/>
                                        </a:rPr>
                                        <m:t>𝐽</m:t>
                                      </m:r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kumimoji="1" lang="en-US" altLang="ja-JP" sz="32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ja-JP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𝐽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ja-JP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𝑑𝑝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kumimoji="1" lang="en-US" altLang="ja-JP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  <m:t>+…</m:t>
                          </m:r>
                        </m:e>
                      </m:d>
                    </m:oMath>
                  </m:oMathPara>
                </a14:m>
                <a:endParaRPr kumimoji="1" lang="ja-JP" altLang="en-US" sz="3200" dirty="0"/>
              </a:p>
            </p:txBody>
          </p:sp>
        </mc:Choice>
        <mc:Fallback xmlns=""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882B41B6-2E0B-4B0E-E8B7-9CAD9B9246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7653" y="497138"/>
                <a:ext cx="6104427" cy="128996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テキスト ボックス 17">
                <a:extLst>
                  <a:ext uri="{FF2B5EF4-FFF2-40B4-BE49-F238E27FC236}">
                    <a16:creationId xmlns:a16="http://schemas.microsoft.com/office/drawing/2014/main" id="{E6668402-9732-9662-C715-ADA23A154C10}"/>
                  </a:ext>
                </a:extLst>
              </p:cNvPr>
              <p:cNvSpPr txBox="1"/>
              <p:nvPr/>
            </p:nvSpPr>
            <p:spPr>
              <a:xfrm>
                <a:off x="2666212" y="1752740"/>
                <a:ext cx="6051785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kumimoji="1" lang="en-US" altLang="ja-JP" sz="1600" b="0" dirty="0"/>
                  <a:t>For 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1" lang="en-US" altLang="ja-JP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ja-JP" sz="16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kumimoji="1" lang="en-US" altLang="ja-JP" sz="16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kumimoji="1" lang="en-US" altLang="ja-JP" sz="1600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</m:d>
                    <m:r>
                      <a:rPr kumimoji="1" lang="en-US" altLang="ja-JP" sz="1600" b="0" i="1" smtClean="0">
                        <a:latin typeface="Cambria Math" panose="02040503050406030204" pitchFamily="18" charset="0"/>
                      </a:rPr>
                      <m:t>→(0, 0)</m:t>
                    </m:r>
                  </m:oMath>
                </a14:m>
                <a:r>
                  <a:rPr kumimoji="1" lang="en-US" altLang="ja-JP" sz="1600" dirty="0"/>
                  <a:t>, we can analytically calculate the coefficient C </a:t>
                </a:r>
                <a:endParaRPr kumimoji="1" lang="ja-JP" altLang="en-US" sz="1600" dirty="0"/>
              </a:p>
            </p:txBody>
          </p:sp>
        </mc:Choice>
        <mc:Fallback xmlns="">
          <p:sp>
            <p:nvSpPr>
              <p:cNvPr id="18" name="テキスト ボックス 17">
                <a:extLst>
                  <a:ext uri="{FF2B5EF4-FFF2-40B4-BE49-F238E27FC236}">
                    <a16:creationId xmlns:a16="http://schemas.microsoft.com/office/drawing/2014/main" id="{E6668402-9732-9662-C715-ADA23A154C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6212" y="1752740"/>
                <a:ext cx="6051785" cy="246221"/>
              </a:xfrm>
              <a:prstGeom prst="rect">
                <a:avLst/>
              </a:prstGeom>
              <a:blipFill>
                <a:blip r:embed="rId3"/>
                <a:stretch>
                  <a:fillRect l="-2014" t="-27500" r="-1108" b="-500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4707DB4C-980F-41BE-C8A4-98A7AE62862F}"/>
              </a:ext>
            </a:extLst>
          </p:cNvPr>
          <p:cNvSpPr/>
          <p:nvPr/>
        </p:nvSpPr>
        <p:spPr>
          <a:xfrm>
            <a:off x="9290483" y="784087"/>
            <a:ext cx="491258" cy="78030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E061137B-6A9E-4F11-59C6-04C1F7E242F3}"/>
              </a:ext>
            </a:extLst>
          </p:cNvPr>
          <p:cNvSpPr txBox="1"/>
          <p:nvPr/>
        </p:nvSpPr>
        <p:spPr>
          <a:xfrm>
            <a:off x="33130" y="0"/>
            <a:ext cx="112346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/>
              <a:t>To calculate the kinetic inductance, we just go back to its definition.</a:t>
            </a:r>
            <a:endParaRPr kumimoji="1" lang="ja-JP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C0B01250-E29C-50FC-24DC-F3694A364FD6}"/>
                  </a:ext>
                </a:extLst>
              </p:cNvPr>
              <p:cNvSpPr txBox="1"/>
              <p:nvPr/>
            </p:nvSpPr>
            <p:spPr>
              <a:xfrm>
                <a:off x="202360" y="706100"/>
                <a:ext cx="1192762" cy="905954"/>
              </a:xfrm>
              <a:prstGeom prst="rect">
                <a:avLst/>
              </a:prstGeom>
              <a:noFill/>
              <a:ln>
                <a:solidFill>
                  <a:schemeClr val="accent1">
                    <a:shade val="15000"/>
                  </a:schemeClr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kumimoji="1" lang="en-US" altLang="ja-JP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acc>
                            <m:accPr>
                              <m:chr m:val="̇"/>
                              <m:ctrlPr>
                                <a:rPr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altLang="ja-JP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2800" i="1"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e>
                                <m:sub>
                                  <m:r>
                                    <a:rPr lang="en-US" altLang="ja-JP" sz="28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e>
                          </m:acc>
                        </m:den>
                      </m:f>
                    </m:oMath>
                  </m:oMathPara>
                </a14:m>
                <a:endParaRPr kumimoji="1" lang="ja-JP" altLang="en-US" sz="2800" dirty="0"/>
              </a:p>
            </p:txBody>
          </p:sp>
        </mc:Choice>
        <mc:Fallback xmlns="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C0B01250-E29C-50FC-24DC-F3694A364F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360" y="706100"/>
                <a:ext cx="1192762" cy="9059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accent1">
                    <a:shade val="15000"/>
                  </a:schemeClr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テキスト ボックス 19">
                <a:extLst>
                  <a:ext uri="{FF2B5EF4-FFF2-40B4-BE49-F238E27FC236}">
                    <a16:creationId xmlns:a16="http://schemas.microsoft.com/office/drawing/2014/main" id="{863DBB0E-C7F1-1695-3558-436CE910A7CE}"/>
                  </a:ext>
                </a:extLst>
              </p:cNvPr>
              <p:cNvSpPr txBox="1"/>
              <p:nvPr/>
            </p:nvSpPr>
            <p:spPr>
              <a:xfrm>
                <a:off x="3081900" y="715512"/>
                <a:ext cx="1550809" cy="8799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ja-JP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ja-JP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ja-JP" sz="2800" i="1">
                              <a:latin typeface="Cambria Math" panose="02040503050406030204" pitchFamily="18" charset="0"/>
                            </a:rPr>
                            <m:t>𝜔</m:t>
                          </m:r>
                          <m:sSub>
                            <m:sSubPr>
                              <m:ctrlPr>
                                <a:rPr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28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altLang="ja-JP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kumimoji="1" lang="ja-JP" altLang="en-US" sz="2800" dirty="0"/>
              </a:p>
            </p:txBody>
          </p:sp>
        </mc:Choice>
        <mc:Fallback xmlns="">
          <p:sp>
            <p:nvSpPr>
              <p:cNvPr id="20" name="テキスト ボックス 19">
                <a:extLst>
                  <a:ext uri="{FF2B5EF4-FFF2-40B4-BE49-F238E27FC236}">
                    <a16:creationId xmlns:a16="http://schemas.microsoft.com/office/drawing/2014/main" id="{863DBB0E-C7F1-1695-3558-436CE910A7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1900" y="715512"/>
                <a:ext cx="1550809" cy="87992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矢印: 右 24">
                <a:extLst>
                  <a:ext uri="{FF2B5EF4-FFF2-40B4-BE49-F238E27FC236}">
                    <a16:creationId xmlns:a16="http://schemas.microsoft.com/office/drawing/2014/main" id="{064DE140-A643-D44E-FD96-7692873F5FF9}"/>
                  </a:ext>
                </a:extLst>
              </p:cNvPr>
              <p:cNvSpPr/>
              <p:nvPr/>
            </p:nvSpPr>
            <p:spPr>
              <a:xfrm>
                <a:off x="1534948" y="684482"/>
                <a:ext cx="1464112" cy="1032478"/>
              </a:xfrm>
              <a:prstGeom prst="rightArrow">
                <a:avLst/>
              </a:prstGeom>
              <a:solidFill>
                <a:schemeClr val="tx2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i="1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kumimoji="1" lang="en-US" altLang="ja-JP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kumimoji="1" lang="en-US" altLang="ja-JP" i="1">
                          <a:latin typeface="Cambria Math" panose="02040503050406030204" pitchFamily="18" charset="0"/>
                        </a:rPr>
                        <m:t>∝</m:t>
                      </m:r>
                      <m:sSup>
                        <m:sSupPr>
                          <m:ctrlPr>
                            <a:rPr kumimoji="1" lang="en-US" altLang="ja-JP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JP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kumimoji="1" lang="en-US" altLang="ja-JP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kumimoji="1" lang="en-US" altLang="ja-JP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ja-JP" i="1"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kumimoji="1" lang="en-US" altLang="ja-JP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kumimoji="1" lang="ja-JP" altLang="en-US" dirty="0"/>
              </a:p>
            </p:txBody>
          </p:sp>
        </mc:Choice>
        <mc:Fallback xmlns="">
          <p:sp>
            <p:nvSpPr>
              <p:cNvPr id="25" name="矢印: 右 24">
                <a:extLst>
                  <a:ext uri="{FF2B5EF4-FFF2-40B4-BE49-F238E27FC236}">
                    <a16:creationId xmlns:a16="http://schemas.microsoft.com/office/drawing/2014/main" id="{064DE140-A643-D44E-FD96-7692873F5FF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4948" y="684482"/>
                <a:ext cx="1464112" cy="1032478"/>
              </a:xfrm>
              <a:prstGeom prst="rightArrow">
                <a:avLst/>
              </a:prstGeom>
              <a:blipFill>
                <a:blip r:embed="rId6"/>
                <a:stretch>
                  <a:fillRect l="-123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矢印: 右 25">
            <a:extLst>
              <a:ext uri="{FF2B5EF4-FFF2-40B4-BE49-F238E27FC236}">
                <a16:creationId xmlns:a16="http://schemas.microsoft.com/office/drawing/2014/main" id="{92AE71D1-E767-854F-01AC-AD606A39540A}"/>
              </a:ext>
            </a:extLst>
          </p:cNvPr>
          <p:cNvSpPr/>
          <p:nvPr/>
        </p:nvSpPr>
        <p:spPr>
          <a:xfrm>
            <a:off x="4753735" y="669919"/>
            <a:ext cx="1100009" cy="1032478"/>
          </a:xfrm>
          <a:prstGeom prst="rightArrow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8426578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C48E99-F917-6F77-B189-73DEF5541A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CE811CF5-D5A2-8401-16DC-C314DB60BFA4}"/>
                  </a:ext>
                </a:extLst>
              </p:cNvPr>
              <p:cNvSpPr txBox="1"/>
              <p:nvPr/>
            </p:nvSpPr>
            <p:spPr>
              <a:xfrm>
                <a:off x="5937653" y="497138"/>
                <a:ext cx="6104427" cy="12899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</m:d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(0)</m:t>
                      </m:r>
                      <m:d>
                        <m:dPr>
                          <m:begChr m:val="{"/>
                          <m:endChr m:val="}"/>
                          <m:ctrlP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sSup>
                            <m:sSupPr>
                              <m:ctrlPr>
                                <a:rPr kumimoji="1" lang="en-US" altLang="ja-JP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1" lang="en-US" altLang="ja-JP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kumimoji="1" lang="en-US" altLang="ja-JP" sz="3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kumimoji="1" lang="en-US" altLang="ja-JP" sz="3200" b="0" i="1" smtClean="0">
                                          <a:latin typeface="Cambria Math" panose="02040503050406030204" pitchFamily="18" charset="0"/>
                                        </a:rPr>
                                        <m:t>𝐽</m:t>
                                      </m:r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kumimoji="1" lang="en-US" altLang="ja-JP" sz="32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ja-JP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𝐽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ja-JP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𝑑𝑝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kumimoji="1" lang="en-US" altLang="ja-JP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  <m:t>+…</m:t>
                          </m:r>
                        </m:e>
                      </m:d>
                    </m:oMath>
                  </m:oMathPara>
                </a14:m>
                <a:endParaRPr kumimoji="1" lang="ja-JP" altLang="en-US" sz="3200" dirty="0"/>
              </a:p>
            </p:txBody>
          </p:sp>
        </mc:Choice>
        <mc:Fallback xmlns=""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CE811CF5-D5A2-8401-16DC-C314DB60BF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7653" y="497138"/>
                <a:ext cx="6104427" cy="128996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テキスト ボックス 17">
                <a:extLst>
                  <a:ext uri="{FF2B5EF4-FFF2-40B4-BE49-F238E27FC236}">
                    <a16:creationId xmlns:a16="http://schemas.microsoft.com/office/drawing/2014/main" id="{9F3BCB0C-7557-807C-E43B-4CDD6E37EA66}"/>
                  </a:ext>
                </a:extLst>
              </p:cNvPr>
              <p:cNvSpPr txBox="1"/>
              <p:nvPr/>
            </p:nvSpPr>
            <p:spPr>
              <a:xfrm>
                <a:off x="2666212" y="1752740"/>
                <a:ext cx="6051785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kumimoji="1" lang="en-US" altLang="ja-JP" sz="1600" b="0" dirty="0"/>
                  <a:t>For 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1" lang="en-US" altLang="ja-JP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ja-JP" sz="16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kumimoji="1" lang="en-US" altLang="ja-JP" sz="16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kumimoji="1" lang="en-US" altLang="ja-JP" sz="1600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</m:d>
                    <m:r>
                      <a:rPr kumimoji="1" lang="en-US" altLang="ja-JP" sz="1600" b="0" i="1" smtClean="0">
                        <a:latin typeface="Cambria Math" panose="02040503050406030204" pitchFamily="18" charset="0"/>
                      </a:rPr>
                      <m:t>→(0, 0)</m:t>
                    </m:r>
                  </m:oMath>
                </a14:m>
                <a:r>
                  <a:rPr kumimoji="1" lang="en-US" altLang="ja-JP" sz="1600" dirty="0"/>
                  <a:t>, we can analytically calculate the coefficient C </a:t>
                </a:r>
                <a:endParaRPr kumimoji="1" lang="ja-JP" altLang="en-US" sz="1600" dirty="0"/>
              </a:p>
            </p:txBody>
          </p:sp>
        </mc:Choice>
        <mc:Fallback xmlns="">
          <p:sp>
            <p:nvSpPr>
              <p:cNvPr id="18" name="テキスト ボックス 17">
                <a:extLst>
                  <a:ext uri="{FF2B5EF4-FFF2-40B4-BE49-F238E27FC236}">
                    <a16:creationId xmlns:a16="http://schemas.microsoft.com/office/drawing/2014/main" id="{9F3BCB0C-7557-807C-E43B-4CDD6E37EA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6212" y="1752740"/>
                <a:ext cx="6051785" cy="246221"/>
              </a:xfrm>
              <a:prstGeom prst="rect">
                <a:avLst/>
              </a:prstGeom>
              <a:blipFill>
                <a:blip r:embed="rId3"/>
                <a:stretch>
                  <a:fillRect l="-2014" t="-27500" r="-1108" b="-500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EA3E20F3-5CC9-B0A4-6153-D6E3D7566C6A}"/>
              </a:ext>
            </a:extLst>
          </p:cNvPr>
          <p:cNvSpPr/>
          <p:nvPr/>
        </p:nvSpPr>
        <p:spPr>
          <a:xfrm>
            <a:off x="9290483" y="784087"/>
            <a:ext cx="491258" cy="78030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667AC2E6-A465-A106-FA7E-72F8E8943BF5}"/>
              </a:ext>
            </a:extLst>
          </p:cNvPr>
          <p:cNvSpPr txBox="1"/>
          <p:nvPr/>
        </p:nvSpPr>
        <p:spPr>
          <a:xfrm>
            <a:off x="33130" y="0"/>
            <a:ext cx="112346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/>
              <a:t>To calculate the kinetic inductance, we just go back to its definition.</a:t>
            </a:r>
            <a:endParaRPr kumimoji="1" lang="ja-JP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76BFB584-33B8-75B7-1E68-E5FEF08583EE}"/>
                  </a:ext>
                </a:extLst>
              </p:cNvPr>
              <p:cNvSpPr txBox="1"/>
              <p:nvPr/>
            </p:nvSpPr>
            <p:spPr>
              <a:xfrm>
                <a:off x="202360" y="706100"/>
                <a:ext cx="1192762" cy="905954"/>
              </a:xfrm>
              <a:prstGeom prst="rect">
                <a:avLst/>
              </a:prstGeom>
              <a:noFill/>
              <a:ln>
                <a:solidFill>
                  <a:schemeClr val="accent1">
                    <a:shade val="15000"/>
                  </a:schemeClr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kumimoji="1" lang="en-US" altLang="ja-JP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acc>
                            <m:accPr>
                              <m:chr m:val="̇"/>
                              <m:ctrlPr>
                                <a:rPr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altLang="ja-JP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2800" i="1"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e>
                                <m:sub>
                                  <m:r>
                                    <a:rPr lang="en-US" altLang="ja-JP" sz="28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e>
                          </m:acc>
                        </m:den>
                      </m:f>
                    </m:oMath>
                  </m:oMathPara>
                </a14:m>
                <a:endParaRPr kumimoji="1" lang="ja-JP" altLang="en-US" sz="2800" dirty="0"/>
              </a:p>
            </p:txBody>
          </p:sp>
        </mc:Choice>
        <mc:Fallback xmlns="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76BFB584-33B8-75B7-1E68-E5FEF08583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360" y="706100"/>
                <a:ext cx="1192762" cy="9059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accent1">
                    <a:shade val="15000"/>
                  </a:schemeClr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テキスト ボックス 19">
                <a:extLst>
                  <a:ext uri="{FF2B5EF4-FFF2-40B4-BE49-F238E27FC236}">
                    <a16:creationId xmlns:a16="http://schemas.microsoft.com/office/drawing/2014/main" id="{A1A919E3-6E05-9053-54BB-286B53B8F904}"/>
                  </a:ext>
                </a:extLst>
              </p:cNvPr>
              <p:cNvSpPr txBox="1"/>
              <p:nvPr/>
            </p:nvSpPr>
            <p:spPr>
              <a:xfrm>
                <a:off x="3081900" y="715512"/>
                <a:ext cx="1550809" cy="8799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ja-JP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ja-JP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ja-JP" sz="2800" i="1">
                              <a:latin typeface="Cambria Math" panose="02040503050406030204" pitchFamily="18" charset="0"/>
                            </a:rPr>
                            <m:t>𝜔</m:t>
                          </m:r>
                          <m:sSub>
                            <m:sSubPr>
                              <m:ctrlPr>
                                <a:rPr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28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altLang="ja-JP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kumimoji="1" lang="ja-JP" altLang="en-US" sz="2800" dirty="0"/>
              </a:p>
            </p:txBody>
          </p:sp>
        </mc:Choice>
        <mc:Fallback xmlns="">
          <p:sp>
            <p:nvSpPr>
              <p:cNvPr id="20" name="テキスト ボックス 19">
                <a:extLst>
                  <a:ext uri="{FF2B5EF4-FFF2-40B4-BE49-F238E27FC236}">
                    <a16:creationId xmlns:a16="http://schemas.microsoft.com/office/drawing/2014/main" id="{A1A919E3-6E05-9053-54BB-286B53B8F9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1900" y="715512"/>
                <a:ext cx="1550809" cy="87992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矢印: 右 24">
                <a:extLst>
                  <a:ext uri="{FF2B5EF4-FFF2-40B4-BE49-F238E27FC236}">
                    <a16:creationId xmlns:a16="http://schemas.microsoft.com/office/drawing/2014/main" id="{138E9A30-699C-6291-A865-6A9BDCB2FA69}"/>
                  </a:ext>
                </a:extLst>
              </p:cNvPr>
              <p:cNvSpPr/>
              <p:nvPr/>
            </p:nvSpPr>
            <p:spPr>
              <a:xfrm>
                <a:off x="1534948" y="684482"/>
                <a:ext cx="1464112" cy="1032478"/>
              </a:xfrm>
              <a:prstGeom prst="rightArrow">
                <a:avLst/>
              </a:prstGeom>
              <a:solidFill>
                <a:schemeClr val="tx2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i="1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kumimoji="1" lang="en-US" altLang="ja-JP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kumimoji="1" lang="en-US" altLang="ja-JP" i="1">
                          <a:latin typeface="Cambria Math" panose="02040503050406030204" pitchFamily="18" charset="0"/>
                        </a:rPr>
                        <m:t>∝</m:t>
                      </m:r>
                      <m:sSup>
                        <m:sSupPr>
                          <m:ctrlPr>
                            <a:rPr kumimoji="1" lang="en-US" altLang="ja-JP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JP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kumimoji="1" lang="en-US" altLang="ja-JP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kumimoji="1" lang="en-US" altLang="ja-JP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ja-JP" i="1"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kumimoji="1" lang="en-US" altLang="ja-JP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kumimoji="1" lang="ja-JP" altLang="en-US" dirty="0"/>
              </a:p>
            </p:txBody>
          </p:sp>
        </mc:Choice>
        <mc:Fallback xmlns="">
          <p:sp>
            <p:nvSpPr>
              <p:cNvPr id="25" name="矢印: 右 24">
                <a:extLst>
                  <a:ext uri="{FF2B5EF4-FFF2-40B4-BE49-F238E27FC236}">
                    <a16:creationId xmlns:a16="http://schemas.microsoft.com/office/drawing/2014/main" id="{138E9A30-699C-6291-A865-6A9BDCB2FA6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4948" y="684482"/>
                <a:ext cx="1464112" cy="1032478"/>
              </a:xfrm>
              <a:prstGeom prst="rightArrow">
                <a:avLst/>
              </a:prstGeom>
              <a:blipFill>
                <a:blip r:embed="rId6"/>
                <a:stretch>
                  <a:fillRect l="-123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矢印: 右 25">
            <a:extLst>
              <a:ext uri="{FF2B5EF4-FFF2-40B4-BE49-F238E27FC236}">
                <a16:creationId xmlns:a16="http://schemas.microsoft.com/office/drawing/2014/main" id="{D0D33A53-98EC-9F1E-B71A-8E01A9C36E83}"/>
              </a:ext>
            </a:extLst>
          </p:cNvPr>
          <p:cNvSpPr/>
          <p:nvPr/>
        </p:nvSpPr>
        <p:spPr>
          <a:xfrm>
            <a:off x="4753735" y="669919"/>
            <a:ext cx="1100009" cy="1032478"/>
          </a:xfrm>
          <a:prstGeom prst="rightArrow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27" name="図 26">
            <a:extLst>
              <a:ext uri="{FF2B5EF4-FFF2-40B4-BE49-F238E27FC236}">
                <a16:creationId xmlns:a16="http://schemas.microsoft.com/office/drawing/2014/main" id="{8F0B00F3-7521-653D-DE5F-ADFCD896C34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5968" y="3533288"/>
            <a:ext cx="1533215" cy="10135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8" name="テキスト ボックス 27">
                <a:extLst>
                  <a:ext uri="{FF2B5EF4-FFF2-40B4-BE49-F238E27FC236}">
                    <a16:creationId xmlns:a16="http://schemas.microsoft.com/office/drawing/2014/main" id="{9F618639-5B3B-07FA-DA66-65E9F36B28B3}"/>
                  </a:ext>
                </a:extLst>
              </p:cNvPr>
              <p:cNvSpPr txBox="1"/>
              <p:nvPr/>
            </p:nvSpPr>
            <p:spPr>
              <a:xfrm>
                <a:off x="80034" y="3627295"/>
                <a:ext cx="1102545" cy="73866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kumimoji="1" lang="en-US" altLang="ja-JP" sz="2400" b="0" i="1" smtClean="0">
                        <a:latin typeface="Cambria Math" panose="02040503050406030204" pitchFamily="18" charset="0"/>
                      </a:rPr>
                      <m:t>𝑎𝑐</m:t>
                    </m:r>
                    <m:r>
                      <a:rPr kumimoji="1" lang="en-US" altLang="ja-JP" sz="2400" b="0" i="1" smtClean="0">
                        <a:latin typeface="Cambria Math" panose="02040503050406030204" pitchFamily="18" charset="0"/>
                      </a:rPr>
                      <m:t>⊥</m:t>
                    </m:r>
                    <m:r>
                      <a:rPr kumimoji="1" lang="en-US" altLang="ja-JP" sz="2400" b="0" i="1" smtClean="0">
                        <a:latin typeface="Cambria Math" panose="02040503050406030204" pitchFamily="18" charset="0"/>
                      </a:rPr>
                      <m:t>𝑑𝑐</m:t>
                    </m:r>
                  </m:oMath>
                </a14:m>
                <a:r>
                  <a:rPr kumimoji="1" lang="en-US" altLang="ja-JP" sz="2400" dirty="0"/>
                  <a:t> </a:t>
                </a:r>
              </a:p>
              <a:p>
                <a:pPr algn="ctr"/>
                <a:r>
                  <a:rPr kumimoji="1" lang="en-US" altLang="ja-JP" sz="2400" dirty="0"/>
                  <a:t>case</a:t>
                </a:r>
                <a:endParaRPr kumimoji="1" lang="ja-JP" altLang="en-US" sz="2400" dirty="0"/>
              </a:p>
            </p:txBody>
          </p:sp>
        </mc:Choice>
        <mc:Fallback xmlns="">
          <p:sp>
            <p:nvSpPr>
              <p:cNvPr id="28" name="テキスト ボックス 27">
                <a:extLst>
                  <a:ext uri="{FF2B5EF4-FFF2-40B4-BE49-F238E27FC236}">
                    <a16:creationId xmlns:a16="http://schemas.microsoft.com/office/drawing/2014/main" id="{9F618639-5B3B-07FA-DA66-65E9F36B28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34" y="3627295"/>
                <a:ext cx="1102545" cy="738664"/>
              </a:xfrm>
              <a:prstGeom prst="rect">
                <a:avLst/>
              </a:prstGeom>
              <a:blipFill>
                <a:blip r:embed="rId8"/>
                <a:stretch>
                  <a:fillRect l="-5464" r="-1093" b="-22764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テキスト ボックス 28">
                <a:extLst>
                  <a:ext uri="{FF2B5EF4-FFF2-40B4-BE49-F238E27FC236}">
                    <a16:creationId xmlns:a16="http://schemas.microsoft.com/office/drawing/2014/main" id="{C0127A3D-27AD-99C4-5158-335AD54D8649}"/>
                  </a:ext>
                </a:extLst>
              </p:cNvPr>
              <p:cNvSpPr txBox="1"/>
              <p:nvPr/>
            </p:nvSpPr>
            <p:spPr>
              <a:xfrm>
                <a:off x="2575880" y="3753009"/>
                <a:ext cx="3139257" cy="512961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  <m:t>(0)</m:t>
                          </m:r>
                        </m:sup>
                      </m:sSup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≃0.136</m:t>
                      </m:r>
                    </m:oMath>
                  </m:oMathPara>
                </a14:m>
                <a:endParaRPr kumimoji="1" lang="ja-JP" altLang="en-US" sz="3200" dirty="0"/>
              </a:p>
            </p:txBody>
          </p:sp>
        </mc:Choice>
        <mc:Fallback xmlns="">
          <p:sp>
            <p:nvSpPr>
              <p:cNvPr id="29" name="テキスト ボックス 28">
                <a:extLst>
                  <a:ext uri="{FF2B5EF4-FFF2-40B4-BE49-F238E27FC236}">
                    <a16:creationId xmlns:a16="http://schemas.microsoft.com/office/drawing/2014/main" id="{C0127A3D-27AD-99C4-5158-335AD54D86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5880" y="3753009"/>
                <a:ext cx="3139257" cy="51296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9951228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39B25F-71E7-EA7A-FB45-D6475A0C0D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9F3C243D-5FA1-260F-A4E0-183F16C9D14B}"/>
                  </a:ext>
                </a:extLst>
              </p:cNvPr>
              <p:cNvSpPr txBox="1"/>
              <p:nvPr/>
            </p:nvSpPr>
            <p:spPr>
              <a:xfrm>
                <a:off x="5937653" y="497138"/>
                <a:ext cx="6104427" cy="12899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</m:d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(0)</m:t>
                      </m:r>
                      <m:d>
                        <m:dPr>
                          <m:begChr m:val="{"/>
                          <m:endChr m:val="}"/>
                          <m:ctrlP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sSup>
                            <m:sSupPr>
                              <m:ctrlPr>
                                <a:rPr kumimoji="1" lang="en-US" altLang="ja-JP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1" lang="en-US" altLang="ja-JP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kumimoji="1" lang="en-US" altLang="ja-JP" sz="3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kumimoji="1" lang="en-US" altLang="ja-JP" sz="3200" b="0" i="1" smtClean="0">
                                          <a:latin typeface="Cambria Math" panose="02040503050406030204" pitchFamily="18" charset="0"/>
                                        </a:rPr>
                                        <m:t>𝐽</m:t>
                                      </m:r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kumimoji="1" lang="en-US" altLang="ja-JP" sz="32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ja-JP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𝐽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ja-JP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𝑑𝑝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kumimoji="1" lang="en-US" altLang="ja-JP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  <m:t>+…</m:t>
                          </m:r>
                        </m:e>
                      </m:d>
                    </m:oMath>
                  </m:oMathPara>
                </a14:m>
                <a:endParaRPr kumimoji="1" lang="ja-JP" altLang="en-US" sz="3200" dirty="0"/>
              </a:p>
            </p:txBody>
          </p:sp>
        </mc:Choice>
        <mc:Fallback xmlns=""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9F3C243D-5FA1-260F-A4E0-183F16C9D1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7653" y="497138"/>
                <a:ext cx="6104427" cy="128996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E9B1D904-273B-3421-F4F1-452F01B1427F}"/>
                  </a:ext>
                </a:extLst>
              </p:cNvPr>
              <p:cNvSpPr txBox="1"/>
              <p:nvPr/>
            </p:nvSpPr>
            <p:spPr>
              <a:xfrm>
                <a:off x="2284726" y="4964452"/>
                <a:ext cx="5535426" cy="512961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  <m:t>(0)</m:t>
                          </m:r>
                        </m:sup>
                      </m:sSup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≃0.409</m:t>
                      </m:r>
                    </m:oMath>
                  </m:oMathPara>
                </a14:m>
                <a:endParaRPr kumimoji="1" lang="ja-JP" altLang="en-US" sz="3200" dirty="0"/>
              </a:p>
            </p:txBody>
          </p:sp>
        </mc:Choice>
        <mc:Fallback xmlns="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E9B1D904-273B-3421-F4F1-452F01B142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4726" y="4964452"/>
                <a:ext cx="5535426" cy="51296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図 5">
            <a:extLst>
              <a:ext uri="{FF2B5EF4-FFF2-40B4-BE49-F238E27FC236}">
                <a16:creationId xmlns:a16="http://schemas.microsoft.com/office/drawing/2014/main" id="{58B562B6-7353-5858-30F1-9E87A2BC80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0586" y="4780806"/>
            <a:ext cx="1538386" cy="10135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テキスト ボックス 7">
                <a:extLst>
                  <a:ext uri="{FF2B5EF4-FFF2-40B4-BE49-F238E27FC236}">
                    <a16:creationId xmlns:a16="http://schemas.microsoft.com/office/drawing/2014/main" id="{084E883D-732E-7B5F-A0C5-2C39E57AF703}"/>
                  </a:ext>
                </a:extLst>
              </p:cNvPr>
              <p:cNvSpPr txBox="1"/>
              <p:nvPr/>
            </p:nvSpPr>
            <p:spPr>
              <a:xfrm>
                <a:off x="36049" y="4869451"/>
                <a:ext cx="1041631" cy="73866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kumimoji="1" lang="en-US" altLang="ja-JP" sz="2400" b="0" i="1" smtClean="0">
                        <a:latin typeface="Cambria Math" panose="02040503050406030204" pitchFamily="18" charset="0"/>
                      </a:rPr>
                      <m:t>𝑎𝑐</m:t>
                    </m:r>
                    <m:r>
                      <a:rPr kumimoji="1" lang="en-US" altLang="ja-JP" sz="2400" b="0" i="1" smtClean="0">
                        <a:latin typeface="Cambria Math" panose="02040503050406030204" pitchFamily="18" charset="0"/>
                      </a:rPr>
                      <m:t>∥</m:t>
                    </m:r>
                    <m:r>
                      <a:rPr kumimoji="1" lang="en-US" altLang="ja-JP" sz="2400" b="0" i="1" smtClean="0">
                        <a:latin typeface="Cambria Math" panose="02040503050406030204" pitchFamily="18" charset="0"/>
                      </a:rPr>
                      <m:t>𝑑𝑐</m:t>
                    </m:r>
                  </m:oMath>
                </a14:m>
                <a:r>
                  <a:rPr kumimoji="1" lang="en-US" altLang="ja-JP" sz="2400" dirty="0"/>
                  <a:t> </a:t>
                </a:r>
              </a:p>
              <a:p>
                <a:pPr algn="ctr"/>
                <a:r>
                  <a:rPr kumimoji="1" lang="en-US" altLang="ja-JP" sz="2400" dirty="0"/>
                  <a:t>case</a:t>
                </a:r>
                <a:endParaRPr kumimoji="1" lang="ja-JP" altLang="en-US" sz="2400" dirty="0"/>
              </a:p>
            </p:txBody>
          </p:sp>
        </mc:Choice>
        <mc:Fallback xmlns="">
          <p:sp>
            <p:nvSpPr>
              <p:cNvPr id="8" name="テキスト ボックス 7">
                <a:extLst>
                  <a:ext uri="{FF2B5EF4-FFF2-40B4-BE49-F238E27FC236}">
                    <a16:creationId xmlns:a16="http://schemas.microsoft.com/office/drawing/2014/main" id="{084E883D-732E-7B5F-A0C5-2C39E57AF7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49" y="4869451"/>
                <a:ext cx="1041631" cy="738664"/>
              </a:xfrm>
              <a:prstGeom prst="rect">
                <a:avLst/>
              </a:prstGeom>
              <a:blipFill>
                <a:blip r:embed="rId5"/>
                <a:stretch>
                  <a:fillRect l="-6358" r="-1156" b="-2195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8E0BFC76-CD38-0451-39E5-03CB2E78C163}"/>
                  </a:ext>
                </a:extLst>
              </p:cNvPr>
              <p:cNvSpPr txBox="1"/>
              <p:nvPr/>
            </p:nvSpPr>
            <p:spPr>
              <a:xfrm rot="2932768">
                <a:off x="3143382" y="5691919"/>
                <a:ext cx="113595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000" b="0" i="1" smtClean="0">
                          <a:latin typeface="Cambria Math" panose="02040503050406030204" pitchFamily="18" charset="0"/>
                        </a:rPr>
                        <m:t>≃0.136</m:t>
                      </m:r>
                    </m:oMath>
                  </m:oMathPara>
                </a14:m>
                <a:endParaRPr kumimoji="1" lang="ja-JP" altLang="en-US" sz="2000" dirty="0"/>
              </a:p>
            </p:txBody>
          </p:sp>
        </mc:Choice>
        <mc:Fallback xmlns="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8E0BFC76-CD38-0451-39E5-03CB2E78C1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932768">
                <a:off x="3143382" y="5691919"/>
                <a:ext cx="1135952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8C1E7B88-85AF-FBD8-00F5-AC4D1C54116D}"/>
                  </a:ext>
                </a:extLst>
              </p:cNvPr>
              <p:cNvSpPr txBox="1"/>
              <p:nvPr/>
            </p:nvSpPr>
            <p:spPr>
              <a:xfrm rot="2932768">
                <a:off x="4283598" y="5758560"/>
                <a:ext cx="161185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400" b="1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≃</m:t>
                      </m:r>
                      <m:r>
                        <a:rPr kumimoji="1" lang="en-US" altLang="ja-JP" sz="2400" b="1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kumimoji="1" lang="en-US" altLang="ja-JP" sz="2400" b="1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kumimoji="1" lang="en-US" altLang="ja-JP" sz="2400" b="1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𝟎𝟗𝟓𝟔</m:t>
                      </m:r>
                    </m:oMath>
                  </m:oMathPara>
                </a14:m>
                <a:endParaRPr kumimoji="1" lang="ja-JP" altLang="en-US" sz="2400" b="1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8C1E7B88-85AF-FBD8-00F5-AC4D1C5411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932768">
                <a:off x="4283598" y="5758560"/>
                <a:ext cx="1611852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CD81A16D-A628-4059-6103-D1A0F7BCDEE5}"/>
                  </a:ext>
                </a:extLst>
              </p:cNvPr>
              <p:cNvSpPr txBox="1"/>
              <p:nvPr/>
            </p:nvSpPr>
            <p:spPr>
              <a:xfrm rot="2932768">
                <a:off x="5478512" y="5689124"/>
                <a:ext cx="142750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400" b="1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≃</m:t>
                      </m:r>
                      <m:r>
                        <a:rPr kumimoji="1" lang="en-US" altLang="ja-JP" sz="2400" b="1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kumimoji="1" lang="en-US" altLang="ja-JP" sz="2400" b="1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kumimoji="1" lang="en-US" altLang="ja-JP" sz="2400" b="1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𝟏𝟕𝟕</m:t>
                      </m:r>
                    </m:oMath>
                  </m:oMathPara>
                </a14:m>
                <a:endParaRPr kumimoji="1" lang="ja-JP" altLang="en-US" sz="2400" b="1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CD81A16D-A628-4059-6103-D1A0F7BCDE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932768">
                <a:off x="5478512" y="5689124"/>
                <a:ext cx="1427507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E51E1067-A19F-9D1F-8497-4E0345A5976F}"/>
              </a:ext>
            </a:extLst>
          </p:cNvPr>
          <p:cNvSpPr txBox="1"/>
          <p:nvPr/>
        </p:nvSpPr>
        <p:spPr>
          <a:xfrm rot="2836733">
            <a:off x="6039620" y="5631228"/>
            <a:ext cx="10152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solidFill>
                  <a:srgbClr val="92D050"/>
                </a:solidFill>
              </a:rPr>
              <a:t>Higgs</a:t>
            </a:r>
            <a:endParaRPr kumimoji="1" lang="ja-JP" altLang="en-US" sz="2400" dirty="0">
              <a:solidFill>
                <a:srgbClr val="92D050"/>
              </a:solidFill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0AD54127-06C5-36E9-D061-FFF5E5167DDC}"/>
              </a:ext>
            </a:extLst>
          </p:cNvPr>
          <p:cNvSpPr txBox="1"/>
          <p:nvPr/>
        </p:nvSpPr>
        <p:spPr>
          <a:xfrm rot="2866687">
            <a:off x="4806572" y="5507434"/>
            <a:ext cx="8290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solidFill>
                  <a:srgbClr val="FFC000"/>
                </a:solidFill>
              </a:rPr>
              <a:t>AAA</a:t>
            </a:r>
            <a:endParaRPr kumimoji="1" lang="ja-JP" altLang="en-US" sz="2400" dirty="0">
              <a:solidFill>
                <a:srgbClr val="FFC000"/>
              </a:solidFill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EA2D5364-6D5C-B7FA-6EAD-B428BDB94878}"/>
              </a:ext>
            </a:extLst>
          </p:cNvPr>
          <p:cNvSpPr txBox="1"/>
          <p:nvPr/>
        </p:nvSpPr>
        <p:spPr>
          <a:xfrm rot="2842825">
            <a:off x="4267256" y="5985696"/>
            <a:ext cx="11624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b="1" dirty="0"/>
              <a:t>(23%)</a:t>
            </a:r>
            <a:endParaRPr kumimoji="1" lang="ja-JP" altLang="en-US" sz="2800" b="1" dirty="0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9C612A7F-C62A-398C-55CE-7C350D80FAE8}"/>
              </a:ext>
            </a:extLst>
          </p:cNvPr>
          <p:cNvSpPr txBox="1"/>
          <p:nvPr/>
        </p:nvSpPr>
        <p:spPr>
          <a:xfrm rot="2842825">
            <a:off x="5477563" y="5958225"/>
            <a:ext cx="11624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b="1" dirty="0"/>
              <a:t>(43%)</a:t>
            </a:r>
            <a:endParaRPr kumimoji="1" lang="ja-JP" altLang="en-US" sz="28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テキスト ボックス 17">
                <a:extLst>
                  <a:ext uri="{FF2B5EF4-FFF2-40B4-BE49-F238E27FC236}">
                    <a16:creationId xmlns:a16="http://schemas.microsoft.com/office/drawing/2014/main" id="{7CF70253-440D-2923-D5BC-4B7053290F13}"/>
                  </a:ext>
                </a:extLst>
              </p:cNvPr>
              <p:cNvSpPr txBox="1"/>
              <p:nvPr/>
            </p:nvSpPr>
            <p:spPr>
              <a:xfrm>
                <a:off x="2666212" y="1752740"/>
                <a:ext cx="6051785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kumimoji="1" lang="en-US" altLang="ja-JP" sz="1600" b="0" dirty="0"/>
                  <a:t>For 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1" lang="en-US" altLang="ja-JP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ja-JP" sz="16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kumimoji="1" lang="en-US" altLang="ja-JP" sz="16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kumimoji="1" lang="en-US" altLang="ja-JP" sz="1600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</m:d>
                    <m:r>
                      <a:rPr kumimoji="1" lang="en-US" altLang="ja-JP" sz="1600" b="0" i="1" smtClean="0">
                        <a:latin typeface="Cambria Math" panose="02040503050406030204" pitchFamily="18" charset="0"/>
                      </a:rPr>
                      <m:t>→(0, 0)</m:t>
                    </m:r>
                  </m:oMath>
                </a14:m>
                <a:r>
                  <a:rPr kumimoji="1" lang="en-US" altLang="ja-JP" sz="1600" dirty="0"/>
                  <a:t>, we can analytically calculate the coefficient C </a:t>
                </a:r>
                <a:endParaRPr kumimoji="1" lang="ja-JP" altLang="en-US" sz="1600" dirty="0"/>
              </a:p>
            </p:txBody>
          </p:sp>
        </mc:Choice>
        <mc:Fallback xmlns="">
          <p:sp>
            <p:nvSpPr>
              <p:cNvPr id="18" name="テキスト ボックス 17">
                <a:extLst>
                  <a:ext uri="{FF2B5EF4-FFF2-40B4-BE49-F238E27FC236}">
                    <a16:creationId xmlns:a16="http://schemas.microsoft.com/office/drawing/2014/main" id="{7CF70253-440D-2923-D5BC-4B7053290F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6212" y="1752740"/>
                <a:ext cx="6051785" cy="246221"/>
              </a:xfrm>
              <a:prstGeom prst="rect">
                <a:avLst/>
              </a:prstGeom>
              <a:blipFill>
                <a:blip r:embed="rId9"/>
                <a:stretch>
                  <a:fillRect l="-2014" t="-27500" r="-1108" b="-500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5EFF8B7F-931C-A1EE-D258-09C7C47CB44B}"/>
              </a:ext>
            </a:extLst>
          </p:cNvPr>
          <p:cNvSpPr/>
          <p:nvPr/>
        </p:nvSpPr>
        <p:spPr>
          <a:xfrm>
            <a:off x="9290483" y="784087"/>
            <a:ext cx="491258" cy="78030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4F85730C-104F-2E9C-D50D-225B76B19DBC}"/>
              </a:ext>
            </a:extLst>
          </p:cNvPr>
          <p:cNvSpPr txBox="1"/>
          <p:nvPr/>
        </p:nvSpPr>
        <p:spPr>
          <a:xfrm>
            <a:off x="33130" y="0"/>
            <a:ext cx="112346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/>
              <a:t>To calculate the kinetic inductance, we just go back to its definition.</a:t>
            </a:r>
            <a:endParaRPr kumimoji="1" lang="ja-JP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2E5B908E-8C90-6977-FC1D-C767F0E02CE9}"/>
                  </a:ext>
                </a:extLst>
              </p:cNvPr>
              <p:cNvSpPr txBox="1"/>
              <p:nvPr/>
            </p:nvSpPr>
            <p:spPr>
              <a:xfrm>
                <a:off x="202360" y="706100"/>
                <a:ext cx="1192762" cy="905954"/>
              </a:xfrm>
              <a:prstGeom prst="rect">
                <a:avLst/>
              </a:prstGeom>
              <a:noFill/>
              <a:ln>
                <a:solidFill>
                  <a:schemeClr val="accent1">
                    <a:shade val="15000"/>
                  </a:schemeClr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kumimoji="1" lang="en-US" altLang="ja-JP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acc>
                            <m:accPr>
                              <m:chr m:val="̇"/>
                              <m:ctrlPr>
                                <a:rPr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altLang="ja-JP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2800" i="1"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e>
                                <m:sub>
                                  <m:r>
                                    <a:rPr lang="en-US" altLang="ja-JP" sz="28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e>
                          </m:acc>
                        </m:den>
                      </m:f>
                    </m:oMath>
                  </m:oMathPara>
                </a14:m>
                <a:endParaRPr kumimoji="1" lang="ja-JP" altLang="en-US" sz="2800" dirty="0"/>
              </a:p>
            </p:txBody>
          </p:sp>
        </mc:Choice>
        <mc:Fallback xmlns="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2E5B908E-8C90-6977-FC1D-C767F0E02C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360" y="706100"/>
                <a:ext cx="1192762" cy="90595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chemeClr val="accent1">
                    <a:shade val="15000"/>
                  </a:schemeClr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テキスト ボックス 19">
                <a:extLst>
                  <a:ext uri="{FF2B5EF4-FFF2-40B4-BE49-F238E27FC236}">
                    <a16:creationId xmlns:a16="http://schemas.microsoft.com/office/drawing/2014/main" id="{390B8225-96D4-BAB1-C5B7-1B26EF06C9E3}"/>
                  </a:ext>
                </a:extLst>
              </p:cNvPr>
              <p:cNvSpPr txBox="1"/>
              <p:nvPr/>
            </p:nvSpPr>
            <p:spPr>
              <a:xfrm>
                <a:off x="3081900" y="715512"/>
                <a:ext cx="1550809" cy="8799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ja-JP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ja-JP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ja-JP" sz="2800" i="1">
                              <a:latin typeface="Cambria Math" panose="02040503050406030204" pitchFamily="18" charset="0"/>
                            </a:rPr>
                            <m:t>𝜔</m:t>
                          </m:r>
                          <m:sSub>
                            <m:sSubPr>
                              <m:ctrlPr>
                                <a:rPr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28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altLang="ja-JP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kumimoji="1" lang="ja-JP" altLang="en-US" sz="2800" dirty="0"/>
              </a:p>
            </p:txBody>
          </p:sp>
        </mc:Choice>
        <mc:Fallback xmlns="">
          <p:sp>
            <p:nvSpPr>
              <p:cNvPr id="20" name="テキスト ボックス 19">
                <a:extLst>
                  <a:ext uri="{FF2B5EF4-FFF2-40B4-BE49-F238E27FC236}">
                    <a16:creationId xmlns:a16="http://schemas.microsoft.com/office/drawing/2014/main" id="{390B8225-96D4-BAB1-C5B7-1B26EF06C9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1900" y="715512"/>
                <a:ext cx="1550809" cy="87992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矢印: 右 24">
                <a:extLst>
                  <a:ext uri="{FF2B5EF4-FFF2-40B4-BE49-F238E27FC236}">
                    <a16:creationId xmlns:a16="http://schemas.microsoft.com/office/drawing/2014/main" id="{5F13592B-A1F8-5DAB-E1F2-CA3727F4FE8E}"/>
                  </a:ext>
                </a:extLst>
              </p:cNvPr>
              <p:cNvSpPr/>
              <p:nvPr/>
            </p:nvSpPr>
            <p:spPr>
              <a:xfrm>
                <a:off x="1534948" y="684482"/>
                <a:ext cx="1464112" cy="1032478"/>
              </a:xfrm>
              <a:prstGeom prst="rightArrow">
                <a:avLst/>
              </a:prstGeom>
              <a:solidFill>
                <a:schemeClr val="tx2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i="1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kumimoji="1" lang="en-US" altLang="ja-JP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kumimoji="1" lang="en-US" altLang="ja-JP" i="1">
                          <a:latin typeface="Cambria Math" panose="02040503050406030204" pitchFamily="18" charset="0"/>
                        </a:rPr>
                        <m:t>∝</m:t>
                      </m:r>
                      <m:sSup>
                        <m:sSupPr>
                          <m:ctrlPr>
                            <a:rPr kumimoji="1" lang="en-US" altLang="ja-JP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JP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kumimoji="1" lang="en-US" altLang="ja-JP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kumimoji="1" lang="en-US" altLang="ja-JP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ja-JP" i="1"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kumimoji="1" lang="en-US" altLang="ja-JP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kumimoji="1" lang="ja-JP" altLang="en-US" dirty="0"/>
              </a:p>
            </p:txBody>
          </p:sp>
        </mc:Choice>
        <mc:Fallback xmlns="">
          <p:sp>
            <p:nvSpPr>
              <p:cNvPr id="25" name="矢印: 右 24">
                <a:extLst>
                  <a:ext uri="{FF2B5EF4-FFF2-40B4-BE49-F238E27FC236}">
                    <a16:creationId xmlns:a16="http://schemas.microsoft.com/office/drawing/2014/main" id="{5F13592B-A1F8-5DAB-E1F2-CA3727F4FE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4948" y="684482"/>
                <a:ext cx="1464112" cy="1032478"/>
              </a:xfrm>
              <a:prstGeom prst="rightArrow">
                <a:avLst/>
              </a:prstGeom>
              <a:blipFill>
                <a:blip r:embed="rId12"/>
                <a:stretch>
                  <a:fillRect l="-123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矢印: 右 25">
            <a:extLst>
              <a:ext uri="{FF2B5EF4-FFF2-40B4-BE49-F238E27FC236}">
                <a16:creationId xmlns:a16="http://schemas.microsoft.com/office/drawing/2014/main" id="{5A2574C9-31E4-BC6C-601D-465DCD3D70AD}"/>
              </a:ext>
            </a:extLst>
          </p:cNvPr>
          <p:cNvSpPr/>
          <p:nvPr/>
        </p:nvSpPr>
        <p:spPr>
          <a:xfrm>
            <a:off x="4753735" y="669919"/>
            <a:ext cx="1100009" cy="1032478"/>
          </a:xfrm>
          <a:prstGeom prst="rightArrow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27" name="図 26">
            <a:extLst>
              <a:ext uri="{FF2B5EF4-FFF2-40B4-BE49-F238E27FC236}">
                <a16:creationId xmlns:a16="http://schemas.microsoft.com/office/drawing/2014/main" id="{D1708667-FF5E-73EC-8295-404B5432690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45968" y="3533288"/>
            <a:ext cx="1533215" cy="10135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8" name="テキスト ボックス 27">
                <a:extLst>
                  <a:ext uri="{FF2B5EF4-FFF2-40B4-BE49-F238E27FC236}">
                    <a16:creationId xmlns:a16="http://schemas.microsoft.com/office/drawing/2014/main" id="{54EC8663-B535-28A1-112E-EFE8DCFBD55A}"/>
                  </a:ext>
                </a:extLst>
              </p:cNvPr>
              <p:cNvSpPr txBox="1"/>
              <p:nvPr/>
            </p:nvSpPr>
            <p:spPr>
              <a:xfrm>
                <a:off x="80034" y="3627295"/>
                <a:ext cx="1102545" cy="73866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kumimoji="1" lang="en-US" altLang="ja-JP" sz="2400" b="0" i="1" smtClean="0">
                        <a:latin typeface="Cambria Math" panose="02040503050406030204" pitchFamily="18" charset="0"/>
                      </a:rPr>
                      <m:t>𝑎𝑐</m:t>
                    </m:r>
                    <m:r>
                      <a:rPr kumimoji="1" lang="en-US" altLang="ja-JP" sz="2400" b="0" i="1" smtClean="0">
                        <a:latin typeface="Cambria Math" panose="02040503050406030204" pitchFamily="18" charset="0"/>
                      </a:rPr>
                      <m:t>⊥</m:t>
                    </m:r>
                    <m:r>
                      <a:rPr kumimoji="1" lang="en-US" altLang="ja-JP" sz="2400" b="0" i="1" smtClean="0">
                        <a:latin typeface="Cambria Math" panose="02040503050406030204" pitchFamily="18" charset="0"/>
                      </a:rPr>
                      <m:t>𝑑𝑐</m:t>
                    </m:r>
                  </m:oMath>
                </a14:m>
                <a:r>
                  <a:rPr kumimoji="1" lang="en-US" altLang="ja-JP" sz="2400" dirty="0"/>
                  <a:t> </a:t>
                </a:r>
              </a:p>
              <a:p>
                <a:pPr algn="ctr"/>
                <a:r>
                  <a:rPr kumimoji="1" lang="en-US" altLang="ja-JP" sz="2400" dirty="0"/>
                  <a:t>case</a:t>
                </a:r>
                <a:endParaRPr kumimoji="1" lang="ja-JP" altLang="en-US" sz="2400" dirty="0"/>
              </a:p>
            </p:txBody>
          </p:sp>
        </mc:Choice>
        <mc:Fallback xmlns="">
          <p:sp>
            <p:nvSpPr>
              <p:cNvPr id="28" name="テキスト ボックス 27">
                <a:extLst>
                  <a:ext uri="{FF2B5EF4-FFF2-40B4-BE49-F238E27FC236}">
                    <a16:creationId xmlns:a16="http://schemas.microsoft.com/office/drawing/2014/main" id="{54EC8663-B535-28A1-112E-EFE8DCFBD5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34" y="3627295"/>
                <a:ext cx="1102545" cy="738664"/>
              </a:xfrm>
              <a:prstGeom prst="rect">
                <a:avLst/>
              </a:prstGeom>
              <a:blipFill>
                <a:blip r:embed="rId14"/>
                <a:stretch>
                  <a:fillRect l="-5464" r="-1093" b="-22764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テキスト ボックス 28">
                <a:extLst>
                  <a:ext uri="{FF2B5EF4-FFF2-40B4-BE49-F238E27FC236}">
                    <a16:creationId xmlns:a16="http://schemas.microsoft.com/office/drawing/2014/main" id="{EE6D8FDF-463B-DF53-4CE7-F53D96C4B6DC}"/>
                  </a:ext>
                </a:extLst>
              </p:cNvPr>
              <p:cNvSpPr txBox="1"/>
              <p:nvPr/>
            </p:nvSpPr>
            <p:spPr>
              <a:xfrm>
                <a:off x="2575880" y="3753009"/>
                <a:ext cx="3139257" cy="512961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  <m:t>(0)</m:t>
                          </m:r>
                        </m:sup>
                      </m:sSup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≃0.136</m:t>
                      </m:r>
                    </m:oMath>
                  </m:oMathPara>
                </a14:m>
                <a:endParaRPr kumimoji="1" lang="ja-JP" altLang="en-US" sz="3200" dirty="0"/>
              </a:p>
            </p:txBody>
          </p:sp>
        </mc:Choice>
        <mc:Fallback xmlns="">
          <p:sp>
            <p:nvSpPr>
              <p:cNvPr id="29" name="テキスト ボックス 28">
                <a:extLst>
                  <a:ext uri="{FF2B5EF4-FFF2-40B4-BE49-F238E27FC236}">
                    <a16:creationId xmlns:a16="http://schemas.microsoft.com/office/drawing/2014/main" id="{EE6D8FDF-463B-DF53-4CE7-F53D96C4B6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5880" y="3753009"/>
                <a:ext cx="3139257" cy="51296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4157478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F3FC6D-6E8C-8664-5FF9-349FF5E8CE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210BBAC3-06F9-0577-BF5F-C5844AD0D306}"/>
                  </a:ext>
                </a:extLst>
              </p:cNvPr>
              <p:cNvSpPr txBox="1"/>
              <p:nvPr/>
            </p:nvSpPr>
            <p:spPr>
              <a:xfrm>
                <a:off x="5937653" y="497138"/>
                <a:ext cx="6104427" cy="12899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</m:d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(0)</m:t>
                      </m:r>
                      <m:d>
                        <m:dPr>
                          <m:begChr m:val="{"/>
                          <m:endChr m:val="}"/>
                          <m:ctrlP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sSup>
                            <m:sSupPr>
                              <m:ctrlPr>
                                <a:rPr kumimoji="1" lang="en-US" altLang="ja-JP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1" lang="en-US" altLang="ja-JP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kumimoji="1" lang="en-US" altLang="ja-JP" sz="3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kumimoji="1" lang="en-US" altLang="ja-JP" sz="3200" b="0" i="1" smtClean="0">
                                          <a:latin typeface="Cambria Math" panose="02040503050406030204" pitchFamily="18" charset="0"/>
                                        </a:rPr>
                                        <m:t>𝐽</m:t>
                                      </m:r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kumimoji="1" lang="en-US" altLang="ja-JP" sz="32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ja-JP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𝐽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ja-JP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𝑑𝑝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kumimoji="1" lang="en-US" altLang="ja-JP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  <m:t>+…</m:t>
                          </m:r>
                        </m:e>
                      </m:d>
                    </m:oMath>
                  </m:oMathPara>
                </a14:m>
                <a:endParaRPr kumimoji="1" lang="ja-JP" altLang="en-US" sz="3200" dirty="0"/>
              </a:p>
            </p:txBody>
          </p:sp>
        </mc:Choice>
        <mc:Fallback xmlns=""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210BBAC3-06F9-0577-BF5F-C5844AD0D3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7653" y="497138"/>
                <a:ext cx="6104427" cy="128996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70BF4E54-FC23-FA98-0F29-D5CDE893470C}"/>
                  </a:ext>
                </a:extLst>
              </p:cNvPr>
              <p:cNvSpPr txBox="1"/>
              <p:nvPr/>
            </p:nvSpPr>
            <p:spPr>
              <a:xfrm>
                <a:off x="2284726" y="4964452"/>
                <a:ext cx="5535426" cy="512961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  <m:t>(0)</m:t>
                          </m:r>
                        </m:sup>
                      </m:sSup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≃0.409</m:t>
                      </m:r>
                    </m:oMath>
                  </m:oMathPara>
                </a14:m>
                <a:endParaRPr kumimoji="1" lang="ja-JP" altLang="en-US" sz="3200" dirty="0"/>
              </a:p>
            </p:txBody>
          </p:sp>
        </mc:Choice>
        <mc:Fallback xmlns="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70BF4E54-FC23-FA98-0F29-D5CDE89347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4726" y="4964452"/>
                <a:ext cx="5535426" cy="51296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図 5">
            <a:extLst>
              <a:ext uri="{FF2B5EF4-FFF2-40B4-BE49-F238E27FC236}">
                <a16:creationId xmlns:a16="http://schemas.microsoft.com/office/drawing/2014/main" id="{8F640BD8-3681-31F7-38BF-91143C8BDD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0586" y="4780806"/>
            <a:ext cx="1538386" cy="10135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テキスト ボックス 7">
                <a:extLst>
                  <a:ext uri="{FF2B5EF4-FFF2-40B4-BE49-F238E27FC236}">
                    <a16:creationId xmlns:a16="http://schemas.microsoft.com/office/drawing/2014/main" id="{D361FB38-D8B8-9D13-8F0D-2B389E684C4D}"/>
                  </a:ext>
                </a:extLst>
              </p:cNvPr>
              <p:cNvSpPr txBox="1"/>
              <p:nvPr/>
            </p:nvSpPr>
            <p:spPr>
              <a:xfrm>
                <a:off x="36049" y="4869451"/>
                <a:ext cx="1041631" cy="73866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kumimoji="1" lang="en-US" altLang="ja-JP" sz="2400" b="0" i="1" smtClean="0">
                        <a:latin typeface="Cambria Math" panose="02040503050406030204" pitchFamily="18" charset="0"/>
                      </a:rPr>
                      <m:t>𝑎𝑐</m:t>
                    </m:r>
                    <m:r>
                      <a:rPr kumimoji="1" lang="en-US" altLang="ja-JP" sz="2400" b="0" i="1" smtClean="0">
                        <a:latin typeface="Cambria Math" panose="02040503050406030204" pitchFamily="18" charset="0"/>
                      </a:rPr>
                      <m:t>∥</m:t>
                    </m:r>
                    <m:r>
                      <a:rPr kumimoji="1" lang="en-US" altLang="ja-JP" sz="2400" b="0" i="1" smtClean="0">
                        <a:latin typeface="Cambria Math" panose="02040503050406030204" pitchFamily="18" charset="0"/>
                      </a:rPr>
                      <m:t>𝑑𝑐</m:t>
                    </m:r>
                  </m:oMath>
                </a14:m>
                <a:r>
                  <a:rPr kumimoji="1" lang="en-US" altLang="ja-JP" sz="2400" dirty="0"/>
                  <a:t> </a:t>
                </a:r>
              </a:p>
              <a:p>
                <a:pPr algn="ctr"/>
                <a:r>
                  <a:rPr kumimoji="1" lang="en-US" altLang="ja-JP" sz="2400" dirty="0"/>
                  <a:t>case</a:t>
                </a:r>
                <a:endParaRPr kumimoji="1" lang="ja-JP" altLang="en-US" sz="2400" dirty="0"/>
              </a:p>
            </p:txBody>
          </p:sp>
        </mc:Choice>
        <mc:Fallback xmlns="">
          <p:sp>
            <p:nvSpPr>
              <p:cNvPr id="8" name="テキスト ボックス 7">
                <a:extLst>
                  <a:ext uri="{FF2B5EF4-FFF2-40B4-BE49-F238E27FC236}">
                    <a16:creationId xmlns:a16="http://schemas.microsoft.com/office/drawing/2014/main" id="{D361FB38-D8B8-9D13-8F0D-2B389E684C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49" y="4869451"/>
                <a:ext cx="1041631" cy="738664"/>
              </a:xfrm>
              <a:prstGeom prst="rect">
                <a:avLst/>
              </a:prstGeom>
              <a:blipFill>
                <a:blip r:embed="rId5"/>
                <a:stretch>
                  <a:fillRect l="-6358" r="-1156" b="-2195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7247CB0E-CA94-F05C-E7F4-05DC3970C57F}"/>
                  </a:ext>
                </a:extLst>
              </p:cNvPr>
              <p:cNvSpPr txBox="1"/>
              <p:nvPr/>
            </p:nvSpPr>
            <p:spPr>
              <a:xfrm rot="2932768">
                <a:off x="3143382" y="5691919"/>
                <a:ext cx="113595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000" b="0" i="1" smtClean="0">
                          <a:latin typeface="Cambria Math" panose="02040503050406030204" pitchFamily="18" charset="0"/>
                        </a:rPr>
                        <m:t>≃0.136</m:t>
                      </m:r>
                    </m:oMath>
                  </m:oMathPara>
                </a14:m>
                <a:endParaRPr kumimoji="1" lang="ja-JP" altLang="en-US" sz="2000" dirty="0"/>
              </a:p>
            </p:txBody>
          </p:sp>
        </mc:Choice>
        <mc:Fallback xmlns="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7247CB0E-CA94-F05C-E7F4-05DC3970C5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932768">
                <a:off x="3143382" y="5691919"/>
                <a:ext cx="1135952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91564C6F-D8C1-DACD-E576-6080654CA20A}"/>
                  </a:ext>
                </a:extLst>
              </p:cNvPr>
              <p:cNvSpPr txBox="1"/>
              <p:nvPr/>
            </p:nvSpPr>
            <p:spPr>
              <a:xfrm rot="2932768">
                <a:off x="4283598" y="5758560"/>
                <a:ext cx="161185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400" b="1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≃</m:t>
                      </m:r>
                      <m:r>
                        <a:rPr kumimoji="1" lang="en-US" altLang="ja-JP" sz="2400" b="1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kumimoji="1" lang="en-US" altLang="ja-JP" sz="2400" b="1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kumimoji="1" lang="en-US" altLang="ja-JP" sz="2400" b="1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𝟎𝟗𝟓𝟔</m:t>
                      </m:r>
                    </m:oMath>
                  </m:oMathPara>
                </a14:m>
                <a:endParaRPr kumimoji="1" lang="ja-JP" altLang="en-US" sz="2400" b="1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91564C6F-D8C1-DACD-E576-6080654CA2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932768">
                <a:off x="4283598" y="5758560"/>
                <a:ext cx="1611852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AC0995B7-5CBA-93F1-925A-05EE6B0B2E85}"/>
                  </a:ext>
                </a:extLst>
              </p:cNvPr>
              <p:cNvSpPr txBox="1"/>
              <p:nvPr/>
            </p:nvSpPr>
            <p:spPr>
              <a:xfrm rot="2932768">
                <a:off x="5478512" y="5689124"/>
                <a:ext cx="142750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400" b="1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≃</m:t>
                      </m:r>
                      <m:r>
                        <a:rPr kumimoji="1" lang="en-US" altLang="ja-JP" sz="2400" b="1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kumimoji="1" lang="en-US" altLang="ja-JP" sz="2400" b="1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kumimoji="1" lang="en-US" altLang="ja-JP" sz="2400" b="1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𝟏𝟕𝟕</m:t>
                      </m:r>
                    </m:oMath>
                  </m:oMathPara>
                </a14:m>
                <a:endParaRPr kumimoji="1" lang="ja-JP" altLang="en-US" sz="2400" b="1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AC0995B7-5CBA-93F1-925A-05EE6B0B2E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932768">
                <a:off x="5478512" y="5689124"/>
                <a:ext cx="1427507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9A397ABA-75D2-E711-8C5A-66B7F943331E}"/>
              </a:ext>
            </a:extLst>
          </p:cNvPr>
          <p:cNvSpPr txBox="1"/>
          <p:nvPr/>
        </p:nvSpPr>
        <p:spPr>
          <a:xfrm rot="2836733">
            <a:off x="6039620" y="5631228"/>
            <a:ext cx="10152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solidFill>
                  <a:srgbClr val="92D050"/>
                </a:solidFill>
              </a:rPr>
              <a:t>Higgs</a:t>
            </a:r>
            <a:endParaRPr kumimoji="1" lang="ja-JP" altLang="en-US" sz="2400" dirty="0">
              <a:solidFill>
                <a:srgbClr val="92D050"/>
              </a:solidFill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52F5021D-DC46-EF09-7567-DD65500D7CD7}"/>
              </a:ext>
            </a:extLst>
          </p:cNvPr>
          <p:cNvSpPr txBox="1"/>
          <p:nvPr/>
        </p:nvSpPr>
        <p:spPr>
          <a:xfrm rot="2866687">
            <a:off x="4806572" y="5507434"/>
            <a:ext cx="8290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solidFill>
                  <a:srgbClr val="FFC000"/>
                </a:solidFill>
              </a:rPr>
              <a:t>AAA</a:t>
            </a:r>
            <a:endParaRPr kumimoji="1" lang="ja-JP" altLang="en-US" sz="2400" dirty="0">
              <a:solidFill>
                <a:srgbClr val="FFC000"/>
              </a:solidFill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045DE143-6700-F822-E7E8-94EB4C319981}"/>
              </a:ext>
            </a:extLst>
          </p:cNvPr>
          <p:cNvSpPr txBox="1"/>
          <p:nvPr/>
        </p:nvSpPr>
        <p:spPr>
          <a:xfrm rot="2842825">
            <a:off x="4267256" y="5985696"/>
            <a:ext cx="11624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b="1" dirty="0"/>
              <a:t>(23%)</a:t>
            </a:r>
            <a:endParaRPr kumimoji="1" lang="ja-JP" altLang="en-US" sz="2800" b="1" dirty="0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4FE935CE-1DED-9595-9E03-70FB552A77D3}"/>
              </a:ext>
            </a:extLst>
          </p:cNvPr>
          <p:cNvSpPr txBox="1"/>
          <p:nvPr/>
        </p:nvSpPr>
        <p:spPr>
          <a:xfrm rot="2842825">
            <a:off x="5477563" y="5958225"/>
            <a:ext cx="11624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b="1" dirty="0"/>
              <a:t>(43%)</a:t>
            </a:r>
            <a:endParaRPr kumimoji="1" lang="ja-JP" altLang="en-US" sz="28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テキスト ボックス 17">
                <a:extLst>
                  <a:ext uri="{FF2B5EF4-FFF2-40B4-BE49-F238E27FC236}">
                    <a16:creationId xmlns:a16="http://schemas.microsoft.com/office/drawing/2014/main" id="{05FB3DAD-A987-DDF3-9E55-72BED95AEFCC}"/>
                  </a:ext>
                </a:extLst>
              </p:cNvPr>
              <p:cNvSpPr txBox="1"/>
              <p:nvPr/>
            </p:nvSpPr>
            <p:spPr>
              <a:xfrm>
                <a:off x="2666212" y="1752740"/>
                <a:ext cx="6051785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kumimoji="1" lang="en-US" altLang="ja-JP" sz="1600" b="0" dirty="0"/>
                  <a:t>For 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1" lang="en-US" altLang="ja-JP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ja-JP" sz="16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kumimoji="1" lang="en-US" altLang="ja-JP" sz="16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kumimoji="1" lang="en-US" altLang="ja-JP" sz="1600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</m:d>
                    <m:r>
                      <a:rPr kumimoji="1" lang="en-US" altLang="ja-JP" sz="1600" b="0" i="1" smtClean="0">
                        <a:latin typeface="Cambria Math" panose="02040503050406030204" pitchFamily="18" charset="0"/>
                      </a:rPr>
                      <m:t>→(0, 0)</m:t>
                    </m:r>
                  </m:oMath>
                </a14:m>
                <a:r>
                  <a:rPr kumimoji="1" lang="en-US" altLang="ja-JP" sz="1600" dirty="0"/>
                  <a:t>, we can analytically calculate the coefficient C </a:t>
                </a:r>
                <a:endParaRPr kumimoji="1" lang="ja-JP" altLang="en-US" sz="1600" dirty="0"/>
              </a:p>
            </p:txBody>
          </p:sp>
        </mc:Choice>
        <mc:Fallback xmlns="">
          <p:sp>
            <p:nvSpPr>
              <p:cNvPr id="18" name="テキスト ボックス 17">
                <a:extLst>
                  <a:ext uri="{FF2B5EF4-FFF2-40B4-BE49-F238E27FC236}">
                    <a16:creationId xmlns:a16="http://schemas.microsoft.com/office/drawing/2014/main" id="{05FB3DAD-A987-DDF3-9E55-72BED95AEF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6212" y="1752740"/>
                <a:ext cx="6051785" cy="246221"/>
              </a:xfrm>
              <a:prstGeom prst="rect">
                <a:avLst/>
              </a:prstGeom>
              <a:blipFill>
                <a:blip r:embed="rId9"/>
                <a:stretch>
                  <a:fillRect l="-2014" t="-27500" r="-1108" b="-500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201CFB30-6A6A-4987-9BFD-E69E5D25AD39}"/>
              </a:ext>
            </a:extLst>
          </p:cNvPr>
          <p:cNvSpPr txBox="1"/>
          <p:nvPr/>
        </p:nvSpPr>
        <p:spPr>
          <a:xfrm>
            <a:off x="2202629" y="2798040"/>
            <a:ext cx="414858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200" dirty="0">
                <a:solidFill>
                  <a:schemeClr val="tx2"/>
                </a:solidFill>
              </a:rPr>
              <a:t>T. Kubo, Phys. Rev. Applied </a:t>
            </a:r>
            <a:r>
              <a:rPr lang="en-US" altLang="ja-JP" sz="1200" b="1" dirty="0">
                <a:solidFill>
                  <a:schemeClr val="tx2"/>
                </a:solidFill>
              </a:rPr>
              <a:t>22</a:t>
            </a:r>
            <a:r>
              <a:rPr lang="en-US" altLang="ja-JP" sz="1200" dirty="0">
                <a:solidFill>
                  <a:schemeClr val="tx2"/>
                </a:solidFill>
              </a:rPr>
              <a:t>, 044042 (2024) </a:t>
            </a:r>
          </a:p>
          <a:p>
            <a:r>
              <a:rPr lang="en-US" altLang="ja-JP" sz="1200" dirty="0">
                <a:solidFill>
                  <a:schemeClr val="tx2"/>
                </a:solidFill>
              </a:rPr>
              <a:t>T. Kubo, Phys. Rev. Applied </a:t>
            </a:r>
            <a:r>
              <a:rPr lang="en-US" altLang="ja-JP" sz="1200" b="1" dirty="0">
                <a:solidFill>
                  <a:schemeClr val="tx2"/>
                </a:solidFill>
              </a:rPr>
              <a:t>23</a:t>
            </a:r>
            <a:r>
              <a:rPr lang="en-US" altLang="ja-JP" sz="1200" dirty="0">
                <a:solidFill>
                  <a:schemeClr val="tx2"/>
                </a:solidFill>
              </a:rPr>
              <a:t>, 054091 (2025)</a:t>
            </a:r>
            <a:endParaRPr lang="ja-JP" altLang="en-US" sz="1200" dirty="0">
              <a:solidFill>
                <a:schemeClr val="tx2"/>
              </a:solidFill>
            </a:endParaRPr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8D9EC5EC-05E1-B46E-367E-4FE6153D5DDD}"/>
              </a:ext>
            </a:extLst>
          </p:cNvPr>
          <p:cNvSpPr/>
          <p:nvPr/>
        </p:nvSpPr>
        <p:spPr>
          <a:xfrm>
            <a:off x="9290483" y="784087"/>
            <a:ext cx="491258" cy="78030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7CE263FC-948E-7701-B7B1-9C177B01F2F7}"/>
              </a:ext>
            </a:extLst>
          </p:cNvPr>
          <p:cNvSpPr txBox="1"/>
          <p:nvPr/>
        </p:nvSpPr>
        <p:spPr>
          <a:xfrm>
            <a:off x="33130" y="0"/>
            <a:ext cx="112346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/>
              <a:t>To calculate the kinetic inductance, we just go back to its definition.</a:t>
            </a:r>
            <a:endParaRPr kumimoji="1" lang="ja-JP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A42701DC-DCB8-11A2-4279-A667B0AC42D1}"/>
                  </a:ext>
                </a:extLst>
              </p:cNvPr>
              <p:cNvSpPr txBox="1"/>
              <p:nvPr/>
            </p:nvSpPr>
            <p:spPr>
              <a:xfrm>
                <a:off x="202360" y="706100"/>
                <a:ext cx="1192762" cy="905954"/>
              </a:xfrm>
              <a:prstGeom prst="rect">
                <a:avLst/>
              </a:prstGeom>
              <a:noFill/>
              <a:ln>
                <a:solidFill>
                  <a:schemeClr val="accent1">
                    <a:shade val="15000"/>
                  </a:schemeClr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kumimoji="1" lang="en-US" altLang="ja-JP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acc>
                            <m:accPr>
                              <m:chr m:val="̇"/>
                              <m:ctrlPr>
                                <a:rPr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altLang="ja-JP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2800" i="1"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e>
                                <m:sub>
                                  <m:r>
                                    <a:rPr lang="en-US" altLang="ja-JP" sz="28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e>
                          </m:acc>
                        </m:den>
                      </m:f>
                    </m:oMath>
                  </m:oMathPara>
                </a14:m>
                <a:endParaRPr kumimoji="1" lang="ja-JP" altLang="en-US" sz="2800" dirty="0"/>
              </a:p>
            </p:txBody>
          </p:sp>
        </mc:Choice>
        <mc:Fallback xmlns="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A42701DC-DCB8-11A2-4279-A667B0AC42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360" y="706100"/>
                <a:ext cx="1192762" cy="90595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chemeClr val="accent1">
                    <a:shade val="15000"/>
                  </a:schemeClr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テキスト ボックス 19">
                <a:extLst>
                  <a:ext uri="{FF2B5EF4-FFF2-40B4-BE49-F238E27FC236}">
                    <a16:creationId xmlns:a16="http://schemas.microsoft.com/office/drawing/2014/main" id="{F4B7EF4A-8187-3B0D-AA83-E9057F266CA3}"/>
                  </a:ext>
                </a:extLst>
              </p:cNvPr>
              <p:cNvSpPr txBox="1"/>
              <p:nvPr/>
            </p:nvSpPr>
            <p:spPr>
              <a:xfrm>
                <a:off x="3081900" y="715512"/>
                <a:ext cx="1550809" cy="8799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ja-JP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ja-JP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ja-JP" sz="2800" i="1">
                              <a:latin typeface="Cambria Math" panose="02040503050406030204" pitchFamily="18" charset="0"/>
                            </a:rPr>
                            <m:t>𝜔</m:t>
                          </m:r>
                          <m:sSub>
                            <m:sSubPr>
                              <m:ctrlPr>
                                <a:rPr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28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altLang="ja-JP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kumimoji="1" lang="ja-JP" altLang="en-US" sz="2800" dirty="0"/>
              </a:p>
            </p:txBody>
          </p:sp>
        </mc:Choice>
        <mc:Fallback xmlns="">
          <p:sp>
            <p:nvSpPr>
              <p:cNvPr id="20" name="テキスト ボックス 19">
                <a:extLst>
                  <a:ext uri="{FF2B5EF4-FFF2-40B4-BE49-F238E27FC236}">
                    <a16:creationId xmlns:a16="http://schemas.microsoft.com/office/drawing/2014/main" id="{F4B7EF4A-8187-3B0D-AA83-E9057F266C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1900" y="715512"/>
                <a:ext cx="1550809" cy="87992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矢印: 右 24">
                <a:extLst>
                  <a:ext uri="{FF2B5EF4-FFF2-40B4-BE49-F238E27FC236}">
                    <a16:creationId xmlns:a16="http://schemas.microsoft.com/office/drawing/2014/main" id="{6E7D19D8-D883-A190-3D16-811BDE3C1169}"/>
                  </a:ext>
                </a:extLst>
              </p:cNvPr>
              <p:cNvSpPr/>
              <p:nvPr/>
            </p:nvSpPr>
            <p:spPr>
              <a:xfrm>
                <a:off x="1534948" y="684482"/>
                <a:ext cx="1464112" cy="1032478"/>
              </a:xfrm>
              <a:prstGeom prst="rightArrow">
                <a:avLst/>
              </a:prstGeom>
              <a:solidFill>
                <a:schemeClr val="tx2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i="1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kumimoji="1" lang="en-US" altLang="ja-JP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kumimoji="1" lang="en-US" altLang="ja-JP" i="1">
                          <a:latin typeface="Cambria Math" panose="02040503050406030204" pitchFamily="18" charset="0"/>
                        </a:rPr>
                        <m:t>∝</m:t>
                      </m:r>
                      <m:sSup>
                        <m:sSupPr>
                          <m:ctrlPr>
                            <a:rPr kumimoji="1" lang="en-US" altLang="ja-JP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JP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kumimoji="1" lang="en-US" altLang="ja-JP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kumimoji="1" lang="en-US" altLang="ja-JP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ja-JP" i="1"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kumimoji="1" lang="en-US" altLang="ja-JP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kumimoji="1" lang="ja-JP" altLang="en-US" dirty="0"/>
              </a:p>
            </p:txBody>
          </p:sp>
        </mc:Choice>
        <mc:Fallback xmlns="">
          <p:sp>
            <p:nvSpPr>
              <p:cNvPr id="25" name="矢印: 右 24">
                <a:extLst>
                  <a:ext uri="{FF2B5EF4-FFF2-40B4-BE49-F238E27FC236}">
                    <a16:creationId xmlns:a16="http://schemas.microsoft.com/office/drawing/2014/main" id="{6E7D19D8-D883-A190-3D16-811BDE3C116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4948" y="684482"/>
                <a:ext cx="1464112" cy="1032478"/>
              </a:xfrm>
              <a:prstGeom prst="rightArrow">
                <a:avLst/>
              </a:prstGeom>
              <a:blipFill>
                <a:blip r:embed="rId12"/>
                <a:stretch>
                  <a:fillRect l="-123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矢印: 右 25">
            <a:extLst>
              <a:ext uri="{FF2B5EF4-FFF2-40B4-BE49-F238E27FC236}">
                <a16:creationId xmlns:a16="http://schemas.microsoft.com/office/drawing/2014/main" id="{A0F11ADE-907D-CDE4-E93F-149ABDF56C14}"/>
              </a:ext>
            </a:extLst>
          </p:cNvPr>
          <p:cNvSpPr/>
          <p:nvPr/>
        </p:nvSpPr>
        <p:spPr>
          <a:xfrm>
            <a:off x="4753735" y="669919"/>
            <a:ext cx="1100009" cy="1032478"/>
          </a:xfrm>
          <a:prstGeom prst="rightArrow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27" name="図 26">
            <a:extLst>
              <a:ext uri="{FF2B5EF4-FFF2-40B4-BE49-F238E27FC236}">
                <a16:creationId xmlns:a16="http://schemas.microsoft.com/office/drawing/2014/main" id="{A7C8D007-2DC5-65E9-6C87-0A18E047AA5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45968" y="3533288"/>
            <a:ext cx="1533215" cy="10135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8" name="テキスト ボックス 27">
                <a:extLst>
                  <a:ext uri="{FF2B5EF4-FFF2-40B4-BE49-F238E27FC236}">
                    <a16:creationId xmlns:a16="http://schemas.microsoft.com/office/drawing/2014/main" id="{1EC782B7-C871-E12A-A824-225E0B39272A}"/>
                  </a:ext>
                </a:extLst>
              </p:cNvPr>
              <p:cNvSpPr txBox="1"/>
              <p:nvPr/>
            </p:nvSpPr>
            <p:spPr>
              <a:xfrm>
                <a:off x="80034" y="3627295"/>
                <a:ext cx="1102545" cy="73866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kumimoji="1" lang="en-US" altLang="ja-JP" sz="2400" b="0" i="1" smtClean="0">
                        <a:latin typeface="Cambria Math" panose="02040503050406030204" pitchFamily="18" charset="0"/>
                      </a:rPr>
                      <m:t>𝑎𝑐</m:t>
                    </m:r>
                    <m:r>
                      <a:rPr kumimoji="1" lang="en-US" altLang="ja-JP" sz="2400" b="0" i="1" smtClean="0">
                        <a:latin typeface="Cambria Math" panose="02040503050406030204" pitchFamily="18" charset="0"/>
                      </a:rPr>
                      <m:t>⊥</m:t>
                    </m:r>
                    <m:r>
                      <a:rPr kumimoji="1" lang="en-US" altLang="ja-JP" sz="2400" b="0" i="1" smtClean="0">
                        <a:latin typeface="Cambria Math" panose="02040503050406030204" pitchFamily="18" charset="0"/>
                      </a:rPr>
                      <m:t>𝑑𝑐</m:t>
                    </m:r>
                  </m:oMath>
                </a14:m>
                <a:r>
                  <a:rPr kumimoji="1" lang="en-US" altLang="ja-JP" sz="2400" dirty="0"/>
                  <a:t> </a:t>
                </a:r>
              </a:p>
              <a:p>
                <a:pPr algn="ctr"/>
                <a:r>
                  <a:rPr kumimoji="1" lang="en-US" altLang="ja-JP" sz="2400" dirty="0"/>
                  <a:t>case</a:t>
                </a:r>
                <a:endParaRPr kumimoji="1" lang="ja-JP" altLang="en-US" sz="2400" dirty="0"/>
              </a:p>
            </p:txBody>
          </p:sp>
        </mc:Choice>
        <mc:Fallback xmlns="">
          <p:sp>
            <p:nvSpPr>
              <p:cNvPr id="28" name="テキスト ボックス 27">
                <a:extLst>
                  <a:ext uri="{FF2B5EF4-FFF2-40B4-BE49-F238E27FC236}">
                    <a16:creationId xmlns:a16="http://schemas.microsoft.com/office/drawing/2014/main" id="{1EC782B7-C871-E12A-A824-225E0B3927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34" y="3627295"/>
                <a:ext cx="1102545" cy="738664"/>
              </a:xfrm>
              <a:prstGeom prst="rect">
                <a:avLst/>
              </a:prstGeom>
              <a:blipFill>
                <a:blip r:embed="rId14"/>
                <a:stretch>
                  <a:fillRect l="-5464" r="-1093" b="-22764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テキスト ボックス 28">
                <a:extLst>
                  <a:ext uri="{FF2B5EF4-FFF2-40B4-BE49-F238E27FC236}">
                    <a16:creationId xmlns:a16="http://schemas.microsoft.com/office/drawing/2014/main" id="{8103069B-1E38-4F4C-38EC-B6385AC3B1DA}"/>
                  </a:ext>
                </a:extLst>
              </p:cNvPr>
              <p:cNvSpPr txBox="1"/>
              <p:nvPr/>
            </p:nvSpPr>
            <p:spPr>
              <a:xfrm>
                <a:off x="2575880" y="3753009"/>
                <a:ext cx="3139257" cy="512961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  <m:t>(0)</m:t>
                          </m:r>
                        </m:sup>
                      </m:sSup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≃0.136</m:t>
                      </m:r>
                    </m:oMath>
                  </m:oMathPara>
                </a14:m>
                <a:endParaRPr kumimoji="1" lang="ja-JP" altLang="en-US" sz="3200" dirty="0"/>
              </a:p>
            </p:txBody>
          </p:sp>
        </mc:Choice>
        <mc:Fallback xmlns="">
          <p:sp>
            <p:nvSpPr>
              <p:cNvPr id="29" name="テキスト ボックス 28">
                <a:extLst>
                  <a:ext uri="{FF2B5EF4-FFF2-40B4-BE49-F238E27FC236}">
                    <a16:creationId xmlns:a16="http://schemas.microsoft.com/office/drawing/2014/main" id="{8103069B-1E38-4F4C-38EC-B6385AC3B1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5880" y="3753009"/>
                <a:ext cx="3139257" cy="51296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2447FCA1-02FD-3A7A-043F-D1F1BD8EEA50}"/>
              </a:ext>
            </a:extLst>
          </p:cNvPr>
          <p:cNvSpPr txBox="1"/>
          <p:nvPr/>
        </p:nvSpPr>
        <p:spPr>
          <a:xfrm>
            <a:off x="568120" y="2100674"/>
            <a:ext cx="60517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/>
              <a:t>Microscopic theory of </a:t>
            </a:r>
          </a:p>
          <a:p>
            <a:pPr algn="ctr"/>
            <a:r>
              <a:rPr kumimoji="1" lang="en-US" altLang="ja-JP" sz="2400" dirty="0"/>
              <a:t>nonequilibrium superconductivity</a:t>
            </a:r>
            <a:endParaRPr kumimoji="1" lang="ja-JP" altLang="en-US" sz="2400" dirty="0"/>
          </a:p>
        </p:txBody>
      </p:sp>
      <p:cxnSp>
        <p:nvCxnSpPr>
          <p:cNvPr id="40" name="直線コネクタ 39">
            <a:extLst>
              <a:ext uri="{FF2B5EF4-FFF2-40B4-BE49-F238E27FC236}">
                <a16:creationId xmlns:a16="http://schemas.microsoft.com/office/drawing/2014/main" id="{3CF8D074-3E02-C2F5-1D59-5A56AA8865E9}"/>
              </a:ext>
            </a:extLst>
          </p:cNvPr>
          <p:cNvCxnSpPr/>
          <p:nvPr/>
        </p:nvCxnSpPr>
        <p:spPr>
          <a:xfrm>
            <a:off x="0" y="3319928"/>
            <a:ext cx="12155951" cy="0"/>
          </a:xfrm>
          <a:prstGeom prst="line">
            <a:avLst/>
          </a:prstGeom>
          <a:ln w="698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コネクタ 40">
            <a:extLst>
              <a:ext uri="{FF2B5EF4-FFF2-40B4-BE49-F238E27FC236}">
                <a16:creationId xmlns:a16="http://schemas.microsoft.com/office/drawing/2014/main" id="{426ECB4E-24AD-3520-7BEF-5C94E740EA8D}"/>
              </a:ext>
            </a:extLst>
          </p:cNvPr>
          <p:cNvCxnSpPr/>
          <p:nvPr/>
        </p:nvCxnSpPr>
        <p:spPr>
          <a:xfrm>
            <a:off x="7864" y="2100674"/>
            <a:ext cx="12155951" cy="0"/>
          </a:xfrm>
          <a:prstGeom prst="line">
            <a:avLst/>
          </a:prstGeom>
          <a:ln w="698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コネクタ 46">
            <a:extLst>
              <a:ext uri="{FF2B5EF4-FFF2-40B4-BE49-F238E27FC236}">
                <a16:creationId xmlns:a16="http://schemas.microsoft.com/office/drawing/2014/main" id="{1D374DAC-F341-1D2E-BA13-D9171FA16DDD}"/>
              </a:ext>
            </a:extLst>
          </p:cNvPr>
          <p:cNvCxnSpPr/>
          <p:nvPr/>
        </p:nvCxnSpPr>
        <p:spPr>
          <a:xfrm>
            <a:off x="0" y="4585061"/>
            <a:ext cx="12155951" cy="0"/>
          </a:xfrm>
          <a:prstGeom prst="line">
            <a:avLst/>
          </a:prstGeom>
          <a:ln w="698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394682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4D74C5-A7AC-083E-022F-3F556EDDED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AF027F6A-145F-7BAA-7CA4-5A56D9C32A78}"/>
                  </a:ext>
                </a:extLst>
              </p:cNvPr>
              <p:cNvSpPr txBox="1"/>
              <p:nvPr/>
            </p:nvSpPr>
            <p:spPr>
              <a:xfrm>
                <a:off x="5937653" y="497138"/>
                <a:ext cx="6104427" cy="12899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</m:d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(0)</m:t>
                      </m:r>
                      <m:d>
                        <m:dPr>
                          <m:begChr m:val="{"/>
                          <m:endChr m:val="}"/>
                          <m:ctrlP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sSup>
                            <m:sSupPr>
                              <m:ctrlPr>
                                <a:rPr kumimoji="1" lang="en-US" altLang="ja-JP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1" lang="en-US" altLang="ja-JP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kumimoji="1" lang="en-US" altLang="ja-JP" sz="3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kumimoji="1" lang="en-US" altLang="ja-JP" sz="3200" b="0" i="1" smtClean="0">
                                          <a:latin typeface="Cambria Math" panose="02040503050406030204" pitchFamily="18" charset="0"/>
                                        </a:rPr>
                                        <m:t>𝐽</m:t>
                                      </m:r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kumimoji="1" lang="en-US" altLang="ja-JP" sz="32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ja-JP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𝐽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ja-JP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𝑑𝑝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kumimoji="1" lang="en-US" altLang="ja-JP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  <m:t>+…</m:t>
                          </m:r>
                        </m:e>
                      </m:d>
                    </m:oMath>
                  </m:oMathPara>
                </a14:m>
                <a:endParaRPr kumimoji="1" lang="ja-JP" altLang="en-US" sz="3200" dirty="0"/>
              </a:p>
            </p:txBody>
          </p:sp>
        </mc:Choice>
        <mc:Fallback xmlns=""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210BBAC3-06F9-0577-BF5F-C5844AD0D3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7653" y="497138"/>
                <a:ext cx="6104427" cy="128996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034ED5D0-B0DB-6CCE-9CE5-D5B69C96F00B}"/>
                  </a:ext>
                </a:extLst>
              </p:cNvPr>
              <p:cNvSpPr txBox="1"/>
              <p:nvPr/>
            </p:nvSpPr>
            <p:spPr>
              <a:xfrm>
                <a:off x="2284726" y="4964452"/>
                <a:ext cx="5535426" cy="512961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  <m:t>(0)</m:t>
                          </m:r>
                        </m:sup>
                      </m:sSup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≃0.409</m:t>
                      </m:r>
                    </m:oMath>
                  </m:oMathPara>
                </a14:m>
                <a:endParaRPr kumimoji="1" lang="ja-JP" altLang="en-US" sz="3200" dirty="0"/>
              </a:p>
            </p:txBody>
          </p:sp>
        </mc:Choice>
        <mc:Fallback xmlns="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70BF4E54-FC23-FA98-0F29-D5CDE89347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4726" y="4964452"/>
                <a:ext cx="5535426" cy="51296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図 5">
            <a:extLst>
              <a:ext uri="{FF2B5EF4-FFF2-40B4-BE49-F238E27FC236}">
                <a16:creationId xmlns:a16="http://schemas.microsoft.com/office/drawing/2014/main" id="{32BAD50B-9FE0-9AD8-883B-5EE2AFA23D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0586" y="4780806"/>
            <a:ext cx="1538386" cy="10135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テキスト ボックス 7">
                <a:extLst>
                  <a:ext uri="{FF2B5EF4-FFF2-40B4-BE49-F238E27FC236}">
                    <a16:creationId xmlns:a16="http://schemas.microsoft.com/office/drawing/2014/main" id="{8F62F0BD-DE79-BB37-E9AA-7EF8AEADBC50}"/>
                  </a:ext>
                </a:extLst>
              </p:cNvPr>
              <p:cNvSpPr txBox="1"/>
              <p:nvPr/>
            </p:nvSpPr>
            <p:spPr>
              <a:xfrm>
                <a:off x="36049" y="4869451"/>
                <a:ext cx="1041631" cy="73866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kumimoji="1" lang="en-US" altLang="ja-JP" sz="2400" b="0" i="1" smtClean="0">
                        <a:latin typeface="Cambria Math" panose="02040503050406030204" pitchFamily="18" charset="0"/>
                      </a:rPr>
                      <m:t>𝑎𝑐</m:t>
                    </m:r>
                    <m:r>
                      <a:rPr kumimoji="1" lang="en-US" altLang="ja-JP" sz="2400" b="0" i="1" smtClean="0">
                        <a:latin typeface="Cambria Math" panose="02040503050406030204" pitchFamily="18" charset="0"/>
                      </a:rPr>
                      <m:t>∥</m:t>
                    </m:r>
                    <m:r>
                      <a:rPr kumimoji="1" lang="en-US" altLang="ja-JP" sz="2400" b="0" i="1" smtClean="0">
                        <a:latin typeface="Cambria Math" panose="02040503050406030204" pitchFamily="18" charset="0"/>
                      </a:rPr>
                      <m:t>𝑑𝑐</m:t>
                    </m:r>
                  </m:oMath>
                </a14:m>
                <a:r>
                  <a:rPr kumimoji="1" lang="en-US" altLang="ja-JP" sz="2400" dirty="0"/>
                  <a:t> </a:t>
                </a:r>
              </a:p>
              <a:p>
                <a:pPr algn="ctr"/>
                <a:r>
                  <a:rPr kumimoji="1" lang="en-US" altLang="ja-JP" sz="2400" dirty="0"/>
                  <a:t>case</a:t>
                </a:r>
                <a:endParaRPr kumimoji="1" lang="ja-JP" altLang="en-US" sz="2400" dirty="0"/>
              </a:p>
            </p:txBody>
          </p:sp>
        </mc:Choice>
        <mc:Fallback xmlns="">
          <p:sp>
            <p:nvSpPr>
              <p:cNvPr id="8" name="テキスト ボックス 7">
                <a:extLst>
                  <a:ext uri="{FF2B5EF4-FFF2-40B4-BE49-F238E27FC236}">
                    <a16:creationId xmlns:a16="http://schemas.microsoft.com/office/drawing/2014/main" id="{D361FB38-D8B8-9D13-8F0D-2B389E684C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49" y="4869451"/>
                <a:ext cx="1041631" cy="738664"/>
              </a:xfrm>
              <a:prstGeom prst="rect">
                <a:avLst/>
              </a:prstGeom>
              <a:blipFill>
                <a:blip r:embed="rId5"/>
                <a:stretch>
                  <a:fillRect l="-6358" r="-1156" b="-2195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BF06BEA4-3E27-689C-F820-958D2E510042}"/>
                  </a:ext>
                </a:extLst>
              </p:cNvPr>
              <p:cNvSpPr txBox="1"/>
              <p:nvPr/>
            </p:nvSpPr>
            <p:spPr>
              <a:xfrm rot="2932768">
                <a:off x="3143382" y="5691919"/>
                <a:ext cx="113595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000" b="0" i="1" smtClean="0">
                          <a:latin typeface="Cambria Math" panose="02040503050406030204" pitchFamily="18" charset="0"/>
                        </a:rPr>
                        <m:t>≃0.136</m:t>
                      </m:r>
                    </m:oMath>
                  </m:oMathPara>
                </a14:m>
                <a:endParaRPr kumimoji="1" lang="ja-JP" altLang="en-US" sz="2000" dirty="0"/>
              </a:p>
            </p:txBody>
          </p:sp>
        </mc:Choice>
        <mc:Fallback xmlns="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7247CB0E-CA94-F05C-E7F4-05DC3970C5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932768">
                <a:off x="3143382" y="5691919"/>
                <a:ext cx="1135952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313EB13F-9807-AF6A-6537-8A0F759D3958}"/>
                  </a:ext>
                </a:extLst>
              </p:cNvPr>
              <p:cNvSpPr txBox="1"/>
              <p:nvPr/>
            </p:nvSpPr>
            <p:spPr>
              <a:xfrm rot="2932768">
                <a:off x="4283598" y="5758560"/>
                <a:ext cx="161185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400" b="1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≃</m:t>
                      </m:r>
                      <m:r>
                        <a:rPr kumimoji="1" lang="en-US" altLang="ja-JP" sz="2400" b="1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kumimoji="1" lang="en-US" altLang="ja-JP" sz="2400" b="1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kumimoji="1" lang="en-US" altLang="ja-JP" sz="2400" b="1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𝟎𝟗𝟓𝟔</m:t>
                      </m:r>
                    </m:oMath>
                  </m:oMathPara>
                </a14:m>
                <a:endParaRPr kumimoji="1" lang="ja-JP" altLang="en-US" sz="2400" b="1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91564C6F-D8C1-DACD-E576-6080654CA2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932768">
                <a:off x="4283598" y="5758560"/>
                <a:ext cx="1611852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FEA080DE-5F98-D0A2-48F4-EA9E74DD6B38}"/>
                  </a:ext>
                </a:extLst>
              </p:cNvPr>
              <p:cNvSpPr txBox="1"/>
              <p:nvPr/>
            </p:nvSpPr>
            <p:spPr>
              <a:xfrm rot="2932768">
                <a:off x="5478512" y="5689124"/>
                <a:ext cx="142750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400" b="1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≃</m:t>
                      </m:r>
                      <m:r>
                        <a:rPr kumimoji="1" lang="en-US" altLang="ja-JP" sz="2400" b="1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kumimoji="1" lang="en-US" altLang="ja-JP" sz="2400" b="1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kumimoji="1" lang="en-US" altLang="ja-JP" sz="2400" b="1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𝟏𝟕𝟕</m:t>
                      </m:r>
                    </m:oMath>
                  </m:oMathPara>
                </a14:m>
                <a:endParaRPr kumimoji="1" lang="ja-JP" altLang="en-US" sz="2400" b="1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AC0995B7-5CBA-93F1-925A-05EE6B0B2E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932768">
                <a:off x="5478512" y="5689124"/>
                <a:ext cx="1427507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6D8E7A81-B52B-83CD-C0A0-D7F916A48CB2}"/>
              </a:ext>
            </a:extLst>
          </p:cNvPr>
          <p:cNvSpPr txBox="1"/>
          <p:nvPr/>
        </p:nvSpPr>
        <p:spPr>
          <a:xfrm rot="2836733">
            <a:off x="6039620" y="5631228"/>
            <a:ext cx="10152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solidFill>
                  <a:srgbClr val="92D050"/>
                </a:solidFill>
              </a:rPr>
              <a:t>Higgs</a:t>
            </a:r>
            <a:endParaRPr kumimoji="1" lang="ja-JP" altLang="en-US" sz="2400" dirty="0">
              <a:solidFill>
                <a:srgbClr val="92D050"/>
              </a:solidFill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8C175B8D-A147-9806-10F1-E731BC2232A5}"/>
              </a:ext>
            </a:extLst>
          </p:cNvPr>
          <p:cNvSpPr txBox="1"/>
          <p:nvPr/>
        </p:nvSpPr>
        <p:spPr>
          <a:xfrm rot="2866687">
            <a:off x="4806572" y="5507434"/>
            <a:ext cx="8290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solidFill>
                  <a:srgbClr val="FFC000"/>
                </a:solidFill>
              </a:rPr>
              <a:t>AAA</a:t>
            </a:r>
            <a:endParaRPr kumimoji="1" lang="ja-JP" altLang="en-US" sz="2400" dirty="0">
              <a:solidFill>
                <a:srgbClr val="FFC000"/>
              </a:solidFill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EBB316BA-4FC9-CECD-E1D1-56BD965E3F8C}"/>
              </a:ext>
            </a:extLst>
          </p:cNvPr>
          <p:cNvSpPr txBox="1"/>
          <p:nvPr/>
        </p:nvSpPr>
        <p:spPr>
          <a:xfrm rot="2842825">
            <a:off x="4267256" y="5985696"/>
            <a:ext cx="11624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b="1" dirty="0"/>
              <a:t>(23%)</a:t>
            </a:r>
            <a:endParaRPr kumimoji="1" lang="ja-JP" altLang="en-US" sz="2800" b="1" dirty="0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9004297D-F215-82A1-9D60-308D39B58867}"/>
              </a:ext>
            </a:extLst>
          </p:cNvPr>
          <p:cNvSpPr txBox="1"/>
          <p:nvPr/>
        </p:nvSpPr>
        <p:spPr>
          <a:xfrm rot="2842825">
            <a:off x="5477563" y="5958225"/>
            <a:ext cx="11624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b="1" dirty="0"/>
              <a:t>(43%)</a:t>
            </a:r>
            <a:endParaRPr kumimoji="1" lang="ja-JP" altLang="en-US" sz="28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テキスト ボックス 17">
                <a:extLst>
                  <a:ext uri="{FF2B5EF4-FFF2-40B4-BE49-F238E27FC236}">
                    <a16:creationId xmlns:a16="http://schemas.microsoft.com/office/drawing/2014/main" id="{EF32F103-85C6-6615-7668-8A81D2CF4B00}"/>
                  </a:ext>
                </a:extLst>
              </p:cNvPr>
              <p:cNvSpPr txBox="1"/>
              <p:nvPr/>
            </p:nvSpPr>
            <p:spPr>
              <a:xfrm>
                <a:off x="2666212" y="1752740"/>
                <a:ext cx="6051785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kumimoji="1" lang="en-US" altLang="ja-JP" sz="1600" b="0" dirty="0"/>
                  <a:t>For 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1" lang="en-US" altLang="ja-JP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ja-JP" sz="16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kumimoji="1" lang="en-US" altLang="ja-JP" sz="16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kumimoji="1" lang="en-US" altLang="ja-JP" sz="1600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</m:d>
                    <m:r>
                      <a:rPr kumimoji="1" lang="en-US" altLang="ja-JP" sz="1600" b="0" i="1" smtClean="0">
                        <a:latin typeface="Cambria Math" panose="02040503050406030204" pitchFamily="18" charset="0"/>
                      </a:rPr>
                      <m:t>→(0, 0)</m:t>
                    </m:r>
                  </m:oMath>
                </a14:m>
                <a:r>
                  <a:rPr kumimoji="1" lang="en-US" altLang="ja-JP" sz="1600" dirty="0"/>
                  <a:t>, we can analytically calculate the coefficient C </a:t>
                </a:r>
                <a:endParaRPr kumimoji="1" lang="ja-JP" altLang="en-US" sz="1600" dirty="0"/>
              </a:p>
            </p:txBody>
          </p:sp>
        </mc:Choice>
        <mc:Fallback xmlns="">
          <p:sp>
            <p:nvSpPr>
              <p:cNvPr id="18" name="テキスト ボックス 17">
                <a:extLst>
                  <a:ext uri="{FF2B5EF4-FFF2-40B4-BE49-F238E27FC236}">
                    <a16:creationId xmlns:a16="http://schemas.microsoft.com/office/drawing/2014/main" id="{05FB3DAD-A987-DDF3-9E55-72BED95AEF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6212" y="1752740"/>
                <a:ext cx="6051785" cy="246221"/>
              </a:xfrm>
              <a:prstGeom prst="rect">
                <a:avLst/>
              </a:prstGeom>
              <a:blipFill>
                <a:blip r:embed="rId9"/>
                <a:stretch>
                  <a:fillRect l="-2014" t="-27500" r="-1108" b="-500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7D49FFD4-C708-417B-4109-66BBE009A361}"/>
              </a:ext>
            </a:extLst>
          </p:cNvPr>
          <p:cNvSpPr txBox="1"/>
          <p:nvPr/>
        </p:nvSpPr>
        <p:spPr>
          <a:xfrm>
            <a:off x="2202629" y="2798040"/>
            <a:ext cx="414858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200" dirty="0">
                <a:solidFill>
                  <a:schemeClr val="tx2"/>
                </a:solidFill>
              </a:rPr>
              <a:t>T. Kubo, Phys. Rev. Applied </a:t>
            </a:r>
            <a:r>
              <a:rPr lang="en-US" altLang="ja-JP" sz="1200" b="1" dirty="0">
                <a:solidFill>
                  <a:schemeClr val="tx2"/>
                </a:solidFill>
              </a:rPr>
              <a:t>22</a:t>
            </a:r>
            <a:r>
              <a:rPr lang="en-US" altLang="ja-JP" sz="1200" dirty="0">
                <a:solidFill>
                  <a:schemeClr val="tx2"/>
                </a:solidFill>
              </a:rPr>
              <a:t>, 044042 (2024) </a:t>
            </a:r>
          </a:p>
          <a:p>
            <a:r>
              <a:rPr lang="en-US" altLang="ja-JP" sz="1200" dirty="0">
                <a:solidFill>
                  <a:schemeClr val="tx2"/>
                </a:solidFill>
              </a:rPr>
              <a:t>T. Kubo, Phys. Rev. Applied </a:t>
            </a:r>
            <a:r>
              <a:rPr lang="en-US" altLang="ja-JP" sz="1200" b="1" dirty="0">
                <a:solidFill>
                  <a:schemeClr val="tx2"/>
                </a:solidFill>
              </a:rPr>
              <a:t>23</a:t>
            </a:r>
            <a:r>
              <a:rPr lang="en-US" altLang="ja-JP" sz="1200" dirty="0">
                <a:solidFill>
                  <a:schemeClr val="tx2"/>
                </a:solidFill>
              </a:rPr>
              <a:t>, 054091 (2025)</a:t>
            </a:r>
            <a:endParaRPr lang="ja-JP" altLang="en-US" sz="1200" dirty="0">
              <a:solidFill>
                <a:schemeClr val="tx2"/>
              </a:solidFill>
            </a:endParaRPr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A2B6C246-AA89-5B83-0B8C-D5B8B4A2F3DE}"/>
              </a:ext>
            </a:extLst>
          </p:cNvPr>
          <p:cNvSpPr/>
          <p:nvPr/>
        </p:nvSpPr>
        <p:spPr>
          <a:xfrm>
            <a:off x="9290483" y="784087"/>
            <a:ext cx="491258" cy="78030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2B2CE13F-3D29-F53E-1EF8-B436D80D63CB}"/>
              </a:ext>
            </a:extLst>
          </p:cNvPr>
          <p:cNvSpPr txBox="1"/>
          <p:nvPr/>
        </p:nvSpPr>
        <p:spPr>
          <a:xfrm>
            <a:off x="33130" y="0"/>
            <a:ext cx="112346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/>
              <a:t>To calculate the kinetic inductance, we just go back to its definition.</a:t>
            </a:r>
            <a:endParaRPr kumimoji="1" lang="ja-JP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60440632-C2D5-3927-0966-6EEFA4ADD74F}"/>
                  </a:ext>
                </a:extLst>
              </p:cNvPr>
              <p:cNvSpPr txBox="1"/>
              <p:nvPr/>
            </p:nvSpPr>
            <p:spPr>
              <a:xfrm>
                <a:off x="202360" y="706100"/>
                <a:ext cx="1192762" cy="905954"/>
              </a:xfrm>
              <a:prstGeom prst="rect">
                <a:avLst/>
              </a:prstGeom>
              <a:noFill/>
              <a:ln>
                <a:solidFill>
                  <a:schemeClr val="accent1">
                    <a:shade val="15000"/>
                  </a:schemeClr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kumimoji="1" lang="en-US" altLang="ja-JP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acc>
                            <m:accPr>
                              <m:chr m:val="̇"/>
                              <m:ctrlPr>
                                <a:rPr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altLang="ja-JP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2800" i="1"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e>
                                <m:sub>
                                  <m:r>
                                    <a:rPr lang="en-US" altLang="ja-JP" sz="28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e>
                          </m:acc>
                        </m:den>
                      </m:f>
                    </m:oMath>
                  </m:oMathPara>
                </a14:m>
                <a:endParaRPr kumimoji="1" lang="ja-JP" altLang="en-US" sz="2800" dirty="0"/>
              </a:p>
            </p:txBody>
          </p:sp>
        </mc:Choice>
        <mc:Fallback xmlns="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A42701DC-DCB8-11A2-4279-A667B0AC42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360" y="706100"/>
                <a:ext cx="1192762" cy="90595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chemeClr val="accent1">
                    <a:shade val="15000"/>
                  </a:schemeClr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テキスト ボックス 19">
                <a:extLst>
                  <a:ext uri="{FF2B5EF4-FFF2-40B4-BE49-F238E27FC236}">
                    <a16:creationId xmlns:a16="http://schemas.microsoft.com/office/drawing/2014/main" id="{D2C13EC2-208D-C712-B1CE-4162C71A4708}"/>
                  </a:ext>
                </a:extLst>
              </p:cNvPr>
              <p:cNvSpPr txBox="1"/>
              <p:nvPr/>
            </p:nvSpPr>
            <p:spPr>
              <a:xfrm>
                <a:off x="3081900" y="715512"/>
                <a:ext cx="1550809" cy="8799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ja-JP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ja-JP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ja-JP" sz="2800" i="1">
                              <a:latin typeface="Cambria Math" panose="02040503050406030204" pitchFamily="18" charset="0"/>
                            </a:rPr>
                            <m:t>𝜔</m:t>
                          </m:r>
                          <m:sSub>
                            <m:sSubPr>
                              <m:ctrlPr>
                                <a:rPr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28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altLang="ja-JP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kumimoji="1" lang="ja-JP" altLang="en-US" sz="2800" dirty="0"/>
              </a:p>
            </p:txBody>
          </p:sp>
        </mc:Choice>
        <mc:Fallback xmlns="">
          <p:sp>
            <p:nvSpPr>
              <p:cNvPr id="20" name="テキスト ボックス 19">
                <a:extLst>
                  <a:ext uri="{FF2B5EF4-FFF2-40B4-BE49-F238E27FC236}">
                    <a16:creationId xmlns:a16="http://schemas.microsoft.com/office/drawing/2014/main" id="{F4B7EF4A-8187-3B0D-AA83-E9057F266C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1900" y="715512"/>
                <a:ext cx="1550809" cy="87992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矢印: 右 24">
                <a:extLst>
                  <a:ext uri="{FF2B5EF4-FFF2-40B4-BE49-F238E27FC236}">
                    <a16:creationId xmlns:a16="http://schemas.microsoft.com/office/drawing/2014/main" id="{5B7EAF78-6525-6262-9009-046C443DD245}"/>
                  </a:ext>
                </a:extLst>
              </p:cNvPr>
              <p:cNvSpPr/>
              <p:nvPr/>
            </p:nvSpPr>
            <p:spPr>
              <a:xfrm>
                <a:off x="1534948" y="684482"/>
                <a:ext cx="1464112" cy="1032478"/>
              </a:xfrm>
              <a:prstGeom prst="rightArrow">
                <a:avLst/>
              </a:prstGeom>
              <a:solidFill>
                <a:schemeClr val="tx2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i="1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kumimoji="1" lang="en-US" altLang="ja-JP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kumimoji="1" lang="en-US" altLang="ja-JP" i="1">
                          <a:latin typeface="Cambria Math" panose="02040503050406030204" pitchFamily="18" charset="0"/>
                        </a:rPr>
                        <m:t>∝</m:t>
                      </m:r>
                      <m:sSup>
                        <m:sSupPr>
                          <m:ctrlPr>
                            <a:rPr kumimoji="1" lang="en-US" altLang="ja-JP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JP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kumimoji="1" lang="en-US" altLang="ja-JP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kumimoji="1" lang="en-US" altLang="ja-JP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ja-JP" i="1"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kumimoji="1" lang="en-US" altLang="ja-JP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kumimoji="1" lang="ja-JP" altLang="en-US" dirty="0"/>
              </a:p>
            </p:txBody>
          </p:sp>
        </mc:Choice>
        <mc:Fallback xmlns="">
          <p:sp>
            <p:nvSpPr>
              <p:cNvPr id="25" name="矢印: 右 24">
                <a:extLst>
                  <a:ext uri="{FF2B5EF4-FFF2-40B4-BE49-F238E27FC236}">
                    <a16:creationId xmlns:a16="http://schemas.microsoft.com/office/drawing/2014/main" id="{6E7D19D8-D883-A190-3D16-811BDE3C116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4948" y="684482"/>
                <a:ext cx="1464112" cy="1032478"/>
              </a:xfrm>
              <a:prstGeom prst="rightArrow">
                <a:avLst/>
              </a:prstGeom>
              <a:blipFill>
                <a:blip r:embed="rId12"/>
                <a:stretch>
                  <a:fillRect l="-123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矢印: 右 25">
            <a:extLst>
              <a:ext uri="{FF2B5EF4-FFF2-40B4-BE49-F238E27FC236}">
                <a16:creationId xmlns:a16="http://schemas.microsoft.com/office/drawing/2014/main" id="{7E7C55CE-901E-A008-F570-04D522727C42}"/>
              </a:ext>
            </a:extLst>
          </p:cNvPr>
          <p:cNvSpPr/>
          <p:nvPr/>
        </p:nvSpPr>
        <p:spPr>
          <a:xfrm>
            <a:off x="4753735" y="669919"/>
            <a:ext cx="1100009" cy="1032478"/>
          </a:xfrm>
          <a:prstGeom prst="rightArrow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27" name="図 26">
            <a:extLst>
              <a:ext uri="{FF2B5EF4-FFF2-40B4-BE49-F238E27FC236}">
                <a16:creationId xmlns:a16="http://schemas.microsoft.com/office/drawing/2014/main" id="{39FE516E-E07A-F837-98F1-110AF522144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45968" y="3533288"/>
            <a:ext cx="1533215" cy="10135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8" name="テキスト ボックス 27">
                <a:extLst>
                  <a:ext uri="{FF2B5EF4-FFF2-40B4-BE49-F238E27FC236}">
                    <a16:creationId xmlns:a16="http://schemas.microsoft.com/office/drawing/2014/main" id="{B8676750-4133-58B5-B6A7-B25013E21A0F}"/>
                  </a:ext>
                </a:extLst>
              </p:cNvPr>
              <p:cNvSpPr txBox="1"/>
              <p:nvPr/>
            </p:nvSpPr>
            <p:spPr>
              <a:xfrm>
                <a:off x="80034" y="3627295"/>
                <a:ext cx="1102545" cy="73866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kumimoji="1" lang="en-US" altLang="ja-JP" sz="2400" b="0" i="1" smtClean="0">
                        <a:latin typeface="Cambria Math" panose="02040503050406030204" pitchFamily="18" charset="0"/>
                      </a:rPr>
                      <m:t>𝑎𝑐</m:t>
                    </m:r>
                    <m:r>
                      <a:rPr kumimoji="1" lang="en-US" altLang="ja-JP" sz="2400" b="0" i="1" smtClean="0">
                        <a:latin typeface="Cambria Math" panose="02040503050406030204" pitchFamily="18" charset="0"/>
                      </a:rPr>
                      <m:t>⊥</m:t>
                    </m:r>
                    <m:r>
                      <a:rPr kumimoji="1" lang="en-US" altLang="ja-JP" sz="2400" b="0" i="1" smtClean="0">
                        <a:latin typeface="Cambria Math" panose="02040503050406030204" pitchFamily="18" charset="0"/>
                      </a:rPr>
                      <m:t>𝑑𝑐</m:t>
                    </m:r>
                  </m:oMath>
                </a14:m>
                <a:r>
                  <a:rPr kumimoji="1" lang="en-US" altLang="ja-JP" sz="2400" dirty="0"/>
                  <a:t> </a:t>
                </a:r>
              </a:p>
              <a:p>
                <a:pPr algn="ctr"/>
                <a:r>
                  <a:rPr kumimoji="1" lang="en-US" altLang="ja-JP" sz="2400" dirty="0"/>
                  <a:t>case</a:t>
                </a:r>
                <a:endParaRPr kumimoji="1" lang="ja-JP" altLang="en-US" sz="2400" dirty="0"/>
              </a:p>
            </p:txBody>
          </p:sp>
        </mc:Choice>
        <mc:Fallback xmlns="">
          <p:sp>
            <p:nvSpPr>
              <p:cNvPr id="28" name="テキスト ボックス 27">
                <a:extLst>
                  <a:ext uri="{FF2B5EF4-FFF2-40B4-BE49-F238E27FC236}">
                    <a16:creationId xmlns:a16="http://schemas.microsoft.com/office/drawing/2014/main" id="{1EC782B7-C871-E12A-A824-225E0B3927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34" y="3627295"/>
                <a:ext cx="1102545" cy="738664"/>
              </a:xfrm>
              <a:prstGeom prst="rect">
                <a:avLst/>
              </a:prstGeom>
              <a:blipFill>
                <a:blip r:embed="rId14"/>
                <a:stretch>
                  <a:fillRect l="-5464" r="-1093" b="-22764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テキスト ボックス 28">
                <a:extLst>
                  <a:ext uri="{FF2B5EF4-FFF2-40B4-BE49-F238E27FC236}">
                    <a16:creationId xmlns:a16="http://schemas.microsoft.com/office/drawing/2014/main" id="{2FBE8935-40A8-ECFB-9390-347B4724BAC5}"/>
                  </a:ext>
                </a:extLst>
              </p:cNvPr>
              <p:cNvSpPr txBox="1"/>
              <p:nvPr/>
            </p:nvSpPr>
            <p:spPr>
              <a:xfrm>
                <a:off x="2575880" y="3753009"/>
                <a:ext cx="3139257" cy="512961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  <m:t>(0)</m:t>
                          </m:r>
                        </m:sup>
                      </m:sSup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≃0.136</m:t>
                      </m:r>
                    </m:oMath>
                  </m:oMathPara>
                </a14:m>
                <a:endParaRPr kumimoji="1" lang="ja-JP" altLang="en-US" sz="3200" dirty="0"/>
              </a:p>
            </p:txBody>
          </p:sp>
        </mc:Choice>
        <mc:Fallback xmlns="">
          <p:sp>
            <p:nvSpPr>
              <p:cNvPr id="29" name="テキスト ボックス 28">
                <a:extLst>
                  <a:ext uri="{FF2B5EF4-FFF2-40B4-BE49-F238E27FC236}">
                    <a16:creationId xmlns:a16="http://schemas.microsoft.com/office/drawing/2014/main" id="{8103069B-1E38-4F4C-38EC-B6385AC3B1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5880" y="3753009"/>
                <a:ext cx="3139257" cy="51296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8899B960-6F68-A9FE-EDDA-7D2FD23C6C79}"/>
              </a:ext>
            </a:extLst>
          </p:cNvPr>
          <p:cNvSpPr txBox="1"/>
          <p:nvPr/>
        </p:nvSpPr>
        <p:spPr>
          <a:xfrm>
            <a:off x="8438196" y="2170821"/>
            <a:ext cx="36439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400" dirty="0"/>
              <a:t>Semi-phenomenological</a:t>
            </a:r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FDABDF59-DB71-40CB-8E83-D3F7B14E4D54}"/>
              </a:ext>
            </a:extLst>
          </p:cNvPr>
          <p:cNvSpPr txBox="1"/>
          <p:nvPr/>
        </p:nvSpPr>
        <p:spPr>
          <a:xfrm>
            <a:off x="568120" y="2100674"/>
            <a:ext cx="60517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/>
              <a:t>Microscopic theory of </a:t>
            </a:r>
          </a:p>
          <a:p>
            <a:pPr algn="ctr"/>
            <a:r>
              <a:rPr kumimoji="1" lang="en-US" altLang="ja-JP" sz="2400" dirty="0"/>
              <a:t>nonequilibrium superconductivity</a:t>
            </a:r>
            <a:endParaRPr kumimoji="1" lang="ja-JP" altLang="en-US" sz="2400" dirty="0"/>
          </a:p>
        </p:txBody>
      </p:sp>
      <p:cxnSp>
        <p:nvCxnSpPr>
          <p:cNvPr id="40" name="直線コネクタ 39">
            <a:extLst>
              <a:ext uri="{FF2B5EF4-FFF2-40B4-BE49-F238E27FC236}">
                <a16:creationId xmlns:a16="http://schemas.microsoft.com/office/drawing/2014/main" id="{D8950233-6DF8-4744-A25F-2C1F3829DE76}"/>
              </a:ext>
            </a:extLst>
          </p:cNvPr>
          <p:cNvCxnSpPr/>
          <p:nvPr/>
        </p:nvCxnSpPr>
        <p:spPr>
          <a:xfrm>
            <a:off x="0" y="3319928"/>
            <a:ext cx="12155951" cy="0"/>
          </a:xfrm>
          <a:prstGeom prst="line">
            <a:avLst/>
          </a:prstGeom>
          <a:ln w="698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コネクタ 40">
            <a:extLst>
              <a:ext uri="{FF2B5EF4-FFF2-40B4-BE49-F238E27FC236}">
                <a16:creationId xmlns:a16="http://schemas.microsoft.com/office/drawing/2014/main" id="{181FF45E-55B1-C2B5-3FC2-81E10F1F56E4}"/>
              </a:ext>
            </a:extLst>
          </p:cNvPr>
          <p:cNvCxnSpPr/>
          <p:nvPr/>
        </p:nvCxnSpPr>
        <p:spPr>
          <a:xfrm>
            <a:off x="7864" y="2100674"/>
            <a:ext cx="12155951" cy="0"/>
          </a:xfrm>
          <a:prstGeom prst="line">
            <a:avLst/>
          </a:prstGeom>
          <a:ln w="698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コネクタ 41">
            <a:extLst>
              <a:ext uri="{FF2B5EF4-FFF2-40B4-BE49-F238E27FC236}">
                <a16:creationId xmlns:a16="http://schemas.microsoft.com/office/drawing/2014/main" id="{EA0E908A-49D5-643E-3EE8-E1E1D92AEA69}"/>
              </a:ext>
            </a:extLst>
          </p:cNvPr>
          <p:cNvCxnSpPr>
            <a:cxnSpLocks/>
          </p:cNvCxnSpPr>
          <p:nvPr/>
        </p:nvCxnSpPr>
        <p:spPr>
          <a:xfrm>
            <a:off x="8017436" y="2079917"/>
            <a:ext cx="0" cy="4744783"/>
          </a:xfrm>
          <a:prstGeom prst="line">
            <a:avLst/>
          </a:prstGeom>
          <a:ln w="698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テキスト ボックス 45">
            <a:extLst>
              <a:ext uri="{FF2B5EF4-FFF2-40B4-BE49-F238E27FC236}">
                <a16:creationId xmlns:a16="http://schemas.microsoft.com/office/drawing/2014/main" id="{F8323C22-4D7C-0B50-59EB-E6359B46D240}"/>
              </a:ext>
            </a:extLst>
          </p:cNvPr>
          <p:cNvSpPr txBox="1"/>
          <p:nvPr/>
        </p:nvSpPr>
        <p:spPr>
          <a:xfrm>
            <a:off x="8028952" y="2753984"/>
            <a:ext cx="414858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ja-JP" sz="1200" kern="100" dirty="0">
                <a:solidFill>
                  <a:schemeClr val="tx2"/>
                </a:solidFill>
                <a:effectLst/>
                <a:ea typeface="ＭＳ 明朝" panose="02020609040205080304" pitchFamily="17" charset="-128"/>
                <a:cs typeface="Times New Roman" panose="02020603050405020304" pitchFamily="18" charset="0"/>
              </a:rPr>
              <a:t>J. R. Clem and V. G. Kogan, Phys. Rev. B </a:t>
            </a:r>
            <a:r>
              <a:rPr lang="en-US" altLang="ja-JP" sz="1200" b="1" kern="100" dirty="0">
                <a:solidFill>
                  <a:schemeClr val="tx2"/>
                </a:solidFill>
                <a:effectLst/>
                <a:ea typeface="ＭＳ 明朝" panose="02020609040205080304" pitchFamily="17" charset="-128"/>
                <a:cs typeface="Times New Roman" panose="02020603050405020304" pitchFamily="18" charset="0"/>
              </a:rPr>
              <a:t>86</a:t>
            </a:r>
            <a:r>
              <a:rPr lang="en-US" altLang="ja-JP" sz="1200" kern="100" dirty="0">
                <a:solidFill>
                  <a:schemeClr val="tx2"/>
                </a:solidFill>
                <a:effectLst/>
                <a:ea typeface="ＭＳ 明朝" panose="02020609040205080304" pitchFamily="17" charset="-128"/>
                <a:cs typeface="Times New Roman" panose="02020603050405020304" pitchFamily="18" charset="0"/>
              </a:rPr>
              <a:t>, 174521 (2012).</a:t>
            </a:r>
            <a:endParaRPr lang="en-US" altLang="ja-JP" sz="1200" kern="100" dirty="0">
              <a:solidFill>
                <a:schemeClr val="tx2"/>
              </a:solidFill>
              <a:ea typeface="ＭＳ 明朝" panose="02020609040205080304" pitchFamily="17" charset="-128"/>
              <a:cs typeface="Times New Roman" panose="02020603050405020304" pitchFamily="18" charset="0"/>
            </a:endParaRPr>
          </a:p>
          <a:p>
            <a:pPr algn="just"/>
            <a:r>
              <a:rPr lang="en-US" altLang="ja-JP" sz="1200" kern="100" dirty="0">
                <a:solidFill>
                  <a:schemeClr val="tx2"/>
                </a:solidFill>
                <a:effectLst/>
                <a:ea typeface="ＭＳ 明朝" panose="02020609040205080304" pitchFamily="17" charset="-128"/>
                <a:cs typeface="Times New Roman" panose="02020603050405020304" pitchFamily="18" charset="0"/>
              </a:rPr>
              <a:t>T. Kubo, Physical Review Research </a:t>
            </a:r>
            <a:r>
              <a:rPr lang="en-US" altLang="ja-JP" sz="1200" b="1" kern="100" dirty="0">
                <a:solidFill>
                  <a:schemeClr val="tx2"/>
                </a:solidFill>
                <a:effectLst/>
                <a:ea typeface="ＭＳ 明朝" panose="02020609040205080304" pitchFamily="17" charset="-128"/>
                <a:cs typeface="Times New Roman" panose="02020603050405020304" pitchFamily="18" charset="0"/>
              </a:rPr>
              <a:t>2</a:t>
            </a:r>
            <a:r>
              <a:rPr lang="en-US" altLang="ja-JP" sz="1200" kern="100" dirty="0">
                <a:solidFill>
                  <a:schemeClr val="tx2"/>
                </a:solidFill>
                <a:effectLst/>
                <a:ea typeface="ＭＳ 明朝" panose="02020609040205080304" pitchFamily="17" charset="-128"/>
                <a:cs typeface="Times New Roman" panose="02020603050405020304" pitchFamily="18" charset="0"/>
              </a:rPr>
              <a:t>, 033203 (2020).</a:t>
            </a:r>
            <a:endParaRPr lang="en-US" altLang="ja-JP" sz="1200" kern="100" dirty="0">
              <a:solidFill>
                <a:schemeClr val="tx2"/>
              </a:solidFill>
              <a:ea typeface="ＭＳ 明朝" panose="02020609040205080304" pitchFamily="17" charset="-128"/>
              <a:cs typeface="Times New Roman" panose="02020603050405020304" pitchFamily="18" charset="0"/>
            </a:endParaRPr>
          </a:p>
        </p:txBody>
      </p:sp>
      <p:cxnSp>
        <p:nvCxnSpPr>
          <p:cNvPr id="47" name="直線コネクタ 46">
            <a:extLst>
              <a:ext uri="{FF2B5EF4-FFF2-40B4-BE49-F238E27FC236}">
                <a16:creationId xmlns:a16="http://schemas.microsoft.com/office/drawing/2014/main" id="{E782D4FC-CF29-5791-9C5A-D69348D62A5B}"/>
              </a:ext>
            </a:extLst>
          </p:cNvPr>
          <p:cNvCxnSpPr/>
          <p:nvPr/>
        </p:nvCxnSpPr>
        <p:spPr>
          <a:xfrm>
            <a:off x="0" y="4585061"/>
            <a:ext cx="12155951" cy="0"/>
          </a:xfrm>
          <a:prstGeom prst="line">
            <a:avLst/>
          </a:prstGeom>
          <a:ln w="698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859278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05DF83-2BF3-D972-D68D-2C22FD2290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62C2F9B8-31ED-BDA2-48E3-6AADD981F9BD}"/>
                  </a:ext>
                </a:extLst>
              </p:cNvPr>
              <p:cNvSpPr txBox="1"/>
              <p:nvPr/>
            </p:nvSpPr>
            <p:spPr>
              <a:xfrm>
                <a:off x="5937653" y="497138"/>
                <a:ext cx="6104427" cy="12899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</m:d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(0)</m:t>
                      </m:r>
                      <m:d>
                        <m:dPr>
                          <m:begChr m:val="{"/>
                          <m:endChr m:val="}"/>
                          <m:ctrlP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sSup>
                            <m:sSupPr>
                              <m:ctrlPr>
                                <a:rPr kumimoji="1" lang="en-US" altLang="ja-JP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1" lang="en-US" altLang="ja-JP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kumimoji="1" lang="en-US" altLang="ja-JP" sz="3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kumimoji="1" lang="en-US" altLang="ja-JP" sz="3200" b="0" i="1" smtClean="0">
                                          <a:latin typeface="Cambria Math" panose="02040503050406030204" pitchFamily="18" charset="0"/>
                                        </a:rPr>
                                        <m:t>𝐽</m:t>
                                      </m:r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kumimoji="1" lang="en-US" altLang="ja-JP" sz="32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ja-JP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𝐽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ja-JP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𝑑𝑝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kumimoji="1" lang="en-US" altLang="ja-JP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  <m:t>+…</m:t>
                          </m:r>
                        </m:e>
                      </m:d>
                    </m:oMath>
                  </m:oMathPara>
                </a14:m>
                <a:endParaRPr kumimoji="1" lang="ja-JP" altLang="en-US" sz="3200" dirty="0"/>
              </a:p>
            </p:txBody>
          </p:sp>
        </mc:Choice>
        <mc:Fallback xmlns=""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62C2F9B8-31ED-BDA2-48E3-6AADD981F9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7653" y="497138"/>
                <a:ext cx="6104427" cy="128996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CA8E4590-6843-1D66-709C-EEC919507555}"/>
                  </a:ext>
                </a:extLst>
              </p:cNvPr>
              <p:cNvSpPr txBox="1"/>
              <p:nvPr/>
            </p:nvSpPr>
            <p:spPr>
              <a:xfrm>
                <a:off x="2284726" y="4964452"/>
                <a:ext cx="5535426" cy="512961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  <m:t>(0)</m:t>
                          </m:r>
                        </m:sup>
                      </m:sSup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≃0.409</m:t>
                      </m:r>
                    </m:oMath>
                  </m:oMathPara>
                </a14:m>
                <a:endParaRPr kumimoji="1" lang="ja-JP" altLang="en-US" sz="3200" dirty="0"/>
              </a:p>
            </p:txBody>
          </p:sp>
        </mc:Choice>
        <mc:Fallback xmlns="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CA8E4590-6843-1D66-709C-EEC9195075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4726" y="4964452"/>
                <a:ext cx="5535426" cy="51296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図 5">
            <a:extLst>
              <a:ext uri="{FF2B5EF4-FFF2-40B4-BE49-F238E27FC236}">
                <a16:creationId xmlns:a16="http://schemas.microsoft.com/office/drawing/2014/main" id="{EA8CA205-ED72-2133-B36A-64AFE81E63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0586" y="4780806"/>
            <a:ext cx="1538386" cy="10135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テキスト ボックス 7">
                <a:extLst>
                  <a:ext uri="{FF2B5EF4-FFF2-40B4-BE49-F238E27FC236}">
                    <a16:creationId xmlns:a16="http://schemas.microsoft.com/office/drawing/2014/main" id="{A6D604D5-7D4F-BC4B-2625-81E59B5E0128}"/>
                  </a:ext>
                </a:extLst>
              </p:cNvPr>
              <p:cNvSpPr txBox="1"/>
              <p:nvPr/>
            </p:nvSpPr>
            <p:spPr>
              <a:xfrm>
                <a:off x="36049" y="4869451"/>
                <a:ext cx="1041631" cy="73866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kumimoji="1" lang="en-US" altLang="ja-JP" sz="2400" b="0" i="1" smtClean="0">
                        <a:latin typeface="Cambria Math" panose="02040503050406030204" pitchFamily="18" charset="0"/>
                      </a:rPr>
                      <m:t>𝑎𝑐</m:t>
                    </m:r>
                    <m:r>
                      <a:rPr kumimoji="1" lang="en-US" altLang="ja-JP" sz="2400" b="0" i="1" smtClean="0">
                        <a:latin typeface="Cambria Math" panose="02040503050406030204" pitchFamily="18" charset="0"/>
                      </a:rPr>
                      <m:t>∥</m:t>
                    </m:r>
                    <m:r>
                      <a:rPr kumimoji="1" lang="en-US" altLang="ja-JP" sz="2400" b="0" i="1" smtClean="0">
                        <a:latin typeface="Cambria Math" panose="02040503050406030204" pitchFamily="18" charset="0"/>
                      </a:rPr>
                      <m:t>𝑑𝑐</m:t>
                    </m:r>
                  </m:oMath>
                </a14:m>
                <a:r>
                  <a:rPr kumimoji="1" lang="en-US" altLang="ja-JP" sz="2400" dirty="0"/>
                  <a:t> </a:t>
                </a:r>
              </a:p>
              <a:p>
                <a:pPr algn="ctr"/>
                <a:r>
                  <a:rPr kumimoji="1" lang="en-US" altLang="ja-JP" sz="2400" dirty="0"/>
                  <a:t>case</a:t>
                </a:r>
                <a:endParaRPr kumimoji="1" lang="ja-JP" altLang="en-US" sz="2400" dirty="0"/>
              </a:p>
            </p:txBody>
          </p:sp>
        </mc:Choice>
        <mc:Fallback xmlns="">
          <p:sp>
            <p:nvSpPr>
              <p:cNvPr id="8" name="テキスト ボックス 7">
                <a:extLst>
                  <a:ext uri="{FF2B5EF4-FFF2-40B4-BE49-F238E27FC236}">
                    <a16:creationId xmlns:a16="http://schemas.microsoft.com/office/drawing/2014/main" id="{A6D604D5-7D4F-BC4B-2625-81E59B5E01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49" y="4869451"/>
                <a:ext cx="1041631" cy="738664"/>
              </a:xfrm>
              <a:prstGeom prst="rect">
                <a:avLst/>
              </a:prstGeom>
              <a:blipFill>
                <a:blip r:embed="rId5"/>
                <a:stretch>
                  <a:fillRect l="-6358" r="-1156" b="-2195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F0B12113-BD4A-A671-96AC-97262E68F3CA}"/>
                  </a:ext>
                </a:extLst>
              </p:cNvPr>
              <p:cNvSpPr txBox="1"/>
              <p:nvPr/>
            </p:nvSpPr>
            <p:spPr>
              <a:xfrm rot="2932768">
                <a:off x="3143382" y="5691919"/>
                <a:ext cx="113595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000" b="0" i="1" smtClean="0">
                          <a:latin typeface="Cambria Math" panose="02040503050406030204" pitchFamily="18" charset="0"/>
                        </a:rPr>
                        <m:t>≃0.136</m:t>
                      </m:r>
                    </m:oMath>
                  </m:oMathPara>
                </a14:m>
                <a:endParaRPr kumimoji="1" lang="ja-JP" altLang="en-US" sz="2000" dirty="0"/>
              </a:p>
            </p:txBody>
          </p:sp>
        </mc:Choice>
        <mc:Fallback xmlns="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F0B12113-BD4A-A671-96AC-97262E68F3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932768">
                <a:off x="3143382" y="5691919"/>
                <a:ext cx="1135952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86FBFBC7-FF14-52A3-3AB6-E59D1982E4F9}"/>
                  </a:ext>
                </a:extLst>
              </p:cNvPr>
              <p:cNvSpPr txBox="1"/>
              <p:nvPr/>
            </p:nvSpPr>
            <p:spPr>
              <a:xfrm rot="2932768">
                <a:off x="4283598" y="5758560"/>
                <a:ext cx="161185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400" b="1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≃</m:t>
                      </m:r>
                      <m:r>
                        <a:rPr kumimoji="1" lang="en-US" altLang="ja-JP" sz="2400" b="1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kumimoji="1" lang="en-US" altLang="ja-JP" sz="2400" b="1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kumimoji="1" lang="en-US" altLang="ja-JP" sz="2400" b="1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𝟎𝟗𝟓𝟔</m:t>
                      </m:r>
                    </m:oMath>
                  </m:oMathPara>
                </a14:m>
                <a:endParaRPr kumimoji="1" lang="ja-JP" altLang="en-US" sz="2400" b="1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86FBFBC7-FF14-52A3-3AB6-E59D1982E4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932768">
                <a:off x="4283598" y="5758560"/>
                <a:ext cx="1611852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FC22D46E-2855-3062-AB2F-40368D0E3106}"/>
                  </a:ext>
                </a:extLst>
              </p:cNvPr>
              <p:cNvSpPr txBox="1"/>
              <p:nvPr/>
            </p:nvSpPr>
            <p:spPr>
              <a:xfrm rot="2932768">
                <a:off x="5478512" y="5689124"/>
                <a:ext cx="142750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400" b="1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≃</m:t>
                      </m:r>
                      <m:r>
                        <a:rPr kumimoji="1" lang="en-US" altLang="ja-JP" sz="2400" b="1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kumimoji="1" lang="en-US" altLang="ja-JP" sz="2400" b="1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kumimoji="1" lang="en-US" altLang="ja-JP" sz="2400" b="1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𝟏𝟕𝟕</m:t>
                      </m:r>
                    </m:oMath>
                  </m:oMathPara>
                </a14:m>
                <a:endParaRPr kumimoji="1" lang="ja-JP" altLang="en-US" sz="2400" b="1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FC22D46E-2855-3062-AB2F-40368D0E31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932768">
                <a:off x="5478512" y="5689124"/>
                <a:ext cx="1427507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8FC88455-A63E-9F53-40FB-3309218FD88C}"/>
              </a:ext>
            </a:extLst>
          </p:cNvPr>
          <p:cNvSpPr txBox="1"/>
          <p:nvPr/>
        </p:nvSpPr>
        <p:spPr>
          <a:xfrm rot="2836733">
            <a:off x="6039620" y="5631228"/>
            <a:ext cx="10152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solidFill>
                  <a:srgbClr val="92D050"/>
                </a:solidFill>
              </a:rPr>
              <a:t>Higgs</a:t>
            </a:r>
            <a:endParaRPr kumimoji="1" lang="ja-JP" altLang="en-US" sz="2400" dirty="0">
              <a:solidFill>
                <a:srgbClr val="92D050"/>
              </a:solidFill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96573E14-D9E9-A911-95AE-0815B11248CB}"/>
              </a:ext>
            </a:extLst>
          </p:cNvPr>
          <p:cNvSpPr txBox="1"/>
          <p:nvPr/>
        </p:nvSpPr>
        <p:spPr>
          <a:xfrm rot="2866687">
            <a:off x="4806572" y="5507434"/>
            <a:ext cx="8290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solidFill>
                  <a:srgbClr val="FFC000"/>
                </a:solidFill>
              </a:rPr>
              <a:t>AAA</a:t>
            </a:r>
            <a:endParaRPr kumimoji="1" lang="ja-JP" altLang="en-US" sz="2400" dirty="0">
              <a:solidFill>
                <a:srgbClr val="FFC000"/>
              </a:solidFill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0700EE57-5B01-EDA3-25C1-CF04E2AD9BA2}"/>
              </a:ext>
            </a:extLst>
          </p:cNvPr>
          <p:cNvSpPr txBox="1"/>
          <p:nvPr/>
        </p:nvSpPr>
        <p:spPr>
          <a:xfrm rot="2842825">
            <a:off x="4267256" y="5985696"/>
            <a:ext cx="11624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b="1" dirty="0"/>
              <a:t>(23%)</a:t>
            </a:r>
            <a:endParaRPr kumimoji="1" lang="ja-JP" altLang="en-US" sz="2800" b="1" dirty="0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4269694A-7467-708A-919F-51936B561B21}"/>
              </a:ext>
            </a:extLst>
          </p:cNvPr>
          <p:cNvSpPr txBox="1"/>
          <p:nvPr/>
        </p:nvSpPr>
        <p:spPr>
          <a:xfrm rot="2842825">
            <a:off x="5477563" y="5958225"/>
            <a:ext cx="11624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b="1" dirty="0"/>
              <a:t>(43%)</a:t>
            </a:r>
            <a:endParaRPr kumimoji="1" lang="ja-JP" altLang="en-US" sz="28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テキスト ボックス 17">
                <a:extLst>
                  <a:ext uri="{FF2B5EF4-FFF2-40B4-BE49-F238E27FC236}">
                    <a16:creationId xmlns:a16="http://schemas.microsoft.com/office/drawing/2014/main" id="{BC89AF4F-B29B-D8E5-3132-FE330344F12B}"/>
                  </a:ext>
                </a:extLst>
              </p:cNvPr>
              <p:cNvSpPr txBox="1"/>
              <p:nvPr/>
            </p:nvSpPr>
            <p:spPr>
              <a:xfrm>
                <a:off x="2666212" y="1752740"/>
                <a:ext cx="6051785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kumimoji="1" lang="en-US" altLang="ja-JP" sz="1600" b="0" dirty="0"/>
                  <a:t>For 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1" lang="en-US" altLang="ja-JP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ja-JP" sz="16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kumimoji="1" lang="en-US" altLang="ja-JP" sz="16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kumimoji="1" lang="en-US" altLang="ja-JP" sz="1600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</m:d>
                    <m:r>
                      <a:rPr kumimoji="1" lang="en-US" altLang="ja-JP" sz="1600" b="0" i="1" smtClean="0">
                        <a:latin typeface="Cambria Math" panose="02040503050406030204" pitchFamily="18" charset="0"/>
                      </a:rPr>
                      <m:t>→(0, 0)</m:t>
                    </m:r>
                  </m:oMath>
                </a14:m>
                <a:r>
                  <a:rPr kumimoji="1" lang="en-US" altLang="ja-JP" sz="1600" dirty="0"/>
                  <a:t>, we can analytically calculate the coefficient C </a:t>
                </a:r>
                <a:endParaRPr kumimoji="1" lang="ja-JP" altLang="en-US" sz="1600" dirty="0"/>
              </a:p>
            </p:txBody>
          </p:sp>
        </mc:Choice>
        <mc:Fallback xmlns="">
          <p:sp>
            <p:nvSpPr>
              <p:cNvPr id="18" name="テキスト ボックス 17">
                <a:extLst>
                  <a:ext uri="{FF2B5EF4-FFF2-40B4-BE49-F238E27FC236}">
                    <a16:creationId xmlns:a16="http://schemas.microsoft.com/office/drawing/2014/main" id="{BC89AF4F-B29B-D8E5-3132-FE330344F1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6212" y="1752740"/>
                <a:ext cx="6051785" cy="246221"/>
              </a:xfrm>
              <a:prstGeom prst="rect">
                <a:avLst/>
              </a:prstGeom>
              <a:blipFill>
                <a:blip r:embed="rId9"/>
                <a:stretch>
                  <a:fillRect l="-2014" t="-27500" r="-1108" b="-500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E0620549-8416-2A72-A2D8-89E333E422AA}"/>
              </a:ext>
            </a:extLst>
          </p:cNvPr>
          <p:cNvSpPr txBox="1"/>
          <p:nvPr/>
        </p:nvSpPr>
        <p:spPr>
          <a:xfrm>
            <a:off x="2202629" y="2798040"/>
            <a:ext cx="414858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200" dirty="0">
                <a:solidFill>
                  <a:schemeClr val="tx2"/>
                </a:solidFill>
              </a:rPr>
              <a:t>T. Kubo, Phys. Rev. Applied </a:t>
            </a:r>
            <a:r>
              <a:rPr lang="en-US" altLang="ja-JP" sz="1200" b="1" dirty="0">
                <a:solidFill>
                  <a:schemeClr val="tx2"/>
                </a:solidFill>
              </a:rPr>
              <a:t>22</a:t>
            </a:r>
            <a:r>
              <a:rPr lang="en-US" altLang="ja-JP" sz="1200" dirty="0">
                <a:solidFill>
                  <a:schemeClr val="tx2"/>
                </a:solidFill>
              </a:rPr>
              <a:t>, 044042 (2024) </a:t>
            </a:r>
          </a:p>
          <a:p>
            <a:r>
              <a:rPr lang="en-US" altLang="ja-JP" sz="1200" dirty="0">
                <a:solidFill>
                  <a:schemeClr val="tx2"/>
                </a:solidFill>
              </a:rPr>
              <a:t>T. Kubo, Phys. Rev. Applied </a:t>
            </a:r>
            <a:r>
              <a:rPr lang="en-US" altLang="ja-JP" sz="1200" b="1" dirty="0">
                <a:solidFill>
                  <a:schemeClr val="tx2"/>
                </a:solidFill>
              </a:rPr>
              <a:t>23</a:t>
            </a:r>
            <a:r>
              <a:rPr lang="en-US" altLang="ja-JP" sz="1200" dirty="0">
                <a:solidFill>
                  <a:schemeClr val="tx2"/>
                </a:solidFill>
              </a:rPr>
              <a:t>, 054091 (2025)</a:t>
            </a:r>
            <a:endParaRPr lang="ja-JP" altLang="en-US" sz="1200" dirty="0">
              <a:solidFill>
                <a:schemeClr val="tx2"/>
              </a:solidFill>
            </a:endParaRPr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1AB5C837-8C55-8D5E-3C74-DF13B6229F87}"/>
              </a:ext>
            </a:extLst>
          </p:cNvPr>
          <p:cNvSpPr/>
          <p:nvPr/>
        </p:nvSpPr>
        <p:spPr>
          <a:xfrm>
            <a:off x="9290483" y="784087"/>
            <a:ext cx="491258" cy="78030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AF0EF339-CA94-8740-8F96-6DE0448678A1}"/>
              </a:ext>
            </a:extLst>
          </p:cNvPr>
          <p:cNvSpPr txBox="1"/>
          <p:nvPr/>
        </p:nvSpPr>
        <p:spPr>
          <a:xfrm>
            <a:off x="33130" y="0"/>
            <a:ext cx="112346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/>
              <a:t>To calculate the kinetic inductance, we just go back to its definition.</a:t>
            </a:r>
            <a:endParaRPr kumimoji="1" lang="ja-JP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67B40662-3E60-5F83-829A-D4E1A3E2C11A}"/>
                  </a:ext>
                </a:extLst>
              </p:cNvPr>
              <p:cNvSpPr txBox="1"/>
              <p:nvPr/>
            </p:nvSpPr>
            <p:spPr>
              <a:xfrm>
                <a:off x="202360" y="706100"/>
                <a:ext cx="1192762" cy="905954"/>
              </a:xfrm>
              <a:prstGeom prst="rect">
                <a:avLst/>
              </a:prstGeom>
              <a:noFill/>
              <a:ln>
                <a:solidFill>
                  <a:schemeClr val="accent1">
                    <a:shade val="15000"/>
                  </a:schemeClr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kumimoji="1" lang="en-US" altLang="ja-JP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acc>
                            <m:accPr>
                              <m:chr m:val="̇"/>
                              <m:ctrlPr>
                                <a:rPr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altLang="ja-JP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2800" i="1"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e>
                                <m:sub>
                                  <m:r>
                                    <a:rPr lang="en-US" altLang="ja-JP" sz="28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e>
                          </m:acc>
                        </m:den>
                      </m:f>
                    </m:oMath>
                  </m:oMathPara>
                </a14:m>
                <a:endParaRPr kumimoji="1" lang="ja-JP" altLang="en-US" sz="2800" dirty="0"/>
              </a:p>
            </p:txBody>
          </p:sp>
        </mc:Choice>
        <mc:Fallback xmlns="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67B40662-3E60-5F83-829A-D4E1A3E2C1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360" y="706100"/>
                <a:ext cx="1192762" cy="90595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chemeClr val="accent1">
                    <a:shade val="15000"/>
                  </a:schemeClr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テキスト ボックス 19">
                <a:extLst>
                  <a:ext uri="{FF2B5EF4-FFF2-40B4-BE49-F238E27FC236}">
                    <a16:creationId xmlns:a16="http://schemas.microsoft.com/office/drawing/2014/main" id="{3A9E08A8-3D27-ED06-2A8E-2EF81D7EA8F9}"/>
                  </a:ext>
                </a:extLst>
              </p:cNvPr>
              <p:cNvSpPr txBox="1"/>
              <p:nvPr/>
            </p:nvSpPr>
            <p:spPr>
              <a:xfrm>
                <a:off x="3081900" y="715512"/>
                <a:ext cx="1550809" cy="8799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ja-JP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ja-JP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ja-JP" sz="2800" i="1">
                              <a:latin typeface="Cambria Math" panose="02040503050406030204" pitchFamily="18" charset="0"/>
                            </a:rPr>
                            <m:t>𝜔</m:t>
                          </m:r>
                          <m:sSub>
                            <m:sSubPr>
                              <m:ctrlPr>
                                <a:rPr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28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altLang="ja-JP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kumimoji="1" lang="ja-JP" altLang="en-US" sz="2800" dirty="0"/>
              </a:p>
            </p:txBody>
          </p:sp>
        </mc:Choice>
        <mc:Fallback xmlns="">
          <p:sp>
            <p:nvSpPr>
              <p:cNvPr id="20" name="テキスト ボックス 19">
                <a:extLst>
                  <a:ext uri="{FF2B5EF4-FFF2-40B4-BE49-F238E27FC236}">
                    <a16:creationId xmlns:a16="http://schemas.microsoft.com/office/drawing/2014/main" id="{3A9E08A8-3D27-ED06-2A8E-2EF81D7EA8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1900" y="715512"/>
                <a:ext cx="1550809" cy="87992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矢印: 右 24">
                <a:extLst>
                  <a:ext uri="{FF2B5EF4-FFF2-40B4-BE49-F238E27FC236}">
                    <a16:creationId xmlns:a16="http://schemas.microsoft.com/office/drawing/2014/main" id="{EAD9718C-9F32-BE00-2C28-32AAB63E1E2E}"/>
                  </a:ext>
                </a:extLst>
              </p:cNvPr>
              <p:cNvSpPr/>
              <p:nvPr/>
            </p:nvSpPr>
            <p:spPr>
              <a:xfrm>
                <a:off x="1534948" y="684482"/>
                <a:ext cx="1464112" cy="1032478"/>
              </a:xfrm>
              <a:prstGeom prst="rightArrow">
                <a:avLst/>
              </a:prstGeom>
              <a:solidFill>
                <a:schemeClr val="tx2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i="1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kumimoji="1" lang="en-US" altLang="ja-JP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kumimoji="1" lang="en-US" altLang="ja-JP" i="1">
                          <a:latin typeface="Cambria Math" panose="02040503050406030204" pitchFamily="18" charset="0"/>
                        </a:rPr>
                        <m:t>∝</m:t>
                      </m:r>
                      <m:sSup>
                        <m:sSupPr>
                          <m:ctrlPr>
                            <a:rPr kumimoji="1" lang="en-US" altLang="ja-JP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JP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kumimoji="1" lang="en-US" altLang="ja-JP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kumimoji="1" lang="en-US" altLang="ja-JP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ja-JP" i="1"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kumimoji="1" lang="en-US" altLang="ja-JP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kumimoji="1" lang="ja-JP" altLang="en-US" dirty="0"/>
              </a:p>
            </p:txBody>
          </p:sp>
        </mc:Choice>
        <mc:Fallback xmlns="">
          <p:sp>
            <p:nvSpPr>
              <p:cNvPr id="25" name="矢印: 右 24">
                <a:extLst>
                  <a:ext uri="{FF2B5EF4-FFF2-40B4-BE49-F238E27FC236}">
                    <a16:creationId xmlns:a16="http://schemas.microsoft.com/office/drawing/2014/main" id="{EAD9718C-9F32-BE00-2C28-32AAB63E1E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4948" y="684482"/>
                <a:ext cx="1464112" cy="1032478"/>
              </a:xfrm>
              <a:prstGeom prst="rightArrow">
                <a:avLst/>
              </a:prstGeom>
              <a:blipFill>
                <a:blip r:embed="rId12"/>
                <a:stretch>
                  <a:fillRect l="-123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矢印: 右 25">
            <a:extLst>
              <a:ext uri="{FF2B5EF4-FFF2-40B4-BE49-F238E27FC236}">
                <a16:creationId xmlns:a16="http://schemas.microsoft.com/office/drawing/2014/main" id="{BFF77E98-D6E6-6DD8-683B-24BC25C074A9}"/>
              </a:ext>
            </a:extLst>
          </p:cNvPr>
          <p:cNvSpPr/>
          <p:nvPr/>
        </p:nvSpPr>
        <p:spPr>
          <a:xfrm>
            <a:off x="4753735" y="669919"/>
            <a:ext cx="1100009" cy="1032478"/>
          </a:xfrm>
          <a:prstGeom prst="rightArrow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27" name="図 26">
            <a:extLst>
              <a:ext uri="{FF2B5EF4-FFF2-40B4-BE49-F238E27FC236}">
                <a16:creationId xmlns:a16="http://schemas.microsoft.com/office/drawing/2014/main" id="{C7C716EE-1E40-62D0-AEE8-5B4B819B2A2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45968" y="3533288"/>
            <a:ext cx="1533215" cy="10135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8" name="テキスト ボックス 27">
                <a:extLst>
                  <a:ext uri="{FF2B5EF4-FFF2-40B4-BE49-F238E27FC236}">
                    <a16:creationId xmlns:a16="http://schemas.microsoft.com/office/drawing/2014/main" id="{D850819B-9E8C-4B40-8481-92A469EE4252}"/>
                  </a:ext>
                </a:extLst>
              </p:cNvPr>
              <p:cNvSpPr txBox="1"/>
              <p:nvPr/>
            </p:nvSpPr>
            <p:spPr>
              <a:xfrm>
                <a:off x="80034" y="3627295"/>
                <a:ext cx="1102545" cy="73866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kumimoji="1" lang="en-US" altLang="ja-JP" sz="2400" b="0" i="1" smtClean="0">
                        <a:latin typeface="Cambria Math" panose="02040503050406030204" pitchFamily="18" charset="0"/>
                      </a:rPr>
                      <m:t>𝑎𝑐</m:t>
                    </m:r>
                    <m:r>
                      <a:rPr kumimoji="1" lang="en-US" altLang="ja-JP" sz="2400" b="0" i="1" smtClean="0">
                        <a:latin typeface="Cambria Math" panose="02040503050406030204" pitchFamily="18" charset="0"/>
                      </a:rPr>
                      <m:t>⊥</m:t>
                    </m:r>
                    <m:r>
                      <a:rPr kumimoji="1" lang="en-US" altLang="ja-JP" sz="2400" b="0" i="1" smtClean="0">
                        <a:latin typeface="Cambria Math" panose="02040503050406030204" pitchFamily="18" charset="0"/>
                      </a:rPr>
                      <m:t>𝑑𝑐</m:t>
                    </m:r>
                  </m:oMath>
                </a14:m>
                <a:r>
                  <a:rPr kumimoji="1" lang="en-US" altLang="ja-JP" sz="2400" dirty="0"/>
                  <a:t> </a:t>
                </a:r>
              </a:p>
              <a:p>
                <a:pPr algn="ctr"/>
                <a:r>
                  <a:rPr kumimoji="1" lang="en-US" altLang="ja-JP" sz="2400" dirty="0"/>
                  <a:t>case</a:t>
                </a:r>
                <a:endParaRPr kumimoji="1" lang="ja-JP" altLang="en-US" sz="2400" dirty="0"/>
              </a:p>
            </p:txBody>
          </p:sp>
        </mc:Choice>
        <mc:Fallback xmlns="">
          <p:sp>
            <p:nvSpPr>
              <p:cNvPr id="28" name="テキスト ボックス 27">
                <a:extLst>
                  <a:ext uri="{FF2B5EF4-FFF2-40B4-BE49-F238E27FC236}">
                    <a16:creationId xmlns:a16="http://schemas.microsoft.com/office/drawing/2014/main" id="{D850819B-9E8C-4B40-8481-92A469EE42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34" y="3627295"/>
                <a:ext cx="1102545" cy="738664"/>
              </a:xfrm>
              <a:prstGeom prst="rect">
                <a:avLst/>
              </a:prstGeom>
              <a:blipFill>
                <a:blip r:embed="rId14"/>
                <a:stretch>
                  <a:fillRect l="-5464" r="-1093" b="-22764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テキスト ボックス 28">
                <a:extLst>
                  <a:ext uri="{FF2B5EF4-FFF2-40B4-BE49-F238E27FC236}">
                    <a16:creationId xmlns:a16="http://schemas.microsoft.com/office/drawing/2014/main" id="{E2CD3A35-7425-C531-C45C-989F8F1E2947}"/>
                  </a:ext>
                </a:extLst>
              </p:cNvPr>
              <p:cNvSpPr txBox="1"/>
              <p:nvPr/>
            </p:nvSpPr>
            <p:spPr>
              <a:xfrm>
                <a:off x="2575880" y="3753009"/>
                <a:ext cx="3139257" cy="512961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  <m:t>(0)</m:t>
                          </m:r>
                        </m:sup>
                      </m:sSup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≃0.136</m:t>
                      </m:r>
                    </m:oMath>
                  </m:oMathPara>
                </a14:m>
                <a:endParaRPr kumimoji="1" lang="ja-JP" altLang="en-US" sz="3200" dirty="0"/>
              </a:p>
            </p:txBody>
          </p:sp>
        </mc:Choice>
        <mc:Fallback xmlns="">
          <p:sp>
            <p:nvSpPr>
              <p:cNvPr id="29" name="テキスト ボックス 28">
                <a:extLst>
                  <a:ext uri="{FF2B5EF4-FFF2-40B4-BE49-F238E27FC236}">
                    <a16:creationId xmlns:a16="http://schemas.microsoft.com/office/drawing/2014/main" id="{E2CD3A35-7425-C531-C45C-989F8F1E29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5880" y="3753009"/>
                <a:ext cx="3139257" cy="51296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テキスト ボックス 31">
                <a:extLst>
                  <a:ext uri="{FF2B5EF4-FFF2-40B4-BE49-F238E27FC236}">
                    <a16:creationId xmlns:a16="http://schemas.microsoft.com/office/drawing/2014/main" id="{89C9084B-8385-1151-7A9B-23C52049DA1E}"/>
                  </a:ext>
                </a:extLst>
              </p:cNvPr>
              <p:cNvSpPr txBox="1"/>
              <p:nvPr/>
            </p:nvSpPr>
            <p:spPr>
              <a:xfrm>
                <a:off x="8408845" y="3598805"/>
                <a:ext cx="335870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dirty="0">
                    <a:solidFill>
                      <a:schemeClr val="tx1"/>
                    </a:solidFill>
                  </a:rPr>
                  <a:t>Fast experiment (Frozen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  <m:sub>
                        <m:r>
                          <a:rPr kumimoji="1" lang="en-US" altLang="ja-JP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𝒔</m:t>
                        </m:r>
                      </m:sub>
                    </m:sSub>
                  </m:oMath>
                </a14:m>
                <a:r>
                  <a:rPr kumimoji="1" lang="en-US" altLang="ja-JP" b="0" dirty="0">
                    <a:solidFill>
                      <a:schemeClr val="tx1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32" name="テキスト ボックス 31">
                <a:extLst>
                  <a:ext uri="{FF2B5EF4-FFF2-40B4-BE49-F238E27FC236}">
                    <a16:creationId xmlns:a16="http://schemas.microsoft.com/office/drawing/2014/main" id="{89C9084B-8385-1151-7A9B-23C52049DA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8845" y="3598805"/>
                <a:ext cx="3358704" cy="369332"/>
              </a:xfrm>
              <a:prstGeom prst="rect">
                <a:avLst/>
              </a:prstGeom>
              <a:blipFill>
                <a:blip r:embed="rId16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テキスト ボックス 34">
                <a:extLst>
                  <a:ext uri="{FF2B5EF4-FFF2-40B4-BE49-F238E27FC236}">
                    <a16:creationId xmlns:a16="http://schemas.microsoft.com/office/drawing/2014/main" id="{DC5E1B88-282C-76CF-9967-529D8BB2C557}"/>
                  </a:ext>
                </a:extLst>
              </p:cNvPr>
              <p:cNvSpPr txBox="1"/>
              <p:nvPr/>
            </p:nvSpPr>
            <p:spPr>
              <a:xfrm>
                <a:off x="8973685" y="3857222"/>
                <a:ext cx="2553018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≃0.136</m:t>
                      </m:r>
                    </m:oMath>
                  </m:oMathPara>
                </a14:m>
                <a:endParaRPr kumimoji="1" lang="ja-JP" altLang="en-US" sz="3200" dirty="0"/>
              </a:p>
            </p:txBody>
          </p:sp>
        </mc:Choice>
        <mc:Fallback xmlns="">
          <p:sp>
            <p:nvSpPr>
              <p:cNvPr id="35" name="テキスト ボックス 34">
                <a:extLst>
                  <a:ext uri="{FF2B5EF4-FFF2-40B4-BE49-F238E27FC236}">
                    <a16:creationId xmlns:a16="http://schemas.microsoft.com/office/drawing/2014/main" id="{DC5E1B88-282C-76CF-9967-529D8BB2C5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3685" y="3857222"/>
                <a:ext cx="2553018" cy="58477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50FB540D-E67E-C39A-00FD-95E14F2FA219}"/>
              </a:ext>
            </a:extLst>
          </p:cNvPr>
          <p:cNvSpPr txBox="1"/>
          <p:nvPr/>
        </p:nvSpPr>
        <p:spPr>
          <a:xfrm>
            <a:off x="8438196" y="2170821"/>
            <a:ext cx="36439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400" dirty="0"/>
              <a:t>Semi-phenomenological</a:t>
            </a:r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DEB091D7-661A-C9E4-2854-AC814D6F4DB8}"/>
              </a:ext>
            </a:extLst>
          </p:cNvPr>
          <p:cNvSpPr txBox="1"/>
          <p:nvPr/>
        </p:nvSpPr>
        <p:spPr>
          <a:xfrm>
            <a:off x="568120" y="2100674"/>
            <a:ext cx="60517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/>
              <a:t>Microscopic theory of </a:t>
            </a:r>
          </a:p>
          <a:p>
            <a:pPr algn="ctr"/>
            <a:r>
              <a:rPr kumimoji="1" lang="en-US" altLang="ja-JP" sz="2400" dirty="0"/>
              <a:t>nonequilibrium superconductivity</a:t>
            </a:r>
            <a:endParaRPr kumimoji="1" lang="ja-JP" altLang="en-US" sz="2400" dirty="0"/>
          </a:p>
        </p:txBody>
      </p:sp>
      <p:cxnSp>
        <p:nvCxnSpPr>
          <p:cNvPr id="40" name="直線コネクタ 39">
            <a:extLst>
              <a:ext uri="{FF2B5EF4-FFF2-40B4-BE49-F238E27FC236}">
                <a16:creationId xmlns:a16="http://schemas.microsoft.com/office/drawing/2014/main" id="{544B8C37-DA51-ABE9-23D0-EEB1F442BBF1}"/>
              </a:ext>
            </a:extLst>
          </p:cNvPr>
          <p:cNvCxnSpPr/>
          <p:nvPr/>
        </p:nvCxnSpPr>
        <p:spPr>
          <a:xfrm>
            <a:off x="0" y="3319928"/>
            <a:ext cx="12155951" cy="0"/>
          </a:xfrm>
          <a:prstGeom prst="line">
            <a:avLst/>
          </a:prstGeom>
          <a:ln w="698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コネクタ 40">
            <a:extLst>
              <a:ext uri="{FF2B5EF4-FFF2-40B4-BE49-F238E27FC236}">
                <a16:creationId xmlns:a16="http://schemas.microsoft.com/office/drawing/2014/main" id="{4714CA50-3F5D-77AD-E91D-068918906324}"/>
              </a:ext>
            </a:extLst>
          </p:cNvPr>
          <p:cNvCxnSpPr/>
          <p:nvPr/>
        </p:nvCxnSpPr>
        <p:spPr>
          <a:xfrm>
            <a:off x="7864" y="2100674"/>
            <a:ext cx="12155951" cy="0"/>
          </a:xfrm>
          <a:prstGeom prst="line">
            <a:avLst/>
          </a:prstGeom>
          <a:ln w="698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コネクタ 41">
            <a:extLst>
              <a:ext uri="{FF2B5EF4-FFF2-40B4-BE49-F238E27FC236}">
                <a16:creationId xmlns:a16="http://schemas.microsoft.com/office/drawing/2014/main" id="{3DC49575-F12D-F83B-8AA5-80B2CFB53367}"/>
              </a:ext>
            </a:extLst>
          </p:cNvPr>
          <p:cNvCxnSpPr>
            <a:cxnSpLocks/>
          </p:cNvCxnSpPr>
          <p:nvPr/>
        </p:nvCxnSpPr>
        <p:spPr>
          <a:xfrm>
            <a:off x="8017436" y="2079917"/>
            <a:ext cx="0" cy="4744783"/>
          </a:xfrm>
          <a:prstGeom prst="line">
            <a:avLst/>
          </a:prstGeom>
          <a:ln w="698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テキスト ボックス 45">
            <a:extLst>
              <a:ext uri="{FF2B5EF4-FFF2-40B4-BE49-F238E27FC236}">
                <a16:creationId xmlns:a16="http://schemas.microsoft.com/office/drawing/2014/main" id="{5160510F-7E5E-8EF0-B5F6-241B7BBFE7BA}"/>
              </a:ext>
            </a:extLst>
          </p:cNvPr>
          <p:cNvSpPr txBox="1"/>
          <p:nvPr/>
        </p:nvSpPr>
        <p:spPr>
          <a:xfrm>
            <a:off x="8028952" y="2753984"/>
            <a:ext cx="414858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ja-JP" sz="1200" kern="100" dirty="0">
                <a:solidFill>
                  <a:schemeClr val="tx2"/>
                </a:solidFill>
                <a:effectLst/>
                <a:ea typeface="ＭＳ 明朝" panose="02020609040205080304" pitchFamily="17" charset="-128"/>
                <a:cs typeface="Times New Roman" panose="02020603050405020304" pitchFamily="18" charset="0"/>
              </a:rPr>
              <a:t>J. R. Clem and V. G. Kogan, Phys. Rev. B </a:t>
            </a:r>
            <a:r>
              <a:rPr lang="en-US" altLang="ja-JP" sz="1200" b="1" kern="100" dirty="0">
                <a:solidFill>
                  <a:schemeClr val="tx2"/>
                </a:solidFill>
                <a:effectLst/>
                <a:ea typeface="ＭＳ 明朝" panose="02020609040205080304" pitchFamily="17" charset="-128"/>
                <a:cs typeface="Times New Roman" panose="02020603050405020304" pitchFamily="18" charset="0"/>
              </a:rPr>
              <a:t>86</a:t>
            </a:r>
            <a:r>
              <a:rPr lang="en-US" altLang="ja-JP" sz="1200" kern="100" dirty="0">
                <a:solidFill>
                  <a:schemeClr val="tx2"/>
                </a:solidFill>
                <a:effectLst/>
                <a:ea typeface="ＭＳ 明朝" panose="02020609040205080304" pitchFamily="17" charset="-128"/>
                <a:cs typeface="Times New Roman" panose="02020603050405020304" pitchFamily="18" charset="0"/>
              </a:rPr>
              <a:t>, 174521 (2012).</a:t>
            </a:r>
            <a:endParaRPr lang="en-US" altLang="ja-JP" sz="1200" kern="100" dirty="0">
              <a:solidFill>
                <a:schemeClr val="tx2"/>
              </a:solidFill>
              <a:ea typeface="ＭＳ 明朝" panose="02020609040205080304" pitchFamily="17" charset="-128"/>
              <a:cs typeface="Times New Roman" panose="02020603050405020304" pitchFamily="18" charset="0"/>
            </a:endParaRPr>
          </a:p>
          <a:p>
            <a:pPr algn="just"/>
            <a:r>
              <a:rPr lang="en-US" altLang="ja-JP" sz="1200" kern="100" dirty="0">
                <a:solidFill>
                  <a:schemeClr val="tx2"/>
                </a:solidFill>
                <a:effectLst/>
                <a:ea typeface="ＭＳ 明朝" panose="02020609040205080304" pitchFamily="17" charset="-128"/>
                <a:cs typeface="Times New Roman" panose="02020603050405020304" pitchFamily="18" charset="0"/>
              </a:rPr>
              <a:t>T. Kubo, Physical Review Research </a:t>
            </a:r>
            <a:r>
              <a:rPr lang="en-US" altLang="ja-JP" sz="1200" b="1" kern="100" dirty="0">
                <a:solidFill>
                  <a:schemeClr val="tx2"/>
                </a:solidFill>
                <a:effectLst/>
                <a:ea typeface="ＭＳ 明朝" panose="02020609040205080304" pitchFamily="17" charset="-128"/>
                <a:cs typeface="Times New Roman" panose="02020603050405020304" pitchFamily="18" charset="0"/>
              </a:rPr>
              <a:t>2</a:t>
            </a:r>
            <a:r>
              <a:rPr lang="en-US" altLang="ja-JP" sz="1200" kern="100" dirty="0">
                <a:solidFill>
                  <a:schemeClr val="tx2"/>
                </a:solidFill>
                <a:effectLst/>
                <a:ea typeface="ＭＳ 明朝" panose="02020609040205080304" pitchFamily="17" charset="-128"/>
                <a:cs typeface="Times New Roman" panose="02020603050405020304" pitchFamily="18" charset="0"/>
              </a:rPr>
              <a:t>, 033203 (2020).</a:t>
            </a:r>
            <a:endParaRPr lang="en-US" altLang="ja-JP" sz="1200" kern="100" dirty="0">
              <a:solidFill>
                <a:schemeClr val="tx2"/>
              </a:solidFill>
              <a:ea typeface="ＭＳ 明朝" panose="02020609040205080304" pitchFamily="17" charset="-128"/>
              <a:cs typeface="Times New Roman" panose="02020603050405020304" pitchFamily="18" charset="0"/>
            </a:endParaRPr>
          </a:p>
        </p:txBody>
      </p:sp>
      <p:cxnSp>
        <p:nvCxnSpPr>
          <p:cNvPr id="47" name="直線コネクタ 46">
            <a:extLst>
              <a:ext uri="{FF2B5EF4-FFF2-40B4-BE49-F238E27FC236}">
                <a16:creationId xmlns:a16="http://schemas.microsoft.com/office/drawing/2014/main" id="{273D21D8-9ED7-6D6F-A2A4-BC67C064513E}"/>
              </a:ext>
            </a:extLst>
          </p:cNvPr>
          <p:cNvCxnSpPr/>
          <p:nvPr/>
        </p:nvCxnSpPr>
        <p:spPr>
          <a:xfrm>
            <a:off x="0" y="4585061"/>
            <a:ext cx="12155951" cy="0"/>
          </a:xfrm>
          <a:prstGeom prst="line">
            <a:avLst/>
          </a:prstGeom>
          <a:ln w="698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419870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7FF73F-315F-447D-4B16-ED9DC170D0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7B010ED7-0846-2BB0-06D3-299970C63063}"/>
                  </a:ext>
                </a:extLst>
              </p:cNvPr>
              <p:cNvSpPr txBox="1"/>
              <p:nvPr/>
            </p:nvSpPr>
            <p:spPr>
              <a:xfrm>
                <a:off x="5937653" y="497138"/>
                <a:ext cx="6104427" cy="12899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</m:d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(0)</m:t>
                      </m:r>
                      <m:d>
                        <m:dPr>
                          <m:begChr m:val="{"/>
                          <m:endChr m:val="}"/>
                          <m:ctrlP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sSup>
                            <m:sSupPr>
                              <m:ctrlPr>
                                <a:rPr kumimoji="1" lang="en-US" altLang="ja-JP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1" lang="en-US" altLang="ja-JP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kumimoji="1" lang="en-US" altLang="ja-JP" sz="3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kumimoji="1" lang="en-US" altLang="ja-JP" sz="3200" b="0" i="1" smtClean="0">
                                          <a:latin typeface="Cambria Math" panose="02040503050406030204" pitchFamily="18" charset="0"/>
                                        </a:rPr>
                                        <m:t>𝐽</m:t>
                                      </m:r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kumimoji="1" lang="en-US" altLang="ja-JP" sz="32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ja-JP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𝐽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ja-JP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𝑑𝑝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kumimoji="1" lang="en-US" altLang="ja-JP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  <m:t>+…</m:t>
                          </m:r>
                        </m:e>
                      </m:d>
                    </m:oMath>
                  </m:oMathPara>
                </a14:m>
                <a:endParaRPr kumimoji="1" lang="ja-JP" altLang="en-US" sz="3200" dirty="0"/>
              </a:p>
            </p:txBody>
          </p:sp>
        </mc:Choice>
        <mc:Fallback xmlns=""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7B010ED7-0846-2BB0-06D3-299970C630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7653" y="497138"/>
                <a:ext cx="6104427" cy="128996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5DFA1BDE-92AC-02DA-2541-EC0E771DDBB6}"/>
                  </a:ext>
                </a:extLst>
              </p:cNvPr>
              <p:cNvSpPr txBox="1"/>
              <p:nvPr/>
            </p:nvSpPr>
            <p:spPr>
              <a:xfrm>
                <a:off x="2284726" y="4964452"/>
                <a:ext cx="5535426" cy="512961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  <m:t>(0)</m:t>
                          </m:r>
                        </m:sup>
                      </m:sSup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≃0.409</m:t>
                      </m:r>
                    </m:oMath>
                  </m:oMathPara>
                </a14:m>
                <a:endParaRPr kumimoji="1" lang="ja-JP" altLang="en-US" sz="3200" dirty="0"/>
              </a:p>
            </p:txBody>
          </p:sp>
        </mc:Choice>
        <mc:Fallback xmlns="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5DFA1BDE-92AC-02DA-2541-EC0E771DDB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4726" y="4964452"/>
                <a:ext cx="5535426" cy="51296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図 5">
            <a:extLst>
              <a:ext uri="{FF2B5EF4-FFF2-40B4-BE49-F238E27FC236}">
                <a16:creationId xmlns:a16="http://schemas.microsoft.com/office/drawing/2014/main" id="{23511B7B-4779-2C97-B075-E6D6144ABA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0586" y="4780806"/>
            <a:ext cx="1538386" cy="10135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テキスト ボックス 7">
                <a:extLst>
                  <a:ext uri="{FF2B5EF4-FFF2-40B4-BE49-F238E27FC236}">
                    <a16:creationId xmlns:a16="http://schemas.microsoft.com/office/drawing/2014/main" id="{88238A19-83A5-50EC-9B54-5248ECA88352}"/>
                  </a:ext>
                </a:extLst>
              </p:cNvPr>
              <p:cNvSpPr txBox="1"/>
              <p:nvPr/>
            </p:nvSpPr>
            <p:spPr>
              <a:xfrm>
                <a:off x="36049" y="4869451"/>
                <a:ext cx="1041631" cy="73866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kumimoji="1" lang="en-US" altLang="ja-JP" sz="2400" b="0" i="1" smtClean="0">
                        <a:latin typeface="Cambria Math" panose="02040503050406030204" pitchFamily="18" charset="0"/>
                      </a:rPr>
                      <m:t>𝑎𝑐</m:t>
                    </m:r>
                    <m:r>
                      <a:rPr kumimoji="1" lang="en-US" altLang="ja-JP" sz="2400" b="0" i="1" smtClean="0">
                        <a:latin typeface="Cambria Math" panose="02040503050406030204" pitchFamily="18" charset="0"/>
                      </a:rPr>
                      <m:t>∥</m:t>
                    </m:r>
                    <m:r>
                      <a:rPr kumimoji="1" lang="en-US" altLang="ja-JP" sz="2400" b="0" i="1" smtClean="0">
                        <a:latin typeface="Cambria Math" panose="02040503050406030204" pitchFamily="18" charset="0"/>
                      </a:rPr>
                      <m:t>𝑑𝑐</m:t>
                    </m:r>
                  </m:oMath>
                </a14:m>
                <a:r>
                  <a:rPr kumimoji="1" lang="en-US" altLang="ja-JP" sz="2400" dirty="0"/>
                  <a:t> </a:t>
                </a:r>
              </a:p>
              <a:p>
                <a:pPr algn="ctr"/>
                <a:r>
                  <a:rPr kumimoji="1" lang="en-US" altLang="ja-JP" sz="2400" dirty="0"/>
                  <a:t>case</a:t>
                </a:r>
                <a:endParaRPr kumimoji="1" lang="ja-JP" altLang="en-US" sz="2400" dirty="0"/>
              </a:p>
            </p:txBody>
          </p:sp>
        </mc:Choice>
        <mc:Fallback xmlns="">
          <p:sp>
            <p:nvSpPr>
              <p:cNvPr id="8" name="テキスト ボックス 7">
                <a:extLst>
                  <a:ext uri="{FF2B5EF4-FFF2-40B4-BE49-F238E27FC236}">
                    <a16:creationId xmlns:a16="http://schemas.microsoft.com/office/drawing/2014/main" id="{88238A19-83A5-50EC-9B54-5248ECA883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49" y="4869451"/>
                <a:ext cx="1041631" cy="738664"/>
              </a:xfrm>
              <a:prstGeom prst="rect">
                <a:avLst/>
              </a:prstGeom>
              <a:blipFill>
                <a:blip r:embed="rId5"/>
                <a:stretch>
                  <a:fillRect l="-6358" r="-1156" b="-2195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3BBC5E23-95EE-E594-4D37-9BFC8465A43E}"/>
                  </a:ext>
                </a:extLst>
              </p:cNvPr>
              <p:cNvSpPr txBox="1"/>
              <p:nvPr/>
            </p:nvSpPr>
            <p:spPr>
              <a:xfrm rot="2932768">
                <a:off x="3143382" y="5691919"/>
                <a:ext cx="113595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000" b="0" i="1" smtClean="0">
                          <a:latin typeface="Cambria Math" panose="02040503050406030204" pitchFamily="18" charset="0"/>
                        </a:rPr>
                        <m:t>≃0.136</m:t>
                      </m:r>
                    </m:oMath>
                  </m:oMathPara>
                </a14:m>
                <a:endParaRPr kumimoji="1" lang="ja-JP" altLang="en-US" sz="2000" dirty="0"/>
              </a:p>
            </p:txBody>
          </p:sp>
        </mc:Choice>
        <mc:Fallback xmlns="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3BBC5E23-95EE-E594-4D37-9BFC8465A4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932768">
                <a:off x="3143382" y="5691919"/>
                <a:ext cx="1135952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AD3DF5ED-CC7E-C423-46FF-12CC02256910}"/>
                  </a:ext>
                </a:extLst>
              </p:cNvPr>
              <p:cNvSpPr txBox="1"/>
              <p:nvPr/>
            </p:nvSpPr>
            <p:spPr>
              <a:xfrm rot="2932768">
                <a:off x="4283598" y="5758560"/>
                <a:ext cx="161185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400" b="1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≃</m:t>
                      </m:r>
                      <m:r>
                        <a:rPr kumimoji="1" lang="en-US" altLang="ja-JP" sz="2400" b="1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kumimoji="1" lang="en-US" altLang="ja-JP" sz="2400" b="1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kumimoji="1" lang="en-US" altLang="ja-JP" sz="2400" b="1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𝟎𝟗𝟓𝟔</m:t>
                      </m:r>
                    </m:oMath>
                  </m:oMathPara>
                </a14:m>
                <a:endParaRPr kumimoji="1" lang="ja-JP" altLang="en-US" sz="2400" b="1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AD3DF5ED-CC7E-C423-46FF-12CC022569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932768">
                <a:off x="4283598" y="5758560"/>
                <a:ext cx="1611852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DD4FE3AF-B2FE-6DD5-BD86-701CB7863CA8}"/>
                  </a:ext>
                </a:extLst>
              </p:cNvPr>
              <p:cNvSpPr txBox="1"/>
              <p:nvPr/>
            </p:nvSpPr>
            <p:spPr>
              <a:xfrm rot="2932768">
                <a:off x="5478512" y="5689124"/>
                <a:ext cx="142750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400" b="1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≃</m:t>
                      </m:r>
                      <m:r>
                        <a:rPr kumimoji="1" lang="en-US" altLang="ja-JP" sz="2400" b="1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kumimoji="1" lang="en-US" altLang="ja-JP" sz="2400" b="1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kumimoji="1" lang="en-US" altLang="ja-JP" sz="2400" b="1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𝟏𝟕𝟕</m:t>
                      </m:r>
                    </m:oMath>
                  </m:oMathPara>
                </a14:m>
                <a:endParaRPr kumimoji="1" lang="ja-JP" altLang="en-US" sz="2400" b="1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DD4FE3AF-B2FE-6DD5-BD86-701CB7863C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932768">
                <a:off x="5478512" y="5689124"/>
                <a:ext cx="1427507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783E2B9C-940E-29A8-87F0-B6AE2674556A}"/>
              </a:ext>
            </a:extLst>
          </p:cNvPr>
          <p:cNvSpPr txBox="1"/>
          <p:nvPr/>
        </p:nvSpPr>
        <p:spPr>
          <a:xfrm rot="2836733">
            <a:off x="6039620" y="5631228"/>
            <a:ext cx="10152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solidFill>
                  <a:srgbClr val="92D050"/>
                </a:solidFill>
              </a:rPr>
              <a:t>Higgs</a:t>
            </a:r>
            <a:endParaRPr kumimoji="1" lang="ja-JP" altLang="en-US" sz="2400" dirty="0">
              <a:solidFill>
                <a:srgbClr val="92D050"/>
              </a:solidFill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091DB3CC-B5E3-C314-79BA-4E443B42BB72}"/>
              </a:ext>
            </a:extLst>
          </p:cNvPr>
          <p:cNvSpPr txBox="1"/>
          <p:nvPr/>
        </p:nvSpPr>
        <p:spPr>
          <a:xfrm rot="2866687">
            <a:off x="4806572" y="5507434"/>
            <a:ext cx="8290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solidFill>
                  <a:srgbClr val="FFC000"/>
                </a:solidFill>
              </a:rPr>
              <a:t>AAA</a:t>
            </a:r>
            <a:endParaRPr kumimoji="1" lang="ja-JP" altLang="en-US" sz="2400" dirty="0">
              <a:solidFill>
                <a:srgbClr val="FFC000"/>
              </a:solidFill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85973A3C-A46E-8773-38C2-706BA6E83BC4}"/>
              </a:ext>
            </a:extLst>
          </p:cNvPr>
          <p:cNvSpPr txBox="1"/>
          <p:nvPr/>
        </p:nvSpPr>
        <p:spPr>
          <a:xfrm rot="2842825">
            <a:off x="4267256" y="5985696"/>
            <a:ext cx="11624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b="1" dirty="0"/>
              <a:t>(23%)</a:t>
            </a:r>
            <a:endParaRPr kumimoji="1" lang="ja-JP" altLang="en-US" sz="2800" b="1" dirty="0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4FA26205-4C4A-82C2-C2BD-A6A1F9100A0E}"/>
              </a:ext>
            </a:extLst>
          </p:cNvPr>
          <p:cNvSpPr txBox="1"/>
          <p:nvPr/>
        </p:nvSpPr>
        <p:spPr>
          <a:xfrm rot="2842825">
            <a:off x="5477563" y="5958225"/>
            <a:ext cx="11624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b="1" dirty="0"/>
              <a:t>(43%)</a:t>
            </a:r>
            <a:endParaRPr kumimoji="1" lang="ja-JP" altLang="en-US" sz="28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テキスト ボックス 17">
                <a:extLst>
                  <a:ext uri="{FF2B5EF4-FFF2-40B4-BE49-F238E27FC236}">
                    <a16:creationId xmlns:a16="http://schemas.microsoft.com/office/drawing/2014/main" id="{F482F69C-C01F-ED1C-5536-79D8957E950F}"/>
                  </a:ext>
                </a:extLst>
              </p:cNvPr>
              <p:cNvSpPr txBox="1"/>
              <p:nvPr/>
            </p:nvSpPr>
            <p:spPr>
              <a:xfrm>
                <a:off x="2666212" y="1752740"/>
                <a:ext cx="6051785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kumimoji="1" lang="en-US" altLang="ja-JP" sz="1600" b="0" dirty="0"/>
                  <a:t>For 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1" lang="en-US" altLang="ja-JP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ja-JP" sz="16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kumimoji="1" lang="en-US" altLang="ja-JP" sz="16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kumimoji="1" lang="en-US" altLang="ja-JP" sz="1600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</m:d>
                    <m:r>
                      <a:rPr kumimoji="1" lang="en-US" altLang="ja-JP" sz="1600" b="0" i="1" smtClean="0">
                        <a:latin typeface="Cambria Math" panose="02040503050406030204" pitchFamily="18" charset="0"/>
                      </a:rPr>
                      <m:t>→(0, 0)</m:t>
                    </m:r>
                  </m:oMath>
                </a14:m>
                <a:r>
                  <a:rPr kumimoji="1" lang="en-US" altLang="ja-JP" sz="1600" dirty="0"/>
                  <a:t>, we can analytically calculate the coefficient C </a:t>
                </a:r>
                <a:endParaRPr kumimoji="1" lang="ja-JP" altLang="en-US" sz="1600" dirty="0"/>
              </a:p>
            </p:txBody>
          </p:sp>
        </mc:Choice>
        <mc:Fallback xmlns="">
          <p:sp>
            <p:nvSpPr>
              <p:cNvPr id="18" name="テキスト ボックス 17">
                <a:extLst>
                  <a:ext uri="{FF2B5EF4-FFF2-40B4-BE49-F238E27FC236}">
                    <a16:creationId xmlns:a16="http://schemas.microsoft.com/office/drawing/2014/main" id="{F482F69C-C01F-ED1C-5536-79D8957E95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6212" y="1752740"/>
                <a:ext cx="6051785" cy="246221"/>
              </a:xfrm>
              <a:prstGeom prst="rect">
                <a:avLst/>
              </a:prstGeom>
              <a:blipFill>
                <a:blip r:embed="rId9"/>
                <a:stretch>
                  <a:fillRect l="-2014" t="-27500" r="-1108" b="-500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7291ED52-2432-CF78-D228-99EDA37E3463}"/>
              </a:ext>
            </a:extLst>
          </p:cNvPr>
          <p:cNvSpPr txBox="1"/>
          <p:nvPr/>
        </p:nvSpPr>
        <p:spPr>
          <a:xfrm>
            <a:off x="2202629" y="2798040"/>
            <a:ext cx="414858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200" dirty="0">
                <a:solidFill>
                  <a:schemeClr val="tx2"/>
                </a:solidFill>
              </a:rPr>
              <a:t>T. Kubo, Phys. Rev. Applied </a:t>
            </a:r>
            <a:r>
              <a:rPr lang="en-US" altLang="ja-JP" sz="1200" b="1" dirty="0">
                <a:solidFill>
                  <a:schemeClr val="tx2"/>
                </a:solidFill>
              </a:rPr>
              <a:t>22</a:t>
            </a:r>
            <a:r>
              <a:rPr lang="en-US" altLang="ja-JP" sz="1200" dirty="0">
                <a:solidFill>
                  <a:schemeClr val="tx2"/>
                </a:solidFill>
              </a:rPr>
              <a:t>, 044042 (2024) </a:t>
            </a:r>
          </a:p>
          <a:p>
            <a:r>
              <a:rPr lang="en-US" altLang="ja-JP" sz="1200" dirty="0">
                <a:solidFill>
                  <a:schemeClr val="tx2"/>
                </a:solidFill>
              </a:rPr>
              <a:t>T. Kubo, Phys. Rev. Applied </a:t>
            </a:r>
            <a:r>
              <a:rPr lang="en-US" altLang="ja-JP" sz="1200" b="1" dirty="0">
                <a:solidFill>
                  <a:schemeClr val="tx2"/>
                </a:solidFill>
              </a:rPr>
              <a:t>23</a:t>
            </a:r>
            <a:r>
              <a:rPr lang="en-US" altLang="ja-JP" sz="1200" dirty="0">
                <a:solidFill>
                  <a:schemeClr val="tx2"/>
                </a:solidFill>
              </a:rPr>
              <a:t>, 054091 (2025)</a:t>
            </a:r>
            <a:endParaRPr lang="ja-JP" altLang="en-US" sz="1200" dirty="0">
              <a:solidFill>
                <a:schemeClr val="tx2"/>
              </a:solidFill>
            </a:endParaRPr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4845C829-F976-9311-4D50-FB41287358CA}"/>
              </a:ext>
            </a:extLst>
          </p:cNvPr>
          <p:cNvSpPr/>
          <p:nvPr/>
        </p:nvSpPr>
        <p:spPr>
          <a:xfrm>
            <a:off x="9290483" y="784087"/>
            <a:ext cx="491258" cy="78030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05821DAB-94EE-80D1-84AA-AD3A1AE96001}"/>
              </a:ext>
            </a:extLst>
          </p:cNvPr>
          <p:cNvSpPr txBox="1"/>
          <p:nvPr/>
        </p:nvSpPr>
        <p:spPr>
          <a:xfrm>
            <a:off x="33130" y="0"/>
            <a:ext cx="112346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/>
              <a:t>To calculate the kinetic inductance, we just go back to its definition.</a:t>
            </a:r>
            <a:endParaRPr kumimoji="1" lang="ja-JP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CD556755-B537-AA08-59BA-1B9871D0BE21}"/>
                  </a:ext>
                </a:extLst>
              </p:cNvPr>
              <p:cNvSpPr txBox="1"/>
              <p:nvPr/>
            </p:nvSpPr>
            <p:spPr>
              <a:xfrm>
                <a:off x="202360" y="706100"/>
                <a:ext cx="1192762" cy="905954"/>
              </a:xfrm>
              <a:prstGeom prst="rect">
                <a:avLst/>
              </a:prstGeom>
              <a:noFill/>
              <a:ln>
                <a:solidFill>
                  <a:schemeClr val="accent1">
                    <a:shade val="15000"/>
                  </a:schemeClr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kumimoji="1" lang="en-US" altLang="ja-JP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acc>
                            <m:accPr>
                              <m:chr m:val="̇"/>
                              <m:ctrlPr>
                                <a:rPr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altLang="ja-JP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2800" i="1"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e>
                                <m:sub>
                                  <m:r>
                                    <a:rPr lang="en-US" altLang="ja-JP" sz="28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e>
                          </m:acc>
                        </m:den>
                      </m:f>
                    </m:oMath>
                  </m:oMathPara>
                </a14:m>
                <a:endParaRPr kumimoji="1" lang="ja-JP" altLang="en-US" sz="2800" dirty="0"/>
              </a:p>
            </p:txBody>
          </p:sp>
        </mc:Choice>
        <mc:Fallback xmlns="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CD556755-B537-AA08-59BA-1B9871D0BE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360" y="706100"/>
                <a:ext cx="1192762" cy="90595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chemeClr val="accent1">
                    <a:shade val="15000"/>
                  </a:schemeClr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テキスト ボックス 19">
                <a:extLst>
                  <a:ext uri="{FF2B5EF4-FFF2-40B4-BE49-F238E27FC236}">
                    <a16:creationId xmlns:a16="http://schemas.microsoft.com/office/drawing/2014/main" id="{8404BAA4-3291-985C-1B0B-29E4884A89DC}"/>
                  </a:ext>
                </a:extLst>
              </p:cNvPr>
              <p:cNvSpPr txBox="1"/>
              <p:nvPr/>
            </p:nvSpPr>
            <p:spPr>
              <a:xfrm>
                <a:off x="3081900" y="715512"/>
                <a:ext cx="1550809" cy="8799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ja-JP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ja-JP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ja-JP" sz="2800" i="1">
                              <a:latin typeface="Cambria Math" panose="02040503050406030204" pitchFamily="18" charset="0"/>
                            </a:rPr>
                            <m:t>𝜔</m:t>
                          </m:r>
                          <m:sSub>
                            <m:sSubPr>
                              <m:ctrlPr>
                                <a:rPr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28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altLang="ja-JP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kumimoji="1" lang="ja-JP" altLang="en-US" sz="2800" dirty="0"/>
              </a:p>
            </p:txBody>
          </p:sp>
        </mc:Choice>
        <mc:Fallback xmlns="">
          <p:sp>
            <p:nvSpPr>
              <p:cNvPr id="20" name="テキスト ボックス 19">
                <a:extLst>
                  <a:ext uri="{FF2B5EF4-FFF2-40B4-BE49-F238E27FC236}">
                    <a16:creationId xmlns:a16="http://schemas.microsoft.com/office/drawing/2014/main" id="{8404BAA4-3291-985C-1B0B-29E4884A89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1900" y="715512"/>
                <a:ext cx="1550809" cy="87992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矢印: 右 24">
                <a:extLst>
                  <a:ext uri="{FF2B5EF4-FFF2-40B4-BE49-F238E27FC236}">
                    <a16:creationId xmlns:a16="http://schemas.microsoft.com/office/drawing/2014/main" id="{F73A619F-3CA3-19D7-1364-D8775C719E43}"/>
                  </a:ext>
                </a:extLst>
              </p:cNvPr>
              <p:cNvSpPr/>
              <p:nvPr/>
            </p:nvSpPr>
            <p:spPr>
              <a:xfrm>
                <a:off x="1534948" y="684482"/>
                <a:ext cx="1464112" cy="1032478"/>
              </a:xfrm>
              <a:prstGeom prst="rightArrow">
                <a:avLst/>
              </a:prstGeom>
              <a:solidFill>
                <a:schemeClr val="tx2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i="1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kumimoji="1" lang="en-US" altLang="ja-JP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kumimoji="1" lang="en-US" altLang="ja-JP" i="1">
                          <a:latin typeface="Cambria Math" panose="02040503050406030204" pitchFamily="18" charset="0"/>
                        </a:rPr>
                        <m:t>∝</m:t>
                      </m:r>
                      <m:sSup>
                        <m:sSupPr>
                          <m:ctrlPr>
                            <a:rPr kumimoji="1" lang="en-US" altLang="ja-JP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JP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kumimoji="1" lang="en-US" altLang="ja-JP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kumimoji="1" lang="en-US" altLang="ja-JP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ja-JP" i="1"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kumimoji="1" lang="en-US" altLang="ja-JP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kumimoji="1" lang="ja-JP" altLang="en-US" dirty="0"/>
              </a:p>
            </p:txBody>
          </p:sp>
        </mc:Choice>
        <mc:Fallback xmlns="">
          <p:sp>
            <p:nvSpPr>
              <p:cNvPr id="25" name="矢印: 右 24">
                <a:extLst>
                  <a:ext uri="{FF2B5EF4-FFF2-40B4-BE49-F238E27FC236}">
                    <a16:creationId xmlns:a16="http://schemas.microsoft.com/office/drawing/2014/main" id="{F73A619F-3CA3-19D7-1364-D8775C719E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4948" y="684482"/>
                <a:ext cx="1464112" cy="1032478"/>
              </a:xfrm>
              <a:prstGeom prst="rightArrow">
                <a:avLst/>
              </a:prstGeom>
              <a:blipFill>
                <a:blip r:embed="rId12"/>
                <a:stretch>
                  <a:fillRect l="-123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矢印: 右 25">
            <a:extLst>
              <a:ext uri="{FF2B5EF4-FFF2-40B4-BE49-F238E27FC236}">
                <a16:creationId xmlns:a16="http://schemas.microsoft.com/office/drawing/2014/main" id="{47CE2E21-CFC9-C369-8E52-1F227DF6F8CF}"/>
              </a:ext>
            </a:extLst>
          </p:cNvPr>
          <p:cNvSpPr/>
          <p:nvPr/>
        </p:nvSpPr>
        <p:spPr>
          <a:xfrm>
            <a:off x="4753735" y="669919"/>
            <a:ext cx="1100009" cy="1032478"/>
          </a:xfrm>
          <a:prstGeom prst="rightArrow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27" name="図 26">
            <a:extLst>
              <a:ext uri="{FF2B5EF4-FFF2-40B4-BE49-F238E27FC236}">
                <a16:creationId xmlns:a16="http://schemas.microsoft.com/office/drawing/2014/main" id="{127960FB-438A-11D4-404A-936DE2A5019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45968" y="3533288"/>
            <a:ext cx="1533215" cy="10135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8" name="テキスト ボックス 27">
                <a:extLst>
                  <a:ext uri="{FF2B5EF4-FFF2-40B4-BE49-F238E27FC236}">
                    <a16:creationId xmlns:a16="http://schemas.microsoft.com/office/drawing/2014/main" id="{393064C7-4557-E5C3-8401-67222D6F1D5F}"/>
                  </a:ext>
                </a:extLst>
              </p:cNvPr>
              <p:cNvSpPr txBox="1"/>
              <p:nvPr/>
            </p:nvSpPr>
            <p:spPr>
              <a:xfrm>
                <a:off x="80034" y="3627295"/>
                <a:ext cx="1102545" cy="73866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kumimoji="1" lang="en-US" altLang="ja-JP" sz="2400" b="0" i="1" smtClean="0">
                        <a:latin typeface="Cambria Math" panose="02040503050406030204" pitchFamily="18" charset="0"/>
                      </a:rPr>
                      <m:t>𝑎𝑐</m:t>
                    </m:r>
                    <m:r>
                      <a:rPr kumimoji="1" lang="en-US" altLang="ja-JP" sz="2400" b="0" i="1" smtClean="0">
                        <a:latin typeface="Cambria Math" panose="02040503050406030204" pitchFamily="18" charset="0"/>
                      </a:rPr>
                      <m:t>⊥</m:t>
                    </m:r>
                    <m:r>
                      <a:rPr kumimoji="1" lang="en-US" altLang="ja-JP" sz="2400" b="0" i="1" smtClean="0">
                        <a:latin typeface="Cambria Math" panose="02040503050406030204" pitchFamily="18" charset="0"/>
                      </a:rPr>
                      <m:t>𝑑𝑐</m:t>
                    </m:r>
                  </m:oMath>
                </a14:m>
                <a:r>
                  <a:rPr kumimoji="1" lang="en-US" altLang="ja-JP" sz="2400" dirty="0"/>
                  <a:t> </a:t>
                </a:r>
              </a:p>
              <a:p>
                <a:pPr algn="ctr"/>
                <a:r>
                  <a:rPr kumimoji="1" lang="en-US" altLang="ja-JP" sz="2400" dirty="0"/>
                  <a:t>case</a:t>
                </a:r>
                <a:endParaRPr kumimoji="1" lang="ja-JP" altLang="en-US" sz="2400" dirty="0"/>
              </a:p>
            </p:txBody>
          </p:sp>
        </mc:Choice>
        <mc:Fallback xmlns="">
          <p:sp>
            <p:nvSpPr>
              <p:cNvPr id="28" name="テキスト ボックス 27">
                <a:extLst>
                  <a:ext uri="{FF2B5EF4-FFF2-40B4-BE49-F238E27FC236}">
                    <a16:creationId xmlns:a16="http://schemas.microsoft.com/office/drawing/2014/main" id="{393064C7-4557-E5C3-8401-67222D6F1D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34" y="3627295"/>
                <a:ext cx="1102545" cy="738664"/>
              </a:xfrm>
              <a:prstGeom prst="rect">
                <a:avLst/>
              </a:prstGeom>
              <a:blipFill>
                <a:blip r:embed="rId14"/>
                <a:stretch>
                  <a:fillRect l="-5464" r="-1093" b="-22764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テキスト ボックス 28">
                <a:extLst>
                  <a:ext uri="{FF2B5EF4-FFF2-40B4-BE49-F238E27FC236}">
                    <a16:creationId xmlns:a16="http://schemas.microsoft.com/office/drawing/2014/main" id="{5485E090-9A5F-F836-E9D8-5D914EB0416D}"/>
                  </a:ext>
                </a:extLst>
              </p:cNvPr>
              <p:cNvSpPr txBox="1"/>
              <p:nvPr/>
            </p:nvSpPr>
            <p:spPr>
              <a:xfrm>
                <a:off x="2575880" y="3753009"/>
                <a:ext cx="3139257" cy="512961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  <m:t>(0)</m:t>
                          </m:r>
                        </m:sup>
                      </m:sSup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≃0.136</m:t>
                      </m:r>
                    </m:oMath>
                  </m:oMathPara>
                </a14:m>
                <a:endParaRPr kumimoji="1" lang="ja-JP" altLang="en-US" sz="3200" dirty="0"/>
              </a:p>
            </p:txBody>
          </p:sp>
        </mc:Choice>
        <mc:Fallback xmlns="">
          <p:sp>
            <p:nvSpPr>
              <p:cNvPr id="29" name="テキスト ボックス 28">
                <a:extLst>
                  <a:ext uri="{FF2B5EF4-FFF2-40B4-BE49-F238E27FC236}">
                    <a16:creationId xmlns:a16="http://schemas.microsoft.com/office/drawing/2014/main" id="{5485E090-9A5F-F836-E9D8-5D914EB041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5880" y="3753009"/>
                <a:ext cx="3139257" cy="51296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テキスト ボックス 31">
                <a:extLst>
                  <a:ext uri="{FF2B5EF4-FFF2-40B4-BE49-F238E27FC236}">
                    <a16:creationId xmlns:a16="http://schemas.microsoft.com/office/drawing/2014/main" id="{7E55336D-6CE6-CF6B-BBE0-F90645E6DF12}"/>
                  </a:ext>
                </a:extLst>
              </p:cNvPr>
              <p:cNvSpPr txBox="1"/>
              <p:nvPr/>
            </p:nvSpPr>
            <p:spPr>
              <a:xfrm>
                <a:off x="8408845" y="3598805"/>
                <a:ext cx="335870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dirty="0">
                    <a:solidFill>
                      <a:schemeClr val="tx1"/>
                    </a:solidFill>
                  </a:rPr>
                  <a:t>Fast experiment (Frozen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  <m:sub>
                        <m:r>
                          <a:rPr kumimoji="1" lang="en-US" altLang="ja-JP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𝒔</m:t>
                        </m:r>
                      </m:sub>
                    </m:sSub>
                  </m:oMath>
                </a14:m>
                <a:r>
                  <a:rPr kumimoji="1" lang="en-US" altLang="ja-JP" b="0" dirty="0">
                    <a:solidFill>
                      <a:schemeClr val="tx1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32" name="テキスト ボックス 31">
                <a:extLst>
                  <a:ext uri="{FF2B5EF4-FFF2-40B4-BE49-F238E27FC236}">
                    <a16:creationId xmlns:a16="http://schemas.microsoft.com/office/drawing/2014/main" id="{7E55336D-6CE6-CF6B-BBE0-F90645E6DF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8845" y="3598805"/>
                <a:ext cx="3358704" cy="369332"/>
              </a:xfrm>
              <a:prstGeom prst="rect">
                <a:avLst/>
              </a:prstGeom>
              <a:blipFill>
                <a:blip r:embed="rId16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テキスト ボックス 32">
                <a:extLst>
                  <a:ext uri="{FF2B5EF4-FFF2-40B4-BE49-F238E27FC236}">
                    <a16:creationId xmlns:a16="http://schemas.microsoft.com/office/drawing/2014/main" id="{5B5021B4-9CC7-59B2-2B6F-B1EAF78A4EF1}"/>
                  </a:ext>
                </a:extLst>
              </p:cNvPr>
              <p:cNvSpPr txBox="1"/>
              <p:nvPr/>
            </p:nvSpPr>
            <p:spPr>
              <a:xfrm>
                <a:off x="8275034" y="4780806"/>
                <a:ext cx="380710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dirty="0">
                    <a:solidFill>
                      <a:schemeClr val="tx1"/>
                    </a:solidFill>
                  </a:rPr>
                  <a:t>Slow experiment (Oscillating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  <m:sub>
                        <m:r>
                          <a:rPr kumimoji="1" lang="en-US" altLang="ja-JP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𝒔</m:t>
                        </m:r>
                      </m:sub>
                    </m:sSub>
                  </m:oMath>
                </a14:m>
                <a:r>
                  <a:rPr kumimoji="1" lang="ja-JP" altLang="en-US" b="1" dirty="0">
                    <a:solidFill>
                      <a:schemeClr val="tx1"/>
                    </a:solidFill>
                  </a:rPr>
                  <a:t>）</a:t>
                </a:r>
                <a:endParaRPr kumimoji="1" lang="en-US" altLang="ja-JP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3" name="テキスト ボックス 32">
                <a:extLst>
                  <a:ext uri="{FF2B5EF4-FFF2-40B4-BE49-F238E27FC236}">
                    <a16:creationId xmlns:a16="http://schemas.microsoft.com/office/drawing/2014/main" id="{5B5021B4-9CC7-59B2-2B6F-B1EAF78A4E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5034" y="4780806"/>
                <a:ext cx="3807108" cy="369332"/>
              </a:xfrm>
              <a:prstGeom prst="rect">
                <a:avLst/>
              </a:prstGeom>
              <a:blipFill>
                <a:blip r:embed="rId17"/>
                <a:stretch>
                  <a:fillRect t="-11475" b="-2623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テキスト ボックス 34">
                <a:extLst>
                  <a:ext uri="{FF2B5EF4-FFF2-40B4-BE49-F238E27FC236}">
                    <a16:creationId xmlns:a16="http://schemas.microsoft.com/office/drawing/2014/main" id="{507F6AFF-4256-6C32-E16A-0303666B2C5A}"/>
                  </a:ext>
                </a:extLst>
              </p:cNvPr>
              <p:cNvSpPr txBox="1"/>
              <p:nvPr/>
            </p:nvSpPr>
            <p:spPr>
              <a:xfrm>
                <a:off x="8973685" y="3857222"/>
                <a:ext cx="2553018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≃0.136</m:t>
                      </m:r>
                    </m:oMath>
                  </m:oMathPara>
                </a14:m>
                <a:endParaRPr kumimoji="1" lang="ja-JP" altLang="en-US" sz="3200" dirty="0"/>
              </a:p>
            </p:txBody>
          </p:sp>
        </mc:Choice>
        <mc:Fallback xmlns="">
          <p:sp>
            <p:nvSpPr>
              <p:cNvPr id="35" name="テキスト ボックス 34">
                <a:extLst>
                  <a:ext uri="{FF2B5EF4-FFF2-40B4-BE49-F238E27FC236}">
                    <a16:creationId xmlns:a16="http://schemas.microsoft.com/office/drawing/2014/main" id="{507F6AFF-4256-6C32-E16A-0303666B2C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3685" y="3857222"/>
                <a:ext cx="2553018" cy="584775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テキスト ボックス 35">
                <a:extLst>
                  <a:ext uri="{FF2B5EF4-FFF2-40B4-BE49-F238E27FC236}">
                    <a16:creationId xmlns:a16="http://schemas.microsoft.com/office/drawing/2014/main" id="{4107E310-BE0B-861E-6CD5-DBB0E78F4379}"/>
                  </a:ext>
                </a:extLst>
              </p:cNvPr>
              <p:cNvSpPr txBox="1"/>
              <p:nvPr/>
            </p:nvSpPr>
            <p:spPr>
              <a:xfrm>
                <a:off x="9003283" y="5106748"/>
                <a:ext cx="2553018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≃0.409</m:t>
                      </m:r>
                    </m:oMath>
                  </m:oMathPara>
                </a14:m>
                <a:endParaRPr kumimoji="1" lang="ja-JP" altLang="en-US" sz="3200" dirty="0"/>
              </a:p>
            </p:txBody>
          </p:sp>
        </mc:Choice>
        <mc:Fallback xmlns="">
          <p:sp>
            <p:nvSpPr>
              <p:cNvPr id="36" name="テキスト ボックス 35">
                <a:extLst>
                  <a:ext uri="{FF2B5EF4-FFF2-40B4-BE49-F238E27FC236}">
                    <a16:creationId xmlns:a16="http://schemas.microsoft.com/office/drawing/2014/main" id="{4107E310-BE0B-861E-6CD5-DBB0E78F43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3283" y="5106748"/>
                <a:ext cx="2553018" cy="584775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271D9220-4BEA-0462-F969-FE4F34C975F6}"/>
              </a:ext>
            </a:extLst>
          </p:cNvPr>
          <p:cNvSpPr txBox="1"/>
          <p:nvPr/>
        </p:nvSpPr>
        <p:spPr>
          <a:xfrm>
            <a:off x="8438196" y="2170821"/>
            <a:ext cx="36439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400" dirty="0"/>
              <a:t>Semi-phenomenological</a:t>
            </a:r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24F1A160-528F-B5D2-2CB1-889EFB48D705}"/>
              </a:ext>
            </a:extLst>
          </p:cNvPr>
          <p:cNvSpPr txBox="1"/>
          <p:nvPr/>
        </p:nvSpPr>
        <p:spPr>
          <a:xfrm>
            <a:off x="568120" y="2100674"/>
            <a:ext cx="60517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/>
              <a:t>Microscopic theory of </a:t>
            </a:r>
          </a:p>
          <a:p>
            <a:pPr algn="ctr"/>
            <a:r>
              <a:rPr kumimoji="1" lang="en-US" altLang="ja-JP" sz="2400" dirty="0"/>
              <a:t>nonequilibrium superconductivity</a:t>
            </a:r>
            <a:endParaRPr kumimoji="1" lang="ja-JP" altLang="en-US" sz="2400" dirty="0"/>
          </a:p>
        </p:txBody>
      </p:sp>
      <p:cxnSp>
        <p:nvCxnSpPr>
          <p:cNvPr id="40" name="直線コネクタ 39">
            <a:extLst>
              <a:ext uri="{FF2B5EF4-FFF2-40B4-BE49-F238E27FC236}">
                <a16:creationId xmlns:a16="http://schemas.microsoft.com/office/drawing/2014/main" id="{380B7771-190E-AAF8-ECC1-9AAAF514AE99}"/>
              </a:ext>
            </a:extLst>
          </p:cNvPr>
          <p:cNvCxnSpPr/>
          <p:nvPr/>
        </p:nvCxnSpPr>
        <p:spPr>
          <a:xfrm>
            <a:off x="0" y="3319928"/>
            <a:ext cx="12155951" cy="0"/>
          </a:xfrm>
          <a:prstGeom prst="line">
            <a:avLst/>
          </a:prstGeom>
          <a:ln w="698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コネクタ 40">
            <a:extLst>
              <a:ext uri="{FF2B5EF4-FFF2-40B4-BE49-F238E27FC236}">
                <a16:creationId xmlns:a16="http://schemas.microsoft.com/office/drawing/2014/main" id="{BAA8C218-470E-3F96-71EB-62ABD4FEAAB8}"/>
              </a:ext>
            </a:extLst>
          </p:cNvPr>
          <p:cNvCxnSpPr/>
          <p:nvPr/>
        </p:nvCxnSpPr>
        <p:spPr>
          <a:xfrm>
            <a:off x="7864" y="2100674"/>
            <a:ext cx="12155951" cy="0"/>
          </a:xfrm>
          <a:prstGeom prst="line">
            <a:avLst/>
          </a:prstGeom>
          <a:ln w="698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コネクタ 41">
            <a:extLst>
              <a:ext uri="{FF2B5EF4-FFF2-40B4-BE49-F238E27FC236}">
                <a16:creationId xmlns:a16="http://schemas.microsoft.com/office/drawing/2014/main" id="{7454EED1-6EF3-85EE-8068-82C41E3C1E75}"/>
              </a:ext>
            </a:extLst>
          </p:cNvPr>
          <p:cNvCxnSpPr>
            <a:cxnSpLocks/>
          </p:cNvCxnSpPr>
          <p:nvPr/>
        </p:nvCxnSpPr>
        <p:spPr>
          <a:xfrm>
            <a:off x="8017436" y="2079917"/>
            <a:ext cx="0" cy="4744783"/>
          </a:xfrm>
          <a:prstGeom prst="line">
            <a:avLst/>
          </a:prstGeom>
          <a:ln w="698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テキスト ボックス 45">
            <a:extLst>
              <a:ext uri="{FF2B5EF4-FFF2-40B4-BE49-F238E27FC236}">
                <a16:creationId xmlns:a16="http://schemas.microsoft.com/office/drawing/2014/main" id="{C3335E13-8994-36E4-CED2-34FAE559E209}"/>
              </a:ext>
            </a:extLst>
          </p:cNvPr>
          <p:cNvSpPr txBox="1"/>
          <p:nvPr/>
        </p:nvSpPr>
        <p:spPr>
          <a:xfrm>
            <a:off x="8028952" y="2753984"/>
            <a:ext cx="414858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ja-JP" sz="1200" kern="100" dirty="0">
                <a:solidFill>
                  <a:schemeClr val="tx2"/>
                </a:solidFill>
                <a:effectLst/>
                <a:ea typeface="ＭＳ 明朝" panose="02020609040205080304" pitchFamily="17" charset="-128"/>
                <a:cs typeface="Times New Roman" panose="02020603050405020304" pitchFamily="18" charset="0"/>
              </a:rPr>
              <a:t>J. R. Clem and V. G. Kogan, Phys. Rev. B </a:t>
            </a:r>
            <a:r>
              <a:rPr lang="en-US" altLang="ja-JP" sz="1200" b="1" kern="100" dirty="0">
                <a:solidFill>
                  <a:schemeClr val="tx2"/>
                </a:solidFill>
                <a:effectLst/>
                <a:ea typeface="ＭＳ 明朝" panose="02020609040205080304" pitchFamily="17" charset="-128"/>
                <a:cs typeface="Times New Roman" panose="02020603050405020304" pitchFamily="18" charset="0"/>
              </a:rPr>
              <a:t>86</a:t>
            </a:r>
            <a:r>
              <a:rPr lang="en-US" altLang="ja-JP" sz="1200" kern="100" dirty="0">
                <a:solidFill>
                  <a:schemeClr val="tx2"/>
                </a:solidFill>
                <a:effectLst/>
                <a:ea typeface="ＭＳ 明朝" panose="02020609040205080304" pitchFamily="17" charset="-128"/>
                <a:cs typeface="Times New Roman" panose="02020603050405020304" pitchFamily="18" charset="0"/>
              </a:rPr>
              <a:t>, 174521 (2012).</a:t>
            </a:r>
            <a:endParaRPr lang="en-US" altLang="ja-JP" sz="1200" kern="100" dirty="0">
              <a:solidFill>
                <a:schemeClr val="tx2"/>
              </a:solidFill>
              <a:ea typeface="ＭＳ 明朝" panose="02020609040205080304" pitchFamily="17" charset="-128"/>
              <a:cs typeface="Times New Roman" panose="02020603050405020304" pitchFamily="18" charset="0"/>
            </a:endParaRPr>
          </a:p>
          <a:p>
            <a:pPr algn="just"/>
            <a:r>
              <a:rPr lang="en-US" altLang="ja-JP" sz="1200" kern="100" dirty="0">
                <a:solidFill>
                  <a:schemeClr val="tx2"/>
                </a:solidFill>
                <a:effectLst/>
                <a:ea typeface="ＭＳ 明朝" panose="02020609040205080304" pitchFamily="17" charset="-128"/>
                <a:cs typeface="Times New Roman" panose="02020603050405020304" pitchFamily="18" charset="0"/>
              </a:rPr>
              <a:t>T. Kubo, Physical Review Research </a:t>
            </a:r>
            <a:r>
              <a:rPr lang="en-US" altLang="ja-JP" sz="1200" b="1" kern="100" dirty="0">
                <a:solidFill>
                  <a:schemeClr val="tx2"/>
                </a:solidFill>
                <a:effectLst/>
                <a:ea typeface="ＭＳ 明朝" panose="02020609040205080304" pitchFamily="17" charset="-128"/>
                <a:cs typeface="Times New Roman" panose="02020603050405020304" pitchFamily="18" charset="0"/>
              </a:rPr>
              <a:t>2</a:t>
            </a:r>
            <a:r>
              <a:rPr lang="en-US" altLang="ja-JP" sz="1200" kern="100" dirty="0">
                <a:solidFill>
                  <a:schemeClr val="tx2"/>
                </a:solidFill>
                <a:effectLst/>
                <a:ea typeface="ＭＳ 明朝" panose="02020609040205080304" pitchFamily="17" charset="-128"/>
                <a:cs typeface="Times New Roman" panose="02020603050405020304" pitchFamily="18" charset="0"/>
              </a:rPr>
              <a:t>, 033203 (2020).</a:t>
            </a:r>
            <a:endParaRPr lang="en-US" altLang="ja-JP" sz="1200" kern="100" dirty="0">
              <a:solidFill>
                <a:schemeClr val="tx2"/>
              </a:solidFill>
              <a:ea typeface="ＭＳ 明朝" panose="02020609040205080304" pitchFamily="17" charset="-128"/>
              <a:cs typeface="Times New Roman" panose="02020603050405020304" pitchFamily="18" charset="0"/>
            </a:endParaRPr>
          </a:p>
        </p:txBody>
      </p:sp>
      <p:cxnSp>
        <p:nvCxnSpPr>
          <p:cNvPr id="47" name="直線コネクタ 46">
            <a:extLst>
              <a:ext uri="{FF2B5EF4-FFF2-40B4-BE49-F238E27FC236}">
                <a16:creationId xmlns:a16="http://schemas.microsoft.com/office/drawing/2014/main" id="{4ABD8F41-44EE-E4E8-1D0B-24B0162FC105}"/>
              </a:ext>
            </a:extLst>
          </p:cNvPr>
          <p:cNvCxnSpPr/>
          <p:nvPr/>
        </p:nvCxnSpPr>
        <p:spPr>
          <a:xfrm>
            <a:off x="0" y="4585061"/>
            <a:ext cx="12155951" cy="0"/>
          </a:xfrm>
          <a:prstGeom prst="line">
            <a:avLst/>
          </a:prstGeom>
          <a:ln w="698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119033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E072CE-BEA5-3CF9-0478-0BE4A2230D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0877CFB5-4872-F90E-539E-AF0A79D33D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B3C58-AB0B-4AE7-BAF7-8EFBD51A7E73}" type="slidenum">
              <a:rPr kumimoji="1" lang="ja-JP" altLang="en-US" smtClean="0"/>
              <a:t>67</a:t>
            </a:fld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D019529F-C927-E00B-7A8C-F97AEC54CD9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85659" y="1986842"/>
            <a:ext cx="4815350" cy="473597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FCCB64F1-10D5-3CD6-FDA5-9B65C10ED8A4}"/>
                  </a:ext>
                </a:extLst>
              </p:cNvPr>
              <p:cNvSpPr txBox="1"/>
              <p:nvPr/>
            </p:nvSpPr>
            <p:spPr>
              <a:xfrm>
                <a:off x="7059981" y="1088877"/>
                <a:ext cx="3927998" cy="80624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kumimoji="1" lang="en-US" altLang="ja-JP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kumimoji="1" lang="en-US" altLang="ja-JP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ja-JP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000" b="0" i="1" smtClean="0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kumimoji="1" lang="en-US" altLang="ja-JP" sz="20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</m:e>
                      </m:d>
                      <m:r>
                        <a:rPr kumimoji="1" lang="en-US" altLang="ja-JP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ja-JP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kumimoji="1" lang="en-US" altLang="ja-JP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kumimoji="1" lang="en-US" altLang="ja-JP" sz="2000" b="0" i="1" smtClean="0">
                          <a:latin typeface="Cambria Math" panose="02040503050406030204" pitchFamily="18" charset="0"/>
                        </a:rPr>
                        <m:t>(0)</m:t>
                      </m:r>
                      <m:d>
                        <m:dPr>
                          <m:begChr m:val="{"/>
                          <m:endChr m:val="}"/>
                          <m:ctrlPr>
                            <a:rPr kumimoji="1" lang="en-US" altLang="ja-JP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2000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kumimoji="1" lang="en-US" altLang="ja-JP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  <m:sSup>
                            <m:sSupPr>
                              <m:ctrlPr>
                                <a:rPr kumimoji="1" lang="en-US" altLang="ja-JP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1" lang="en-US" altLang="ja-JP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kumimoji="1" lang="en-US" altLang="ja-JP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kumimoji="1" lang="en-US" altLang="ja-JP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ja-JP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𝐽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ja-JP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kumimoji="1" lang="en-US" altLang="ja-JP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ja-JP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𝐽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ja-JP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𝑑𝑝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kumimoji="1" lang="en-US" altLang="ja-JP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1" lang="en-US" altLang="ja-JP" sz="2000" b="0" i="1" smtClean="0">
                              <a:latin typeface="Cambria Math" panose="02040503050406030204" pitchFamily="18" charset="0"/>
                            </a:rPr>
                            <m:t>+…</m:t>
                          </m:r>
                        </m:e>
                      </m:d>
                    </m:oMath>
                  </m:oMathPara>
                </a14:m>
                <a:endParaRPr kumimoji="1" lang="ja-JP" altLang="en-US" sz="2000" dirty="0"/>
              </a:p>
            </p:txBody>
          </p:sp>
        </mc:Choice>
        <mc:Fallback xmlns="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FCCB64F1-10D5-3CD6-FDA5-9B65C10ED8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9981" y="1088877"/>
                <a:ext cx="3927998" cy="80624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直線矢印コネクタ 7">
            <a:extLst>
              <a:ext uri="{FF2B5EF4-FFF2-40B4-BE49-F238E27FC236}">
                <a16:creationId xmlns:a16="http://schemas.microsoft.com/office/drawing/2014/main" id="{1C294DBB-F315-5CC7-B2CC-97A4769E9414}"/>
              </a:ext>
            </a:extLst>
          </p:cNvPr>
          <p:cNvCxnSpPr>
            <a:cxnSpLocks/>
          </p:cNvCxnSpPr>
          <p:nvPr/>
        </p:nvCxnSpPr>
        <p:spPr>
          <a:xfrm flipH="1">
            <a:off x="3721818" y="2870000"/>
            <a:ext cx="3805323" cy="0"/>
          </a:xfrm>
          <a:prstGeom prst="straightConnector1">
            <a:avLst/>
          </a:prstGeom>
          <a:ln w="50800">
            <a:solidFill>
              <a:srgbClr val="FF33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EDD3A73C-F68C-D315-203E-3141495206F3}"/>
                  </a:ext>
                </a:extLst>
              </p:cNvPr>
              <p:cNvSpPr txBox="1"/>
              <p:nvPr/>
            </p:nvSpPr>
            <p:spPr>
              <a:xfrm>
                <a:off x="1425975" y="4573314"/>
                <a:ext cx="2508426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36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kumimoji="1" lang="en-US" altLang="ja-JP" sz="3600" b="0" i="1" smtClean="0">
                          <a:latin typeface="Cambria Math" panose="02040503050406030204" pitchFamily="18" charset="0"/>
                        </a:rPr>
                        <m:t>≃0.14</m:t>
                      </m:r>
                    </m:oMath>
                  </m:oMathPara>
                </a14:m>
                <a:endParaRPr lang="ja-JP" altLang="en-US" sz="3600" dirty="0"/>
              </a:p>
            </p:txBody>
          </p:sp>
        </mc:Choice>
        <mc:Fallback xmlns="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EDD3A73C-F68C-D315-203E-3141495206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5975" y="4573314"/>
                <a:ext cx="2508426" cy="646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7F1E5BF4-1C16-8CB6-C095-DC9FD9A51C1A}"/>
                  </a:ext>
                </a:extLst>
              </p:cNvPr>
              <p:cNvSpPr txBox="1"/>
              <p:nvPr/>
            </p:nvSpPr>
            <p:spPr>
              <a:xfrm>
                <a:off x="1887069" y="2523082"/>
                <a:ext cx="1713288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≃0.4</m:t>
                      </m:r>
                    </m:oMath>
                  </m:oMathPara>
                </a14:m>
                <a:endParaRPr lang="ja-JP" altLang="en-US" sz="3200" dirty="0"/>
              </a:p>
            </p:txBody>
          </p:sp>
        </mc:Choice>
        <mc:Fallback xmlns=""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7F1E5BF4-1C16-8CB6-C095-DC9FD9A51C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7069" y="2523082"/>
                <a:ext cx="1713288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9649CD87-6A59-C9B2-CECA-25B0F09A5A77}"/>
                  </a:ext>
                </a:extLst>
              </p:cNvPr>
              <p:cNvSpPr txBox="1"/>
              <p:nvPr/>
            </p:nvSpPr>
            <p:spPr>
              <a:xfrm rot="1260874">
                <a:off x="7805444" y="2705822"/>
                <a:ext cx="109337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𝒂𝒄</m:t>
                      </m:r>
                      <m:r>
                        <a:rPr kumimoji="1" lang="en-US" altLang="ja-JP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∥</m:t>
                      </m:r>
                      <m:r>
                        <a:rPr kumimoji="1" lang="en-US" altLang="ja-JP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𝒅𝒄</m:t>
                      </m:r>
                    </m:oMath>
                  </m:oMathPara>
                </a14:m>
                <a:endParaRPr kumimoji="1" lang="ja-JP" altLang="en-US" sz="20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9649CD87-6A59-C9B2-CECA-25B0F09A5A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260874">
                <a:off x="7805444" y="2705822"/>
                <a:ext cx="1093376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B39EDC0B-34B9-9387-4447-ED3BDA66D03E}"/>
                  </a:ext>
                </a:extLst>
              </p:cNvPr>
              <p:cNvSpPr txBox="1"/>
              <p:nvPr/>
            </p:nvSpPr>
            <p:spPr>
              <a:xfrm>
                <a:off x="7586659" y="4557064"/>
                <a:ext cx="114467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000" b="1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𝒂𝒄</m:t>
                      </m:r>
                      <m:r>
                        <a:rPr kumimoji="1" lang="en-US" altLang="ja-JP" sz="2000" b="1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⊥</m:t>
                      </m:r>
                      <m:r>
                        <a:rPr kumimoji="1" lang="en-US" altLang="ja-JP" sz="2000" b="1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𝒅𝒄</m:t>
                      </m:r>
                    </m:oMath>
                  </m:oMathPara>
                </a14:m>
                <a:endParaRPr kumimoji="1" lang="ja-JP" altLang="en-US" sz="2000" b="1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B39EDC0B-34B9-9387-4447-ED3BDA66D0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6659" y="4557064"/>
                <a:ext cx="1144672" cy="400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図 20">
            <a:extLst>
              <a:ext uri="{FF2B5EF4-FFF2-40B4-BE49-F238E27FC236}">
                <a16:creationId xmlns:a16="http://schemas.microsoft.com/office/drawing/2014/main" id="{0F3527B6-A4F6-6623-9235-219DF12805F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92693" y="5022034"/>
            <a:ext cx="1855191" cy="1226366"/>
          </a:xfrm>
          <a:prstGeom prst="rect">
            <a:avLst/>
          </a:prstGeom>
        </p:spPr>
      </p:pic>
      <p:pic>
        <p:nvPicPr>
          <p:cNvPr id="25" name="図 24">
            <a:extLst>
              <a:ext uri="{FF2B5EF4-FFF2-40B4-BE49-F238E27FC236}">
                <a16:creationId xmlns:a16="http://schemas.microsoft.com/office/drawing/2014/main" id="{96514737-222B-FAD9-AD09-58AEABE8FBD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80531" y="1335763"/>
            <a:ext cx="1858319" cy="122323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テキスト ボックス 22">
                <a:extLst>
                  <a:ext uri="{FF2B5EF4-FFF2-40B4-BE49-F238E27FC236}">
                    <a16:creationId xmlns:a16="http://schemas.microsoft.com/office/drawing/2014/main" id="{65E5E64D-F2FA-1684-C2D7-33ABBB5AB1BC}"/>
                  </a:ext>
                </a:extLst>
              </p:cNvPr>
              <p:cNvSpPr txBox="1"/>
              <p:nvPr/>
            </p:nvSpPr>
            <p:spPr>
              <a:xfrm>
                <a:off x="0" y="27914"/>
                <a:ext cx="12191999" cy="11387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ja-JP" sz="2800" b="1" u="sng" dirty="0"/>
                  <a:t>“</a:t>
                </a:r>
                <a:r>
                  <a:rPr kumimoji="1" lang="en-US" altLang="ja-JP" sz="2800" i="1" u="sng" dirty="0"/>
                  <a:t>C</a:t>
                </a:r>
                <a:r>
                  <a:rPr kumimoji="1" lang="en-US" altLang="ja-JP" sz="2800" b="1" u="sng" dirty="0"/>
                  <a:t>” from the </a:t>
                </a:r>
                <a:r>
                  <a:rPr kumimoji="1" lang="en-US" altLang="ja-JP" sz="2800" b="1" u="sng" dirty="0" err="1"/>
                  <a:t>Keldysh</a:t>
                </a:r>
                <a:r>
                  <a:rPr kumimoji="1" lang="en-US" altLang="ja-JP" sz="2800" b="1" u="sng" dirty="0"/>
                  <a:t>-Eilenberger theory</a:t>
                </a:r>
                <a:r>
                  <a:rPr kumimoji="1" lang="en-US" altLang="ja-JP" sz="2800" dirty="0"/>
                  <a:t>, </a:t>
                </a:r>
                <a:r>
                  <a:rPr kumimoji="1" lang="en-US" altLang="ja-JP" sz="2000" dirty="0"/>
                  <a:t>which is a microscopic theory of </a:t>
                </a:r>
                <a:r>
                  <a:rPr kumimoji="1" lang="en-US" altLang="ja-JP" sz="2000" b="1" dirty="0"/>
                  <a:t>nonequilibrium</a:t>
                </a:r>
                <a:r>
                  <a:rPr kumimoji="1" lang="en-US" altLang="ja-JP" sz="2000" dirty="0"/>
                  <a:t> superconductivity and is applicable at any temperature (</a:t>
                </a:r>
                <a14:m>
                  <m:oMath xmlns:m="http://schemas.openxmlformats.org/officeDocument/2006/math">
                    <m:r>
                      <a:rPr kumimoji="1" lang="en-US" altLang="ja-JP" sz="2000" b="0" i="1" smtClean="0">
                        <a:latin typeface="Cambria Math" panose="02040503050406030204" pitchFamily="18" charset="0"/>
                      </a:rPr>
                      <m:t>0≤</m:t>
                    </m:r>
                    <m:r>
                      <a:rPr kumimoji="1" lang="en-US" altLang="ja-JP" sz="20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kumimoji="1" lang="en-US" altLang="ja-JP" sz="2000" b="0" i="1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kumimoji="1" lang="en-US" altLang="ja-JP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kumimoji="1" lang="en-US" altLang="ja-JP" sz="2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kumimoji="1" lang="en-US" altLang="ja-JP" sz="2000" dirty="0"/>
                  <a:t>) and for arbitrary mean free path. </a:t>
                </a:r>
              </a:p>
            </p:txBody>
          </p:sp>
        </mc:Choice>
        <mc:Fallback xmlns="">
          <p:sp>
            <p:nvSpPr>
              <p:cNvPr id="23" name="テキスト ボックス 22">
                <a:extLst>
                  <a:ext uri="{FF2B5EF4-FFF2-40B4-BE49-F238E27FC236}">
                    <a16:creationId xmlns:a16="http://schemas.microsoft.com/office/drawing/2014/main" id="{65E5E64D-F2FA-1684-C2D7-33ABBB5AB1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7914"/>
                <a:ext cx="12191999" cy="1138773"/>
              </a:xfrm>
              <a:prstGeom prst="rect">
                <a:avLst/>
              </a:prstGeom>
              <a:blipFill>
                <a:blip r:embed="rId10"/>
                <a:stretch>
                  <a:fillRect l="-1000" t="-6452" r="-200" b="-914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直線矢印コネクタ 26">
            <a:extLst>
              <a:ext uri="{FF2B5EF4-FFF2-40B4-BE49-F238E27FC236}">
                <a16:creationId xmlns:a16="http://schemas.microsoft.com/office/drawing/2014/main" id="{203A7389-A95E-D47B-D0F7-FA8A145FB631}"/>
              </a:ext>
            </a:extLst>
          </p:cNvPr>
          <p:cNvCxnSpPr>
            <a:cxnSpLocks/>
          </p:cNvCxnSpPr>
          <p:nvPr/>
        </p:nvCxnSpPr>
        <p:spPr>
          <a:xfrm flipH="1">
            <a:off x="3803098" y="4878161"/>
            <a:ext cx="3805323" cy="0"/>
          </a:xfrm>
          <a:prstGeom prst="straightConnector1">
            <a:avLst/>
          </a:prstGeom>
          <a:ln w="50800">
            <a:solidFill>
              <a:srgbClr val="FF33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577A842D-0AEC-EF97-C9A8-C909874CD303}"/>
              </a:ext>
            </a:extLst>
          </p:cNvPr>
          <p:cNvSpPr txBox="1"/>
          <p:nvPr/>
        </p:nvSpPr>
        <p:spPr>
          <a:xfrm>
            <a:off x="750123" y="3550822"/>
            <a:ext cx="508839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2000" b="1" dirty="0"/>
              <a:t>Consistent with the dirty limit result </a:t>
            </a:r>
          </a:p>
          <a:p>
            <a:r>
              <a:rPr kumimoji="1" lang="en-US" altLang="ja-JP" sz="2000" b="1" dirty="0"/>
              <a:t>obtained from the </a:t>
            </a:r>
            <a:r>
              <a:rPr kumimoji="1" lang="en-US" altLang="ja-JP" sz="2000" b="1" dirty="0" err="1"/>
              <a:t>Keldysh-Usadel</a:t>
            </a:r>
            <a:endParaRPr lang="ja-JP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91683568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06F9B6-F745-7B43-2162-DE729B51E4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3FD64015-A7CA-F206-E737-7FB3DB8BA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4DA5E-C26F-4550-A01A-8DBB4B86492C}" type="slidenum">
              <a:rPr kumimoji="1" lang="ja-JP" altLang="en-US" smtClean="0"/>
              <a:t>68</a:t>
            </a:fld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6F414F5C-2AEF-1F2A-86F2-FD6EC1076B67}"/>
                  </a:ext>
                </a:extLst>
              </p:cNvPr>
              <p:cNvSpPr txBox="1"/>
              <p:nvPr/>
            </p:nvSpPr>
            <p:spPr>
              <a:xfrm>
                <a:off x="1" y="29679"/>
                <a:ext cx="12192000" cy="11387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ja-JP" sz="3200" dirty="0"/>
                  <a:t>We have finally come to understand the </a:t>
                </a:r>
                <a:r>
                  <a:rPr kumimoji="1" lang="en-US" altLang="ja-JP" sz="3600" b="1" i="1" u="sng" dirty="0"/>
                  <a:t>true meaning </a:t>
                </a:r>
                <a:r>
                  <a:rPr kumimoji="1" lang="en-US" altLang="ja-JP" sz="3200" dirty="0"/>
                  <a:t>of the semi-phenomenological approach: frozen and oscillating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3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3200" b="1" i="1"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  <m:sub>
                        <m:r>
                          <a:rPr kumimoji="1" lang="en-US" altLang="ja-JP" sz="3200" b="1" i="1">
                            <a:latin typeface="Cambria Math" panose="02040503050406030204" pitchFamily="18" charset="0"/>
                          </a:rPr>
                          <m:t>𝒔</m:t>
                        </m:r>
                      </m:sub>
                    </m:sSub>
                  </m:oMath>
                </a14:m>
                <a:r>
                  <a:rPr kumimoji="1" lang="en-US" altLang="ja-JP" sz="3200" dirty="0"/>
                  <a:t> </a:t>
                </a:r>
                <a:endParaRPr kumimoji="1" lang="ja-JP" altLang="en-US" sz="3200" dirty="0"/>
              </a:p>
            </p:txBody>
          </p:sp>
        </mc:Choice>
        <mc:Fallback xmlns=""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6F414F5C-2AEF-1F2A-86F2-FD6EC1076B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29679"/>
                <a:ext cx="12192000" cy="1138773"/>
              </a:xfrm>
              <a:prstGeom prst="rect">
                <a:avLst/>
              </a:prstGeom>
              <a:blipFill>
                <a:blip r:embed="rId2"/>
                <a:stretch>
                  <a:fillRect l="-1250" t="-9091" b="-1604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37005A57-B360-FADA-DBA4-8E15CD5A47B2}"/>
                  </a:ext>
                </a:extLst>
              </p:cNvPr>
              <p:cNvSpPr txBox="1"/>
              <p:nvPr/>
            </p:nvSpPr>
            <p:spPr>
              <a:xfrm>
                <a:off x="0" y="4101117"/>
                <a:ext cx="262128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2800" dirty="0">
                    <a:solidFill>
                      <a:schemeClr val="tx1"/>
                    </a:solidFill>
                  </a:rPr>
                  <a:t>Frozen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  <m:sub>
                        <m:r>
                          <a:rPr kumimoji="1" lang="en-US" altLang="ja-JP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𝒔</m:t>
                        </m:r>
                      </m:sub>
                    </m:sSub>
                  </m:oMath>
                </a14:m>
                <a:endParaRPr kumimoji="1" lang="en-US" altLang="ja-JP" sz="28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37005A57-B360-FADA-DBA4-8E15CD5A47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101117"/>
                <a:ext cx="2621280" cy="523220"/>
              </a:xfrm>
              <a:prstGeom prst="rect">
                <a:avLst/>
              </a:prstGeom>
              <a:blipFill>
                <a:blip r:embed="rId3"/>
                <a:stretch>
                  <a:fillRect t="-13953" b="-3023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E79FBC4D-3529-951A-A9B1-45135309A6BE}"/>
              </a:ext>
            </a:extLst>
          </p:cNvPr>
          <p:cNvSpPr txBox="1"/>
          <p:nvPr/>
        </p:nvSpPr>
        <p:spPr>
          <a:xfrm>
            <a:off x="2621280" y="3842711"/>
            <a:ext cx="557569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The ac frequency is so </a:t>
            </a:r>
            <a:r>
              <a:rPr kumimoji="1" lang="en-US" altLang="ja-JP" sz="2400" b="1" u="sng" dirty="0"/>
              <a:t>fast</a:t>
            </a:r>
            <a:r>
              <a:rPr kumimoji="1" lang="en-US" altLang="ja-JP" sz="2400" dirty="0"/>
              <a:t> that </a:t>
            </a:r>
          </a:p>
          <a:p>
            <a:r>
              <a:rPr kumimoji="1" lang="en-US" altLang="ja-JP" sz="2400" dirty="0"/>
              <a:t>the superfluid density cannot follow it.</a:t>
            </a:r>
          </a:p>
          <a:p>
            <a:pPr algn="ctr"/>
            <a:r>
              <a:rPr kumimoji="1" lang="en-US" altLang="ja-JP" sz="2400" dirty="0"/>
              <a:t>(Fast experiment)</a:t>
            </a:r>
            <a:endParaRPr kumimoji="1" lang="ja-JP" altLang="en-US" sz="2400" dirty="0"/>
          </a:p>
        </p:txBody>
      </p:sp>
      <p:cxnSp>
        <p:nvCxnSpPr>
          <p:cNvPr id="18" name="直線コネクタ 17">
            <a:extLst>
              <a:ext uri="{FF2B5EF4-FFF2-40B4-BE49-F238E27FC236}">
                <a16:creationId xmlns:a16="http://schemas.microsoft.com/office/drawing/2014/main" id="{228D32A4-F83A-229B-0FDB-8FEE034A64B2}"/>
              </a:ext>
            </a:extLst>
          </p:cNvPr>
          <p:cNvCxnSpPr>
            <a:cxnSpLocks/>
          </p:cNvCxnSpPr>
          <p:nvPr/>
        </p:nvCxnSpPr>
        <p:spPr>
          <a:xfrm flipV="1">
            <a:off x="2523612" y="1523307"/>
            <a:ext cx="0" cy="5220749"/>
          </a:xfrm>
          <a:prstGeom prst="line">
            <a:avLst/>
          </a:prstGeom>
          <a:ln w="698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コネクタ 20">
            <a:extLst>
              <a:ext uri="{FF2B5EF4-FFF2-40B4-BE49-F238E27FC236}">
                <a16:creationId xmlns:a16="http://schemas.microsoft.com/office/drawing/2014/main" id="{6B1BA1B3-AFCF-8A93-6E2D-6DD32C697AC8}"/>
              </a:ext>
            </a:extLst>
          </p:cNvPr>
          <p:cNvCxnSpPr/>
          <p:nvPr/>
        </p:nvCxnSpPr>
        <p:spPr>
          <a:xfrm>
            <a:off x="0" y="3719632"/>
            <a:ext cx="12155951" cy="0"/>
          </a:xfrm>
          <a:prstGeom prst="line">
            <a:avLst/>
          </a:prstGeom>
          <a:ln w="698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コネクタ 22">
            <a:extLst>
              <a:ext uri="{FF2B5EF4-FFF2-40B4-BE49-F238E27FC236}">
                <a16:creationId xmlns:a16="http://schemas.microsoft.com/office/drawing/2014/main" id="{22D4A3A6-A8E5-4A94-57CA-3B86E6AB1D25}"/>
              </a:ext>
            </a:extLst>
          </p:cNvPr>
          <p:cNvCxnSpPr/>
          <p:nvPr/>
        </p:nvCxnSpPr>
        <p:spPr>
          <a:xfrm>
            <a:off x="20320" y="5253792"/>
            <a:ext cx="12155951" cy="0"/>
          </a:xfrm>
          <a:prstGeom prst="line">
            <a:avLst/>
          </a:prstGeom>
          <a:ln w="698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102DB334-E3F4-6A58-5CBD-687CA50AB6F0}"/>
              </a:ext>
            </a:extLst>
          </p:cNvPr>
          <p:cNvSpPr txBox="1"/>
          <p:nvPr/>
        </p:nvSpPr>
        <p:spPr>
          <a:xfrm>
            <a:off x="2859429" y="2591046"/>
            <a:ext cx="4324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What has long been believed</a:t>
            </a:r>
            <a:endParaRPr kumimoji="1" lang="ja-JP" altLang="en-US" sz="2400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32EE825B-C374-9F3D-D1FD-8AD25FFD8395}"/>
              </a:ext>
            </a:extLst>
          </p:cNvPr>
          <p:cNvSpPr txBox="1"/>
          <p:nvPr/>
        </p:nvSpPr>
        <p:spPr>
          <a:xfrm>
            <a:off x="2935923" y="2025763"/>
            <a:ext cx="41713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/>
              <a:t>[When Does it happen?]</a:t>
            </a:r>
            <a:endParaRPr kumimoji="1"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08772282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8C613638-3A72-3EBB-EEBC-015FFF1EA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4DA5E-C26F-4550-A01A-8DBB4B86492C}" type="slidenum">
              <a:rPr kumimoji="1" lang="ja-JP" altLang="en-US" smtClean="0"/>
              <a:t>69</a:t>
            </a:fld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8578E83D-7E7A-8BBD-0CDC-AC2AFE2A816E}"/>
                  </a:ext>
                </a:extLst>
              </p:cNvPr>
              <p:cNvSpPr txBox="1"/>
              <p:nvPr/>
            </p:nvSpPr>
            <p:spPr>
              <a:xfrm>
                <a:off x="0" y="4101117"/>
                <a:ext cx="262128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2800" dirty="0">
                    <a:solidFill>
                      <a:schemeClr val="tx1"/>
                    </a:solidFill>
                  </a:rPr>
                  <a:t>Frozen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  <m:sub>
                        <m:r>
                          <a:rPr kumimoji="1" lang="en-US" altLang="ja-JP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𝒔</m:t>
                        </m:r>
                      </m:sub>
                    </m:sSub>
                  </m:oMath>
                </a14:m>
                <a:endParaRPr kumimoji="1" lang="en-US" altLang="ja-JP" sz="28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8578E83D-7E7A-8BBD-0CDC-AC2AFE2A81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101117"/>
                <a:ext cx="2621280" cy="523220"/>
              </a:xfrm>
              <a:prstGeom prst="rect">
                <a:avLst/>
              </a:prstGeom>
              <a:blipFill>
                <a:blip r:embed="rId2"/>
                <a:stretch>
                  <a:fillRect t="-13953" b="-3023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7C19364D-A9CF-3259-FD37-5090D2735848}"/>
              </a:ext>
            </a:extLst>
          </p:cNvPr>
          <p:cNvSpPr txBox="1"/>
          <p:nvPr/>
        </p:nvSpPr>
        <p:spPr>
          <a:xfrm>
            <a:off x="2621280" y="3842711"/>
            <a:ext cx="557569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The ac frequency is so </a:t>
            </a:r>
            <a:r>
              <a:rPr kumimoji="1" lang="en-US" altLang="ja-JP" sz="2400" b="1" u="sng" dirty="0"/>
              <a:t>fast</a:t>
            </a:r>
            <a:r>
              <a:rPr kumimoji="1" lang="en-US" altLang="ja-JP" sz="2400" dirty="0"/>
              <a:t> that </a:t>
            </a:r>
          </a:p>
          <a:p>
            <a:r>
              <a:rPr kumimoji="1" lang="en-US" altLang="ja-JP" sz="2400" dirty="0"/>
              <a:t>the superfluid density cannot follow it.</a:t>
            </a:r>
          </a:p>
          <a:p>
            <a:pPr algn="ctr"/>
            <a:r>
              <a:rPr kumimoji="1" lang="en-US" altLang="ja-JP" sz="2400" dirty="0"/>
              <a:t>(Fast experiment)</a:t>
            </a:r>
            <a:endParaRPr kumimoji="1" lang="ja-JP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BB0E01BF-6161-9900-E9C6-B26C706BB954}"/>
                  </a:ext>
                </a:extLst>
              </p:cNvPr>
              <p:cNvSpPr txBox="1"/>
              <p:nvPr/>
            </p:nvSpPr>
            <p:spPr>
              <a:xfrm>
                <a:off x="8271" y="5582920"/>
                <a:ext cx="259457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2800" dirty="0">
                    <a:solidFill>
                      <a:schemeClr val="tx1"/>
                    </a:solidFill>
                  </a:rPr>
                  <a:t>Oscillating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  <m:sub>
                        <m:r>
                          <a:rPr kumimoji="1" lang="en-US" altLang="ja-JP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𝒔</m:t>
                        </m:r>
                      </m:sub>
                    </m:sSub>
                  </m:oMath>
                </a14:m>
                <a:endParaRPr kumimoji="1" lang="en-US" altLang="ja-JP" sz="28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BB0E01BF-6161-9900-E9C6-B26C706BB9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1" y="5582920"/>
                <a:ext cx="2594578" cy="523220"/>
              </a:xfrm>
              <a:prstGeom prst="rect">
                <a:avLst/>
              </a:prstGeom>
              <a:blipFill>
                <a:blip r:embed="rId3"/>
                <a:stretch>
                  <a:fillRect l="-1408" t="-13953" b="-3023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38A55628-A7D3-6582-7447-5F76EF90C3F3}"/>
              </a:ext>
            </a:extLst>
          </p:cNvPr>
          <p:cNvSpPr txBox="1"/>
          <p:nvPr/>
        </p:nvSpPr>
        <p:spPr>
          <a:xfrm>
            <a:off x="2665302" y="5499372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2400" dirty="0"/>
              <a:t>The ac frequency is so </a:t>
            </a:r>
            <a:r>
              <a:rPr kumimoji="1" lang="en-US" altLang="ja-JP" sz="2400" b="1" u="sng" dirty="0"/>
              <a:t>slow</a:t>
            </a:r>
            <a:r>
              <a:rPr kumimoji="1" lang="en-US" altLang="ja-JP" sz="2400" dirty="0"/>
              <a:t> that the superfluid density can follow it.</a:t>
            </a:r>
          </a:p>
          <a:p>
            <a:pPr algn="ctr"/>
            <a:r>
              <a:rPr kumimoji="1" lang="en-US" altLang="ja-JP" sz="2400" dirty="0"/>
              <a:t>(Slow experiment)</a:t>
            </a:r>
            <a:endParaRPr kumimoji="1" lang="ja-JP" altLang="en-US" sz="2400" dirty="0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D689FA23-A6F9-F09B-7B6F-E2613AF4E1EA}"/>
              </a:ext>
            </a:extLst>
          </p:cNvPr>
          <p:cNvSpPr txBox="1"/>
          <p:nvPr/>
        </p:nvSpPr>
        <p:spPr>
          <a:xfrm>
            <a:off x="2935923" y="2025763"/>
            <a:ext cx="41713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/>
              <a:t>[When Does it happen?]</a:t>
            </a:r>
            <a:endParaRPr kumimoji="1" lang="ja-JP" altLang="en-US" sz="2800" dirty="0"/>
          </a:p>
        </p:txBody>
      </p:sp>
      <p:cxnSp>
        <p:nvCxnSpPr>
          <p:cNvPr id="18" name="直線コネクタ 17">
            <a:extLst>
              <a:ext uri="{FF2B5EF4-FFF2-40B4-BE49-F238E27FC236}">
                <a16:creationId xmlns:a16="http://schemas.microsoft.com/office/drawing/2014/main" id="{13AF86A0-8CD9-F620-0947-0ADF40BF249E}"/>
              </a:ext>
            </a:extLst>
          </p:cNvPr>
          <p:cNvCxnSpPr>
            <a:cxnSpLocks/>
          </p:cNvCxnSpPr>
          <p:nvPr/>
        </p:nvCxnSpPr>
        <p:spPr>
          <a:xfrm flipV="1">
            <a:off x="2523612" y="1523307"/>
            <a:ext cx="0" cy="5220749"/>
          </a:xfrm>
          <a:prstGeom prst="line">
            <a:avLst/>
          </a:prstGeom>
          <a:ln w="698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コネクタ 20">
            <a:extLst>
              <a:ext uri="{FF2B5EF4-FFF2-40B4-BE49-F238E27FC236}">
                <a16:creationId xmlns:a16="http://schemas.microsoft.com/office/drawing/2014/main" id="{09B95663-5E11-3140-34F1-EF44718D496C}"/>
              </a:ext>
            </a:extLst>
          </p:cNvPr>
          <p:cNvCxnSpPr/>
          <p:nvPr/>
        </p:nvCxnSpPr>
        <p:spPr>
          <a:xfrm>
            <a:off x="0" y="3719632"/>
            <a:ext cx="12155951" cy="0"/>
          </a:xfrm>
          <a:prstGeom prst="line">
            <a:avLst/>
          </a:prstGeom>
          <a:ln w="698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コネクタ 22">
            <a:extLst>
              <a:ext uri="{FF2B5EF4-FFF2-40B4-BE49-F238E27FC236}">
                <a16:creationId xmlns:a16="http://schemas.microsoft.com/office/drawing/2014/main" id="{A78D022E-8F95-B122-6903-140691F3AEE1}"/>
              </a:ext>
            </a:extLst>
          </p:cNvPr>
          <p:cNvCxnSpPr/>
          <p:nvPr/>
        </p:nvCxnSpPr>
        <p:spPr>
          <a:xfrm>
            <a:off x="20320" y="5253792"/>
            <a:ext cx="12155951" cy="0"/>
          </a:xfrm>
          <a:prstGeom prst="line">
            <a:avLst/>
          </a:prstGeom>
          <a:ln w="698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B8CAF010-1EFD-8D67-7D10-C9F59340BDA0}"/>
              </a:ext>
            </a:extLst>
          </p:cNvPr>
          <p:cNvSpPr txBox="1"/>
          <p:nvPr/>
        </p:nvSpPr>
        <p:spPr>
          <a:xfrm>
            <a:off x="2859429" y="2591046"/>
            <a:ext cx="4324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What has long been believed</a:t>
            </a:r>
            <a:endParaRPr kumimoji="1" lang="ja-JP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テキスト ボックス 26">
                <a:extLst>
                  <a:ext uri="{FF2B5EF4-FFF2-40B4-BE49-F238E27FC236}">
                    <a16:creationId xmlns:a16="http://schemas.microsoft.com/office/drawing/2014/main" id="{60CB0A2F-E652-16EA-F436-3D4069188643}"/>
                  </a:ext>
                </a:extLst>
              </p:cNvPr>
              <p:cNvSpPr txBox="1"/>
              <p:nvPr/>
            </p:nvSpPr>
            <p:spPr>
              <a:xfrm>
                <a:off x="1" y="29679"/>
                <a:ext cx="12192000" cy="11387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ja-JP" sz="3200" dirty="0"/>
                  <a:t>We have finally come to understand the </a:t>
                </a:r>
                <a:r>
                  <a:rPr kumimoji="1" lang="en-US" altLang="ja-JP" sz="3600" b="1" i="1" u="sng" dirty="0"/>
                  <a:t>true meaning </a:t>
                </a:r>
                <a:r>
                  <a:rPr kumimoji="1" lang="en-US" altLang="ja-JP" sz="3200" dirty="0"/>
                  <a:t>of the semi-phenomenological approach: frozen and oscillating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3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3200" b="1" i="1"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  <m:sub>
                        <m:r>
                          <a:rPr kumimoji="1" lang="en-US" altLang="ja-JP" sz="3200" b="1" i="1">
                            <a:latin typeface="Cambria Math" panose="02040503050406030204" pitchFamily="18" charset="0"/>
                          </a:rPr>
                          <m:t>𝒔</m:t>
                        </m:r>
                      </m:sub>
                    </m:sSub>
                  </m:oMath>
                </a14:m>
                <a:r>
                  <a:rPr kumimoji="1" lang="en-US" altLang="ja-JP" sz="3200" dirty="0"/>
                  <a:t> </a:t>
                </a:r>
                <a:endParaRPr kumimoji="1" lang="ja-JP" altLang="en-US" sz="3200" dirty="0"/>
              </a:p>
            </p:txBody>
          </p:sp>
        </mc:Choice>
        <mc:Fallback xmlns="">
          <p:sp>
            <p:nvSpPr>
              <p:cNvPr id="27" name="テキスト ボックス 26">
                <a:extLst>
                  <a:ext uri="{FF2B5EF4-FFF2-40B4-BE49-F238E27FC236}">
                    <a16:creationId xmlns:a16="http://schemas.microsoft.com/office/drawing/2014/main" id="{60CB0A2F-E652-16EA-F436-3D40691886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29679"/>
                <a:ext cx="12192000" cy="1138773"/>
              </a:xfrm>
              <a:prstGeom prst="rect">
                <a:avLst/>
              </a:prstGeom>
              <a:blipFill>
                <a:blip r:embed="rId4"/>
                <a:stretch>
                  <a:fillRect l="-1250" t="-9091" b="-1604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706619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C101F4-FAB6-9031-62E5-19FC56BB95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ED057518-1FAE-C3C1-C256-B06B553C533C}"/>
              </a:ext>
            </a:extLst>
          </p:cNvPr>
          <p:cNvSpPr txBox="1"/>
          <p:nvPr/>
        </p:nvSpPr>
        <p:spPr>
          <a:xfrm>
            <a:off x="48042" y="75972"/>
            <a:ext cx="1809919" cy="707886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ja-JP" sz="4000" dirty="0"/>
              <a:t>Higgs?</a:t>
            </a:r>
            <a:endParaRPr kumimoji="1" lang="ja-JP" altLang="en-US" sz="4000" dirty="0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50475E4D-8753-B8A4-834C-DEC04FB4653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991103" y="123093"/>
            <a:ext cx="4067930" cy="3849904"/>
          </a:xfrm>
          <a:prstGeom prst="rect">
            <a:avLst/>
          </a:prstGeom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6582E492-DCCB-646F-BE3F-EBBBC43A91D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139518" y="158879"/>
            <a:ext cx="3794351" cy="3784445"/>
          </a:xfrm>
          <a:prstGeom prst="rect">
            <a:avLst/>
          </a:prstGeom>
        </p:spPr>
      </p:pic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A46641AA-BDAB-484E-2EF5-F56613D0621B}"/>
              </a:ext>
            </a:extLst>
          </p:cNvPr>
          <p:cNvSpPr txBox="1"/>
          <p:nvPr/>
        </p:nvSpPr>
        <p:spPr>
          <a:xfrm>
            <a:off x="1743999" y="6536459"/>
            <a:ext cx="927593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400" dirty="0">
                <a:solidFill>
                  <a:schemeClr val="tx2"/>
                </a:solidFill>
              </a:rPr>
              <a:t>T. Kubo, arXiv:2509.09766 (Published soon in a journal)	DOI: </a:t>
            </a:r>
            <a:r>
              <a:rPr lang="en-US" altLang="ja-JP" sz="1400" dirty="0">
                <a:solidFill>
                  <a:schemeClr val="tx2"/>
                </a:solidFill>
                <a:hlinkClick r:id="rId4"/>
              </a:rPr>
              <a:t>https://doi.org/10.48550/arXiv.2509.09766</a:t>
            </a:r>
            <a:r>
              <a:rPr lang="en-US" altLang="ja-JP" sz="1400" dirty="0">
                <a:solidFill>
                  <a:schemeClr val="tx2"/>
                </a:solidFill>
              </a:rPr>
              <a:t> </a:t>
            </a:r>
            <a:endParaRPr lang="ja-JP" altLang="en-US" sz="1400" dirty="0">
              <a:solidFill>
                <a:schemeClr val="tx2"/>
              </a:solidFill>
            </a:endParaRPr>
          </a:p>
        </p:txBody>
      </p:sp>
      <p:sp>
        <p:nvSpPr>
          <p:cNvPr id="30" name="矢印: 上カーブ 29">
            <a:extLst>
              <a:ext uri="{FF2B5EF4-FFF2-40B4-BE49-F238E27FC236}">
                <a16:creationId xmlns:a16="http://schemas.microsoft.com/office/drawing/2014/main" id="{EB28463C-5CD2-05D3-DD41-67A298BFEC03}"/>
              </a:ext>
            </a:extLst>
          </p:cNvPr>
          <p:cNvSpPr/>
          <p:nvPr/>
        </p:nvSpPr>
        <p:spPr>
          <a:xfrm rot="16816911">
            <a:off x="8932728" y="4356678"/>
            <a:ext cx="2879837" cy="922640"/>
          </a:xfrm>
          <a:prstGeom prst="curvedUpArrow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31" name="矢印: 下カーブ 30">
            <a:extLst>
              <a:ext uri="{FF2B5EF4-FFF2-40B4-BE49-F238E27FC236}">
                <a16:creationId xmlns:a16="http://schemas.microsoft.com/office/drawing/2014/main" id="{06A17804-4B7C-2937-921B-9F8CBDF686B3}"/>
              </a:ext>
            </a:extLst>
          </p:cNvPr>
          <p:cNvSpPr/>
          <p:nvPr/>
        </p:nvSpPr>
        <p:spPr>
          <a:xfrm rot="14396728">
            <a:off x="673337" y="4529892"/>
            <a:ext cx="3145229" cy="1124504"/>
          </a:xfrm>
          <a:prstGeom prst="curvedDownArrow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8C312367-F8EE-59E7-DAF1-66695A5795FA}"/>
              </a:ext>
            </a:extLst>
          </p:cNvPr>
          <p:cNvSpPr txBox="1"/>
          <p:nvPr/>
        </p:nvSpPr>
        <p:spPr>
          <a:xfrm>
            <a:off x="8404760" y="211178"/>
            <a:ext cx="17459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>
                <a:solidFill>
                  <a:srgbClr val="FF0000"/>
                </a:solidFill>
              </a:rPr>
              <a:t>Higgs </a:t>
            </a:r>
          </a:p>
          <a:p>
            <a:r>
              <a:rPr kumimoji="1" lang="en-US" altLang="ja-JP" sz="2400" b="1" dirty="0">
                <a:solidFill>
                  <a:srgbClr val="FF0000"/>
                </a:solidFill>
              </a:rPr>
              <a:t>resonance</a:t>
            </a:r>
            <a:endParaRPr kumimoji="1" lang="ja-JP" altLang="en-US" sz="2400" b="1" dirty="0">
              <a:solidFill>
                <a:srgbClr val="FF0000"/>
              </a:solidFill>
            </a:endParaRPr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167F5B09-8280-5FDB-413E-5432C2828EA9}"/>
              </a:ext>
            </a:extLst>
          </p:cNvPr>
          <p:cNvSpPr txBox="1"/>
          <p:nvPr/>
        </p:nvSpPr>
        <p:spPr>
          <a:xfrm>
            <a:off x="2552600" y="209677"/>
            <a:ext cx="17459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ja-JP" sz="2400" b="1" dirty="0">
                <a:solidFill>
                  <a:srgbClr val="FF0000"/>
                </a:solidFill>
              </a:rPr>
              <a:t>Higgs </a:t>
            </a:r>
          </a:p>
          <a:p>
            <a:pPr algn="r"/>
            <a:r>
              <a:rPr kumimoji="1" lang="en-US" altLang="ja-JP" sz="2400" b="1" dirty="0">
                <a:solidFill>
                  <a:srgbClr val="FF0000"/>
                </a:solidFill>
              </a:rPr>
              <a:t>resonance</a:t>
            </a:r>
            <a:endParaRPr kumimoji="1" lang="ja-JP" altLang="en-US" sz="2400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テキスト ボックス 1">
                <a:extLst>
                  <a:ext uri="{FF2B5EF4-FFF2-40B4-BE49-F238E27FC236}">
                    <a16:creationId xmlns:a16="http://schemas.microsoft.com/office/drawing/2014/main" id="{87EB8D68-2F6C-3DCA-FE6E-BB9E02B6C8B3}"/>
                  </a:ext>
                </a:extLst>
              </p:cNvPr>
              <p:cNvSpPr txBox="1"/>
              <p:nvPr/>
            </p:nvSpPr>
            <p:spPr>
              <a:xfrm>
                <a:off x="1626855" y="4198490"/>
                <a:ext cx="6764531" cy="59702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3200" b="0" i="1" smtClean="0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kumimoji="1" lang="en-US" altLang="ja-JP" sz="3200" b="0" i="1" smtClean="0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kumimoji="1" lang="en-US" altLang="ja-JP" sz="3200" b="0" i="1" smtClean="0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kumimoji="1" lang="en-US" altLang="ja-JP" sz="3200" b="0" i="1" smtClean="0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kumimoji="1" lang="en-US" altLang="ja-JP" sz="3200" i="1" smtClean="0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r>
                        <m:rPr>
                          <m:sty m:val="p"/>
                        </m:rPr>
                        <a:rPr kumimoji="1" lang="en-US" altLang="ja-JP" sz="3200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kumimoji="1" lang="en-US" altLang="ja-JP" sz="3200" i="1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</a:rPr>
                        <m:t>∝</m:t>
                      </m:r>
                      <m:sSup>
                        <m:sSupPr>
                          <m:ctrlPr>
                            <a:rPr kumimoji="1" lang="en-US" altLang="ja-JP" sz="3200" b="0" i="1" smtClean="0">
                              <a:solidFill>
                                <a:schemeClr val="accent1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JP" sz="3200" b="0" i="1" smtClean="0">
                              <a:solidFill>
                                <a:schemeClr val="accent1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kumimoji="1" lang="en-US" altLang="ja-JP" sz="3200" b="0" i="1" smtClean="0">
                              <a:solidFill>
                                <a:schemeClr val="accent1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kumimoji="1" lang="en-US" altLang="ja-JP" sz="3200" b="0" i="1" smtClean="0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kumimoji="1" lang="en-US" altLang="ja-JP" sz="3200" b="0" i="1" smtClean="0">
                              <a:solidFill>
                                <a:schemeClr val="accent1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sz="3200" b="0" i="1" smtClean="0">
                              <a:solidFill>
                                <a:schemeClr val="accent1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kumimoji="1" lang="en-US" altLang="ja-JP" sz="3200" b="0" i="1" smtClean="0">
                              <a:solidFill>
                                <a:schemeClr val="accent1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kumimoji="1" lang="en-US" altLang="ja-JP" sz="3200" b="0" i="1" smtClean="0">
                              <a:solidFill>
                                <a:schemeClr val="accent1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func>
                        <m:funcPr>
                          <m:ctrlPr>
                            <a:rPr kumimoji="1" lang="en-US" altLang="ja-JP" sz="3200" b="0" i="1" smtClean="0">
                              <a:solidFill>
                                <a:schemeClr val="accent1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kumimoji="1" lang="en-US" altLang="ja-JP" sz="3200" b="0" i="1" smtClean="0">
                                  <a:solidFill>
                                    <a:schemeClr val="accent1">
                                      <a:lumMod val="40000"/>
                                      <a:lumOff val="6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ja-JP" sz="3200" b="0" i="0" smtClean="0">
                                  <a:solidFill>
                                    <a:schemeClr val="accent1">
                                      <a:lumMod val="40000"/>
                                      <a:lumOff val="6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e>
                            <m:sup>
                              <m:r>
                                <a:rPr kumimoji="1" lang="en-US" altLang="ja-JP" sz="3200" b="0" i="1" smtClean="0">
                                  <a:solidFill>
                                    <a:schemeClr val="accent1">
                                      <a:lumMod val="40000"/>
                                      <a:lumOff val="6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fName>
                        <m:e>
                          <m:r>
                            <a:rPr kumimoji="1" lang="en-US" altLang="ja-JP" sz="3200" b="0" i="1" smtClean="0">
                              <a:solidFill>
                                <a:schemeClr val="accent1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kumimoji="1" lang="en-US" altLang="ja-JP" sz="3200" b="0" i="1" smtClean="0">
                              <a:solidFill>
                                <a:schemeClr val="accent1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func>
                    </m:oMath>
                  </m:oMathPara>
                </a14:m>
                <a:endParaRPr kumimoji="1" lang="en-US" altLang="ja-JP" sz="1200" dirty="0">
                  <a:solidFill>
                    <a:schemeClr val="accent1">
                      <a:lumMod val="40000"/>
                      <a:lumOff val="6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テキスト ボックス 1">
                <a:extLst>
                  <a:ext uri="{FF2B5EF4-FFF2-40B4-BE49-F238E27FC236}">
                    <a16:creationId xmlns:a16="http://schemas.microsoft.com/office/drawing/2014/main" id="{EBC9780A-F13F-A851-D2EE-6BE4EA9B4C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6855" y="4198490"/>
                <a:ext cx="6764531" cy="59702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7C7EBC3B-16A9-665E-49D6-E824BFE28E4D}"/>
                  </a:ext>
                </a:extLst>
              </p:cNvPr>
              <p:cNvSpPr txBox="1"/>
              <p:nvPr/>
            </p:nvSpPr>
            <p:spPr>
              <a:xfrm>
                <a:off x="2837426" y="4895637"/>
                <a:ext cx="6231770" cy="59702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3200" b="0" i="1" smtClean="0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kumimoji="1" lang="ja-JP" altLang="en-US" sz="3200" b="0" i="1" smtClean="0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</a:rPr>
                        <m:t>𝒪</m:t>
                      </m:r>
                      <m:d>
                        <m:dPr>
                          <m:ctrlPr>
                            <a:rPr kumimoji="1" lang="en-US" altLang="ja-JP" sz="3200" b="0" i="1" smtClean="0">
                              <a:solidFill>
                                <a:schemeClr val="accent1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kumimoji="1" lang="en-US" altLang="ja-JP" sz="3200" b="0" i="1" smtClean="0">
                                  <a:solidFill>
                                    <a:schemeClr val="accent1">
                                      <a:lumMod val="40000"/>
                                      <a:lumOff val="6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ja-JP" sz="3200" b="0" i="1" smtClean="0">
                                  <a:solidFill>
                                    <a:schemeClr val="accent1">
                                      <a:lumMod val="40000"/>
                                      <a:lumOff val="6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kumimoji="1" lang="en-US" altLang="ja-JP" sz="3200" b="0" i="1" smtClean="0">
                                  <a:solidFill>
                                    <a:schemeClr val="accent1">
                                      <a:lumMod val="40000"/>
                                      <a:lumOff val="6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kumimoji="1" lang="en-US" altLang="ja-JP" sz="3200" b="0" i="1" smtClean="0">
                                  <a:solidFill>
                                    <a:schemeClr val="accent1">
                                      <a:lumMod val="40000"/>
                                      <a:lumOff val="6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</m:e>
                      </m:d>
                      <m:func>
                        <m:funcPr>
                          <m:ctrlPr>
                            <a:rPr kumimoji="1" lang="en-US" altLang="ja-JP" sz="3200" b="0" i="1" smtClean="0">
                              <a:solidFill>
                                <a:schemeClr val="accent1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ja-JP" sz="3200" b="0" i="0" smtClean="0">
                              <a:solidFill>
                                <a:schemeClr val="accent1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kumimoji="1" lang="en-US" altLang="ja-JP" sz="3200" b="0" i="1" smtClean="0">
                              <a:solidFill>
                                <a:schemeClr val="accent1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kumimoji="1" lang="en-US" altLang="ja-JP" sz="3200" b="0" i="1" smtClean="0">
                              <a:solidFill>
                                <a:schemeClr val="accent1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func>
                      <m:r>
                        <a:rPr kumimoji="1" lang="en-US" altLang="ja-JP" sz="3200" b="0" i="1" smtClean="0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ja-JP" altLang="en-US" sz="3200" i="1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</a:rPr>
                        <m:t>𝒪</m:t>
                      </m:r>
                      <m:d>
                        <m:dPr>
                          <m:ctrlPr>
                            <a:rPr kumimoji="1" lang="en-US" altLang="ja-JP" sz="3200" i="1">
                              <a:solidFill>
                                <a:schemeClr val="accent1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kumimoji="1" lang="en-US" altLang="ja-JP" sz="3200" i="1">
                                  <a:solidFill>
                                    <a:schemeClr val="accent1">
                                      <a:lumMod val="40000"/>
                                      <a:lumOff val="6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ja-JP" sz="3200" i="1">
                                  <a:solidFill>
                                    <a:schemeClr val="accent1">
                                      <a:lumMod val="40000"/>
                                      <a:lumOff val="6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kumimoji="1" lang="en-US" altLang="ja-JP" sz="3200" i="1">
                                  <a:solidFill>
                                    <a:schemeClr val="accent1">
                                      <a:lumMod val="40000"/>
                                      <a:lumOff val="6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kumimoji="1" lang="en-US" altLang="ja-JP" sz="3200" i="1">
                                  <a:solidFill>
                                    <a:schemeClr val="accent1">
                                      <a:lumMod val="40000"/>
                                      <a:lumOff val="6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</m:e>
                      </m:d>
                      <m:func>
                        <m:funcPr>
                          <m:ctrlPr>
                            <a:rPr kumimoji="1" lang="en-US" altLang="ja-JP" sz="3200" i="1">
                              <a:solidFill>
                                <a:schemeClr val="accent1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ja-JP" sz="3200">
                              <a:solidFill>
                                <a:schemeClr val="accent1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kumimoji="1" lang="en-US" altLang="ja-JP" sz="3200" b="0" i="1" smtClean="0">
                              <a:solidFill>
                                <a:schemeClr val="accent1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kumimoji="1" lang="en-US" altLang="ja-JP" sz="3200" i="1">
                              <a:solidFill>
                                <a:schemeClr val="accent1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kumimoji="1" lang="en-US" altLang="ja-JP" sz="3200" i="1">
                              <a:solidFill>
                                <a:schemeClr val="accent1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func>
                    </m:oMath>
                  </m:oMathPara>
                </a14:m>
                <a:endParaRPr kumimoji="1" lang="en-US" altLang="ja-JP" sz="1200" dirty="0">
                  <a:solidFill>
                    <a:schemeClr val="accent1">
                      <a:lumMod val="40000"/>
                      <a:lumOff val="6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308D9C53-A219-FB54-F4AB-0642AC6FD7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7426" y="4895637"/>
                <a:ext cx="6231770" cy="59702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8020AB38-F09B-6AC7-4306-01C0DE41250E}"/>
              </a:ext>
            </a:extLst>
          </p:cNvPr>
          <p:cNvSpPr txBox="1"/>
          <p:nvPr/>
        </p:nvSpPr>
        <p:spPr>
          <a:xfrm>
            <a:off x="3789148" y="5277217"/>
            <a:ext cx="255871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2800" dirty="0"/>
              <a:t>↓</a:t>
            </a:r>
            <a:endParaRPr kumimoji="1" lang="en-US" altLang="ja-JP" sz="2800" dirty="0"/>
          </a:p>
          <a:p>
            <a:r>
              <a:rPr kumimoji="1" lang="en-US" altLang="ja-JP" sz="2800" dirty="0"/>
              <a:t>First harmonic</a:t>
            </a:r>
            <a:endParaRPr kumimoji="1" lang="ja-JP" altLang="en-US" sz="2800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CEB568CE-E584-A028-9091-2AFB43B5BB98}"/>
              </a:ext>
            </a:extLst>
          </p:cNvPr>
          <p:cNvSpPr txBox="1"/>
          <p:nvPr/>
        </p:nvSpPr>
        <p:spPr>
          <a:xfrm>
            <a:off x="6908643" y="5277216"/>
            <a:ext cx="271170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2800" dirty="0"/>
              <a:t>↓</a:t>
            </a:r>
            <a:endParaRPr kumimoji="1" lang="en-US" altLang="ja-JP" sz="2800" dirty="0"/>
          </a:p>
          <a:p>
            <a:pPr algn="ctr"/>
            <a:r>
              <a:rPr kumimoji="1" lang="en-US" altLang="ja-JP" sz="2800" dirty="0"/>
              <a:t>Third harmonic</a:t>
            </a:r>
            <a:endParaRPr kumimoji="1" lang="ja-JP" altLang="en-US" sz="2800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E36F24D5-716C-7030-9370-E074F2A25970}"/>
              </a:ext>
            </a:extLst>
          </p:cNvPr>
          <p:cNvSpPr txBox="1"/>
          <p:nvPr/>
        </p:nvSpPr>
        <p:spPr>
          <a:xfrm>
            <a:off x="6106924" y="6160476"/>
            <a:ext cx="60430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" dirty="0">
                <a:solidFill>
                  <a:schemeClr val="tx2"/>
                </a:solidFill>
              </a:rPr>
              <a:t>As for the 3</a:t>
            </a:r>
            <a:r>
              <a:rPr kumimoji="1" lang="en-US" altLang="ja-JP" sz="1200" baseline="30000" dirty="0">
                <a:solidFill>
                  <a:schemeClr val="tx2"/>
                </a:solidFill>
              </a:rPr>
              <a:t>rd</a:t>
            </a:r>
            <a:r>
              <a:rPr kumimoji="1" lang="en-US" altLang="ja-JP" sz="1200" dirty="0">
                <a:solidFill>
                  <a:schemeClr val="tx2"/>
                </a:solidFill>
              </a:rPr>
              <a:t> harmonic response, see also,  M. </a:t>
            </a:r>
            <a:r>
              <a:rPr kumimoji="1" lang="en-US" altLang="ja-JP" sz="1200" dirty="0" err="1">
                <a:solidFill>
                  <a:schemeClr val="tx2"/>
                </a:solidFill>
              </a:rPr>
              <a:t>Silaev</a:t>
            </a:r>
            <a:r>
              <a:rPr kumimoji="1" lang="en-US" altLang="ja-JP" sz="1200" dirty="0">
                <a:solidFill>
                  <a:schemeClr val="tx2"/>
                </a:solidFill>
              </a:rPr>
              <a:t>, Phys. Rev. B </a:t>
            </a:r>
            <a:r>
              <a:rPr kumimoji="1" lang="en-US" altLang="ja-JP" sz="1200" b="1" dirty="0">
                <a:solidFill>
                  <a:schemeClr val="tx2"/>
                </a:solidFill>
              </a:rPr>
              <a:t>99</a:t>
            </a:r>
            <a:r>
              <a:rPr kumimoji="1" lang="en-US" altLang="ja-JP" sz="1200" dirty="0">
                <a:solidFill>
                  <a:schemeClr val="tx2"/>
                </a:solidFill>
              </a:rPr>
              <a:t>, 224511 (2019); </a:t>
            </a:r>
          </a:p>
          <a:p>
            <a:r>
              <a:rPr kumimoji="1" lang="en-US" altLang="ja-JP" sz="1200" dirty="0">
                <a:solidFill>
                  <a:schemeClr val="tx2"/>
                </a:solidFill>
              </a:rPr>
              <a:t>P. Derendorf et al., Phys. Rev. B </a:t>
            </a:r>
            <a:r>
              <a:rPr kumimoji="1" lang="en-US" altLang="ja-JP" sz="1200" b="1" dirty="0">
                <a:solidFill>
                  <a:schemeClr val="tx2"/>
                </a:solidFill>
              </a:rPr>
              <a:t>109</a:t>
            </a:r>
            <a:r>
              <a:rPr kumimoji="1" lang="en-US" altLang="ja-JP" sz="1200" dirty="0">
                <a:solidFill>
                  <a:schemeClr val="tx2"/>
                </a:solidFill>
              </a:rPr>
              <a:t>, 024510 (2024) </a:t>
            </a:r>
            <a:endParaRPr kumimoji="1" lang="ja-JP" altLang="en-US" sz="1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299493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286DB0-6E16-C28E-96F0-03E2DE608F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79978B87-BB1A-2DFA-5588-AB99E2271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4DA5E-C26F-4550-A01A-8DBB4B86492C}" type="slidenum">
              <a:rPr kumimoji="1" lang="ja-JP" altLang="en-US" smtClean="0"/>
              <a:t>70</a:t>
            </a:fld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2F1DFE9A-6903-5784-4922-EFACADE728E6}"/>
                  </a:ext>
                </a:extLst>
              </p:cNvPr>
              <p:cNvSpPr txBox="1"/>
              <p:nvPr/>
            </p:nvSpPr>
            <p:spPr>
              <a:xfrm>
                <a:off x="0" y="4101117"/>
                <a:ext cx="262128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2800" dirty="0">
                    <a:solidFill>
                      <a:schemeClr val="tx1"/>
                    </a:solidFill>
                  </a:rPr>
                  <a:t>Frozen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  <m:sub>
                        <m:r>
                          <a:rPr kumimoji="1" lang="en-US" altLang="ja-JP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𝒔</m:t>
                        </m:r>
                      </m:sub>
                    </m:sSub>
                  </m:oMath>
                </a14:m>
                <a:endParaRPr kumimoji="1" lang="en-US" altLang="ja-JP" sz="28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2F1DFE9A-6903-5784-4922-EFACADE728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101117"/>
                <a:ext cx="2621280" cy="523220"/>
              </a:xfrm>
              <a:prstGeom prst="rect">
                <a:avLst/>
              </a:prstGeom>
              <a:blipFill>
                <a:blip r:embed="rId2"/>
                <a:stretch>
                  <a:fillRect t="-13953" b="-3023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9D1FAF00-124F-4033-3E1D-636585BDC712}"/>
              </a:ext>
            </a:extLst>
          </p:cNvPr>
          <p:cNvSpPr txBox="1"/>
          <p:nvPr/>
        </p:nvSpPr>
        <p:spPr>
          <a:xfrm>
            <a:off x="2621280" y="3842711"/>
            <a:ext cx="557569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The ac frequency is so </a:t>
            </a:r>
            <a:r>
              <a:rPr kumimoji="1" lang="en-US" altLang="ja-JP" sz="2400" b="1" u="sng" dirty="0"/>
              <a:t>fast</a:t>
            </a:r>
            <a:r>
              <a:rPr kumimoji="1" lang="en-US" altLang="ja-JP" sz="2400" dirty="0"/>
              <a:t> that </a:t>
            </a:r>
          </a:p>
          <a:p>
            <a:r>
              <a:rPr kumimoji="1" lang="en-US" altLang="ja-JP" sz="2400" dirty="0"/>
              <a:t>the superfluid density cannot follow it.</a:t>
            </a:r>
          </a:p>
          <a:p>
            <a:pPr algn="ctr"/>
            <a:r>
              <a:rPr kumimoji="1" lang="en-US" altLang="ja-JP" sz="2400" dirty="0"/>
              <a:t>(Fast experiment)</a:t>
            </a:r>
            <a:endParaRPr kumimoji="1" lang="ja-JP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288570AE-71CD-29CD-572E-4B04926CF104}"/>
                  </a:ext>
                </a:extLst>
              </p:cNvPr>
              <p:cNvSpPr txBox="1"/>
              <p:nvPr/>
            </p:nvSpPr>
            <p:spPr>
              <a:xfrm>
                <a:off x="8271" y="5582920"/>
                <a:ext cx="259457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2800" dirty="0">
                    <a:solidFill>
                      <a:schemeClr val="tx1"/>
                    </a:solidFill>
                  </a:rPr>
                  <a:t>Oscillating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  <m:sub>
                        <m:r>
                          <a:rPr kumimoji="1" lang="en-US" altLang="ja-JP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𝒔</m:t>
                        </m:r>
                      </m:sub>
                    </m:sSub>
                  </m:oMath>
                </a14:m>
                <a:endParaRPr kumimoji="1" lang="en-US" altLang="ja-JP" sz="28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288570AE-71CD-29CD-572E-4B04926CF1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1" y="5582920"/>
                <a:ext cx="2594578" cy="523220"/>
              </a:xfrm>
              <a:prstGeom prst="rect">
                <a:avLst/>
              </a:prstGeom>
              <a:blipFill>
                <a:blip r:embed="rId3"/>
                <a:stretch>
                  <a:fillRect l="-1408" t="-13953" b="-3023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D4403578-DB37-7265-0468-C55320CD5B25}"/>
              </a:ext>
            </a:extLst>
          </p:cNvPr>
          <p:cNvSpPr txBox="1"/>
          <p:nvPr/>
        </p:nvSpPr>
        <p:spPr>
          <a:xfrm>
            <a:off x="2665302" y="5499372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2400" dirty="0"/>
              <a:t>The ac frequency is so </a:t>
            </a:r>
            <a:r>
              <a:rPr kumimoji="1" lang="en-US" altLang="ja-JP" sz="2400" b="1" u="sng" dirty="0"/>
              <a:t>slow</a:t>
            </a:r>
            <a:r>
              <a:rPr kumimoji="1" lang="en-US" altLang="ja-JP" sz="2400" dirty="0"/>
              <a:t> that the superfluid density can follow it.</a:t>
            </a:r>
          </a:p>
          <a:p>
            <a:pPr algn="ctr"/>
            <a:r>
              <a:rPr kumimoji="1" lang="en-US" altLang="ja-JP" sz="2400" dirty="0"/>
              <a:t>(Slow experiment)</a:t>
            </a:r>
            <a:endParaRPr kumimoji="1" lang="ja-JP" altLang="en-US" sz="2400" dirty="0"/>
          </a:p>
        </p:txBody>
      </p:sp>
      <p:cxnSp>
        <p:nvCxnSpPr>
          <p:cNvPr id="18" name="直線コネクタ 17">
            <a:extLst>
              <a:ext uri="{FF2B5EF4-FFF2-40B4-BE49-F238E27FC236}">
                <a16:creationId xmlns:a16="http://schemas.microsoft.com/office/drawing/2014/main" id="{71052C0A-973C-7E3B-F735-505CA3386179}"/>
              </a:ext>
            </a:extLst>
          </p:cNvPr>
          <p:cNvCxnSpPr>
            <a:cxnSpLocks/>
          </p:cNvCxnSpPr>
          <p:nvPr/>
        </p:nvCxnSpPr>
        <p:spPr>
          <a:xfrm flipV="1">
            <a:off x="2523612" y="1523307"/>
            <a:ext cx="0" cy="5220749"/>
          </a:xfrm>
          <a:prstGeom prst="line">
            <a:avLst/>
          </a:prstGeom>
          <a:ln w="698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コネクタ 20">
            <a:extLst>
              <a:ext uri="{FF2B5EF4-FFF2-40B4-BE49-F238E27FC236}">
                <a16:creationId xmlns:a16="http://schemas.microsoft.com/office/drawing/2014/main" id="{1E049833-DED4-574F-27D3-26849B85591A}"/>
              </a:ext>
            </a:extLst>
          </p:cNvPr>
          <p:cNvCxnSpPr/>
          <p:nvPr/>
        </p:nvCxnSpPr>
        <p:spPr>
          <a:xfrm>
            <a:off x="0" y="3719632"/>
            <a:ext cx="12155951" cy="0"/>
          </a:xfrm>
          <a:prstGeom prst="line">
            <a:avLst/>
          </a:prstGeom>
          <a:ln w="698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コネクタ 22">
            <a:extLst>
              <a:ext uri="{FF2B5EF4-FFF2-40B4-BE49-F238E27FC236}">
                <a16:creationId xmlns:a16="http://schemas.microsoft.com/office/drawing/2014/main" id="{F051BD1A-3D4D-CFEB-26D5-1FDC23911B5F}"/>
              </a:ext>
            </a:extLst>
          </p:cNvPr>
          <p:cNvCxnSpPr/>
          <p:nvPr/>
        </p:nvCxnSpPr>
        <p:spPr>
          <a:xfrm>
            <a:off x="20320" y="5253792"/>
            <a:ext cx="12155951" cy="0"/>
          </a:xfrm>
          <a:prstGeom prst="line">
            <a:avLst/>
          </a:prstGeom>
          <a:ln w="698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B1818C89-0698-0C28-2EA6-B57E33290780}"/>
              </a:ext>
            </a:extLst>
          </p:cNvPr>
          <p:cNvSpPr txBox="1"/>
          <p:nvPr/>
        </p:nvSpPr>
        <p:spPr>
          <a:xfrm>
            <a:off x="2859429" y="2591046"/>
            <a:ext cx="4324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What has long been believed</a:t>
            </a:r>
            <a:endParaRPr kumimoji="1" lang="ja-JP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テキスト ボックス 26">
                <a:extLst>
                  <a:ext uri="{FF2B5EF4-FFF2-40B4-BE49-F238E27FC236}">
                    <a16:creationId xmlns:a16="http://schemas.microsoft.com/office/drawing/2014/main" id="{6FCC1A73-161B-3F55-5B70-98BC73392E76}"/>
                  </a:ext>
                </a:extLst>
              </p:cNvPr>
              <p:cNvSpPr txBox="1"/>
              <p:nvPr/>
            </p:nvSpPr>
            <p:spPr>
              <a:xfrm>
                <a:off x="1" y="29679"/>
                <a:ext cx="12192000" cy="11387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ja-JP" sz="3200" dirty="0"/>
                  <a:t>We have finally come to understand the </a:t>
                </a:r>
                <a:r>
                  <a:rPr kumimoji="1" lang="en-US" altLang="ja-JP" sz="3600" b="1" i="1" u="sng" dirty="0"/>
                  <a:t>true meaning </a:t>
                </a:r>
                <a:r>
                  <a:rPr kumimoji="1" lang="en-US" altLang="ja-JP" sz="3200" dirty="0"/>
                  <a:t>of the semi-phenomenological approach: frozen and oscillating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3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3200" b="1" i="1"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  <m:sub>
                        <m:r>
                          <a:rPr kumimoji="1" lang="en-US" altLang="ja-JP" sz="3200" b="1" i="1">
                            <a:latin typeface="Cambria Math" panose="02040503050406030204" pitchFamily="18" charset="0"/>
                          </a:rPr>
                          <m:t>𝒔</m:t>
                        </m:r>
                      </m:sub>
                    </m:sSub>
                  </m:oMath>
                </a14:m>
                <a:r>
                  <a:rPr kumimoji="1" lang="en-US" altLang="ja-JP" sz="3200" dirty="0"/>
                  <a:t> </a:t>
                </a:r>
                <a:endParaRPr kumimoji="1" lang="ja-JP" altLang="en-US" sz="3200" dirty="0"/>
              </a:p>
            </p:txBody>
          </p:sp>
        </mc:Choice>
        <mc:Fallback xmlns="">
          <p:sp>
            <p:nvSpPr>
              <p:cNvPr id="27" name="テキスト ボックス 26">
                <a:extLst>
                  <a:ext uri="{FF2B5EF4-FFF2-40B4-BE49-F238E27FC236}">
                    <a16:creationId xmlns:a16="http://schemas.microsoft.com/office/drawing/2014/main" id="{6FCC1A73-161B-3F55-5B70-98BC73392E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29679"/>
                <a:ext cx="12192000" cy="1138773"/>
              </a:xfrm>
              <a:prstGeom prst="rect">
                <a:avLst/>
              </a:prstGeom>
              <a:blipFill>
                <a:blip r:embed="rId4"/>
                <a:stretch>
                  <a:fillRect l="-1250" t="-9091" b="-1604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0290B803-784C-2E44-BA5A-28C43027259E}"/>
              </a:ext>
            </a:extLst>
          </p:cNvPr>
          <p:cNvSpPr txBox="1"/>
          <p:nvPr/>
        </p:nvSpPr>
        <p:spPr>
          <a:xfrm>
            <a:off x="7502670" y="2118271"/>
            <a:ext cx="466344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/>
              <a:t>What has been revealed </a:t>
            </a:r>
          </a:p>
          <a:p>
            <a:pPr algn="ctr"/>
            <a:r>
              <a:rPr kumimoji="1" lang="en-US" altLang="ja-JP" sz="2400" dirty="0"/>
              <a:t>by the microscopic theory of </a:t>
            </a:r>
            <a:r>
              <a:rPr kumimoji="1" lang="en-US" altLang="ja-JP" sz="2400" dirty="0" err="1"/>
              <a:t>nonequilibrum</a:t>
            </a:r>
            <a:r>
              <a:rPr kumimoji="1" lang="en-US" altLang="ja-JP" sz="2400" dirty="0"/>
              <a:t> superconductivity</a:t>
            </a:r>
            <a:endParaRPr kumimoji="1" lang="ja-JP" altLang="en-US" sz="2400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FA30F4CC-45C1-1171-7114-B50CB661722A}"/>
              </a:ext>
            </a:extLst>
          </p:cNvPr>
          <p:cNvSpPr txBox="1"/>
          <p:nvPr/>
        </p:nvSpPr>
        <p:spPr>
          <a:xfrm>
            <a:off x="2935923" y="2025763"/>
            <a:ext cx="41713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/>
              <a:t>[When Does it happen?]</a:t>
            </a:r>
            <a:endParaRPr kumimoji="1" lang="ja-JP" altLang="en-US" sz="2800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CCB23D2A-FD97-FD82-00F3-BE1F3FDBCF70}"/>
              </a:ext>
            </a:extLst>
          </p:cNvPr>
          <p:cNvSpPr txBox="1"/>
          <p:nvPr/>
        </p:nvSpPr>
        <p:spPr>
          <a:xfrm>
            <a:off x="7748722" y="1573763"/>
            <a:ext cx="41713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/>
              <a:t>[When Does it happen?]</a:t>
            </a:r>
            <a:endParaRPr kumimoji="1"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90426431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B6B7FF-FF43-0FD1-4782-43F8E921A7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04A3933F-486C-F74D-79EC-4DAAF4E4A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4DA5E-C26F-4550-A01A-8DBB4B86492C}" type="slidenum">
              <a:rPr kumimoji="1" lang="ja-JP" altLang="en-US" smtClean="0"/>
              <a:t>71</a:t>
            </a:fld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91B28713-D959-0DBE-F79D-AABFC8584EF1}"/>
                  </a:ext>
                </a:extLst>
              </p:cNvPr>
              <p:cNvSpPr txBox="1"/>
              <p:nvPr/>
            </p:nvSpPr>
            <p:spPr>
              <a:xfrm>
                <a:off x="0" y="4101117"/>
                <a:ext cx="262128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2800" dirty="0">
                    <a:solidFill>
                      <a:schemeClr val="tx1"/>
                    </a:solidFill>
                  </a:rPr>
                  <a:t>Frozen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  <m:sub>
                        <m:r>
                          <a:rPr kumimoji="1" lang="en-US" altLang="ja-JP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𝒔</m:t>
                        </m:r>
                      </m:sub>
                    </m:sSub>
                  </m:oMath>
                </a14:m>
                <a:endParaRPr kumimoji="1" lang="en-US" altLang="ja-JP" sz="28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91B28713-D959-0DBE-F79D-AABFC8584E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101117"/>
                <a:ext cx="2621280" cy="523220"/>
              </a:xfrm>
              <a:prstGeom prst="rect">
                <a:avLst/>
              </a:prstGeom>
              <a:blipFill>
                <a:blip r:embed="rId2"/>
                <a:stretch>
                  <a:fillRect t="-13953" b="-3023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EF0404FC-48F7-5E02-7678-4752FCB3E923}"/>
              </a:ext>
            </a:extLst>
          </p:cNvPr>
          <p:cNvSpPr txBox="1"/>
          <p:nvPr/>
        </p:nvSpPr>
        <p:spPr>
          <a:xfrm>
            <a:off x="2621280" y="3842711"/>
            <a:ext cx="557569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The ac frequency is so </a:t>
            </a:r>
            <a:r>
              <a:rPr kumimoji="1" lang="en-US" altLang="ja-JP" sz="2400" b="1" u="sng" dirty="0"/>
              <a:t>fast</a:t>
            </a:r>
            <a:r>
              <a:rPr kumimoji="1" lang="en-US" altLang="ja-JP" sz="2400" dirty="0"/>
              <a:t> that </a:t>
            </a:r>
          </a:p>
          <a:p>
            <a:r>
              <a:rPr kumimoji="1" lang="en-US" altLang="ja-JP" sz="2400" dirty="0"/>
              <a:t>the superfluid density cannot follow it.</a:t>
            </a:r>
          </a:p>
          <a:p>
            <a:pPr algn="ctr"/>
            <a:r>
              <a:rPr kumimoji="1" lang="en-US" altLang="ja-JP" sz="2400" dirty="0"/>
              <a:t>(Fast experiment)</a:t>
            </a:r>
            <a:endParaRPr kumimoji="1" lang="ja-JP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7A753C36-3F94-92A4-0EC9-F3B579364310}"/>
                  </a:ext>
                </a:extLst>
              </p:cNvPr>
              <p:cNvSpPr txBox="1"/>
              <p:nvPr/>
            </p:nvSpPr>
            <p:spPr>
              <a:xfrm>
                <a:off x="8271" y="5582920"/>
                <a:ext cx="259457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2800" dirty="0">
                    <a:solidFill>
                      <a:schemeClr val="tx1"/>
                    </a:solidFill>
                  </a:rPr>
                  <a:t>Oscillating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  <m:sub>
                        <m:r>
                          <a:rPr kumimoji="1" lang="en-US" altLang="ja-JP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𝒔</m:t>
                        </m:r>
                      </m:sub>
                    </m:sSub>
                  </m:oMath>
                </a14:m>
                <a:endParaRPr kumimoji="1" lang="en-US" altLang="ja-JP" sz="28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7A753C36-3F94-92A4-0EC9-F3B5793643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1" y="5582920"/>
                <a:ext cx="2594578" cy="523220"/>
              </a:xfrm>
              <a:prstGeom prst="rect">
                <a:avLst/>
              </a:prstGeom>
              <a:blipFill>
                <a:blip r:embed="rId3"/>
                <a:stretch>
                  <a:fillRect l="-1408" t="-13953" b="-3023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429B91E6-948C-CE5B-2049-85D02BC99053}"/>
              </a:ext>
            </a:extLst>
          </p:cNvPr>
          <p:cNvSpPr txBox="1"/>
          <p:nvPr/>
        </p:nvSpPr>
        <p:spPr>
          <a:xfrm>
            <a:off x="2665302" y="5499372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2400" dirty="0"/>
              <a:t>The ac frequency is so </a:t>
            </a:r>
            <a:r>
              <a:rPr kumimoji="1" lang="en-US" altLang="ja-JP" sz="2400" b="1" u="sng" dirty="0"/>
              <a:t>slow</a:t>
            </a:r>
            <a:r>
              <a:rPr kumimoji="1" lang="en-US" altLang="ja-JP" sz="2400" dirty="0"/>
              <a:t> that the superfluid density can follow it.</a:t>
            </a:r>
          </a:p>
          <a:p>
            <a:pPr algn="ctr"/>
            <a:r>
              <a:rPr kumimoji="1" lang="en-US" altLang="ja-JP" sz="2400" dirty="0"/>
              <a:t>(Slow experiment)</a:t>
            </a:r>
            <a:endParaRPr kumimoji="1" lang="ja-JP" altLang="en-US" sz="2400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222520E1-6D86-9D26-164B-75F4D2ECDE6E}"/>
              </a:ext>
            </a:extLst>
          </p:cNvPr>
          <p:cNvSpPr txBox="1"/>
          <p:nvPr/>
        </p:nvSpPr>
        <p:spPr>
          <a:xfrm>
            <a:off x="2859429" y="2591046"/>
            <a:ext cx="4324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What has long been believed</a:t>
            </a:r>
            <a:endParaRPr kumimoji="1" lang="ja-JP" altLang="en-US" sz="2400" dirty="0"/>
          </a:p>
        </p:txBody>
      </p:sp>
      <p:cxnSp>
        <p:nvCxnSpPr>
          <p:cNvPr id="18" name="直線コネクタ 17">
            <a:extLst>
              <a:ext uri="{FF2B5EF4-FFF2-40B4-BE49-F238E27FC236}">
                <a16:creationId xmlns:a16="http://schemas.microsoft.com/office/drawing/2014/main" id="{EB269B49-9FD3-713A-8B7A-32DF2EF2064E}"/>
              </a:ext>
            </a:extLst>
          </p:cNvPr>
          <p:cNvCxnSpPr>
            <a:cxnSpLocks/>
          </p:cNvCxnSpPr>
          <p:nvPr/>
        </p:nvCxnSpPr>
        <p:spPr>
          <a:xfrm flipV="1">
            <a:off x="2523612" y="1523307"/>
            <a:ext cx="0" cy="5220749"/>
          </a:xfrm>
          <a:prstGeom prst="line">
            <a:avLst/>
          </a:prstGeom>
          <a:ln w="698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コネクタ 20">
            <a:extLst>
              <a:ext uri="{FF2B5EF4-FFF2-40B4-BE49-F238E27FC236}">
                <a16:creationId xmlns:a16="http://schemas.microsoft.com/office/drawing/2014/main" id="{3E9794D3-B331-97D5-E76B-E7F89EB087E3}"/>
              </a:ext>
            </a:extLst>
          </p:cNvPr>
          <p:cNvCxnSpPr/>
          <p:nvPr/>
        </p:nvCxnSpPr>
        <p:spPr>
          <a:xfrm>
            <a:off x="0" y="3719632"/>
            <a:ext cx="12155951" cy="0"/>
          </a:xfrm>
          <a:prstGeom prst="line">
            <a:avLst/>
          </a:prstGeom>
          <a:ln w="698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E41F289F-EDC0-0787-32C3-967378D7ECF4}"/>
              </a:ext>
            </a:extLst>
          </p:cNvPr>
          <p:cNvSpPr txBox="1"/>
          <p:nvPr/>
        </p:nvSpPr>
        <p:spPr>
          <a:xfrm>
            <a:off x="7502670" y="2118271"/>
            <a:ext cx="466344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/>
              <a:t>What has been revealed </a:t>
            </a:r>
          </a:p>
          <a:p>
            <a:pPr algn="ctr"/>
            <a:r>
              <a:rPr kumimoji="1" lang="en-US" altLang="ja-JP" sz="2400" dirty="0"/>
              <a:t>by the microscopic theory of </a:t>
            </a:r>
            <a:r>
              <a:rPr kumimoji="1" lang="en-US" altLang="ja-JP" sz="2400" dirty="0" err="1"/>
              <a:t>nonequilibrum</a:t>
            </a:r>
            <a:r>
              <a:rPr kumimoji="1" lang="en-US" altLang="ja-JP" sz="2400" dirty="0"/>
              <a:t> superconductivity</a:t>
            </a:r>
            <a:endParaRPr kumimoji="1" lang="ja-JP" altLang="en-US" sz="2400" dirty="0"/>
          </a:p>
        </p:txBody>
      </p:sp>
      <p:cxnSp>
        <p:nvCxnSpPr>
          <p:cNvPr id="23" name="直線コネクタ 22">
            <a:extLst>
              <a:ext uri="{FF2B5EF4-FFF2-40B4-BE49-F238E27FC236}">
                <a16:creationId xmlns:a16="http://schemas.microsoft.com/office/drawing/2014/main" id="{EB600DCA-A80D-622E-B9DB-479DFCB56A48}"/>
              </a:ext>
            </a:extLst>
          </p:cNvPr>
          <p:cNvCxnSpPr/>
          <p:nvPr/>
        </p:nvCxnSpPr>
        <p:spPr>
          <a:xfrm>
            <a:off x="20320" y="5253792"/>
            <a:ext cx="12155951" cy="0"/>
          </a:xfrm>
          <a:prstGeom prst="line">
            <a:avLst/>
          </a:prstGeom>
          <a:ln w="698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テキスト ボックス 23">
                <a:extLst>
                  <a:ext uri="{FF2B5EF4-FFF2-40B4-BE49-F238E27FC236}">
                    <a16:creationId xmlns:a16="http://schemas.microsoft.com/office/drawing/2014/main" id="{3E95D739-45B2-5D9E-13A8-5304CBEF2203}"/>
                  </a:ext>
                </a:extLst>
              </p:cNvPr>
              <p:cNvSpPr txBox="1"/>
              <p:nvPr/>
            </p:nvSpPr>
            <p:spPr>
              <a:xfrm>
                <a:off x="7892174" y="5692412"/>
                <a:ext cx="3858044" cy="954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3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𝒂𝒄</m:t>
                      </m:r>
                      <m:r>
                        <a:rPr kumimoji="1" lang="en-US" altLang="ja-JP" sz="3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∥</m:t>
                      </m:r>
                      <m:r>
                        <a:rPr kumimoji="1" lang="en-US" altLang="ja-JP" sz="3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𝒅𝒄</m:t>
                      </m:r>
                    </m:oMath>
                  </m:oMathPara>
                </a14:m>
                <a:endParaRPr kumimoji="1" lang="en-US" altLang="ja-JP" sz="3600" b="1" dirty="0">
                  <a:solidFill>
                    <a:schemeClr val="tx1"/>
                  </a:solidFill>
                </a:endParaRPr>
              </a:p>
              <a:p>
                <a:r>
                  <a:rPr kumimoji="1" lang="en-US" altLang="ja-JP" sz="2000" b="1" dirty="0">
                    <a:solidFill>
                      <a:schemeClr val="tx1"/>
                    </a:solidFill>
                  </a:rPr>
                  <a:t>(AAA and </a:t>
                </a:r>
                <a:r>
                  <a:rPr kumimoji="1" lang="en-US" altLang="ja-JP" sz="2000" b="1" dirty="0">
                    <a:solidFill>
                      <a:srgbClr val="FEB6AA"/>
                    </a:solidFill>
                  </a:rPr>
                  <a:t>Higgs</a:t>
                </a:r>
                <a:r>
                  <a:rPr kumimoji="1" lang="en-US" altLang="ja-JP" sz="2000" b="1" dirty="0">
                    <a:solidFill>
                      <a:schemeClr val="tx1"/>
                    </a:solidFill>
                  </a:rPr>
                  <a:t> contribution)</a:t>
                </a:r>
                <a:endParaRPr kumimoji="1" lang="ja-JP" altLang="en-US" sz="2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テキスト ボックス 23">
                <a:extLst>
                  <a:ext uri="{FF2B5EF4-FFF2-40B4-BE49-F238E27FC236}">
                    <a16:creationId xmlns:a16="http://schemas.microsoft.com/office/drawing/2014/main" id="{3E95D739-45B2-5D9E-13A8-5304CBEF22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2174" y="5692412"/>
                <a:ext cx="3858044" cy="954107"/>
              </a:xfrm>
              <a:prstGeom prst="rect">
                <a:avLst/>
              </a:prstGeom>
              <a:blipFill>
                <a:blip r:embed="rId4"/>
                <a:stretch>
                  <a:fillRect l="-1738" r="-948" b="-1089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テキスト ボックス 24">
                <a:extLst>
                  <a:ext uri="{FF2B5EF4-FFF2-40B4-BE49-F238E27FC236}">
                    <a16:creationId xmlns:a16="http://schemas.microsoft.com/office/drawing/2014/main" id="{4B6B3C6E-A7DB-C429-0D86-6269EA3D0B62}"/>
                  </a:ext>
                </a:extLst>
              </p:cNvPr>
              <p:cNvSpPr txBox="1"/>
              <p:nvPr/>
            </p:nvSpPr>
            <p:spPr>
              <a:xfrm>
                <a:off x="8887854" y="4070339"/>
                <a:ext cx="191110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3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𝒂𝒄</m:t>
                      </m:r>
                      <m:r>
                        <a:rPr kumimoji="1" lang="en-US" altLang="ja-JP" sz="3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⊥</m:t>
                      </m:r>
                      <m:r>
                        <a:rPr kumimoji="1" lang="en-US" altLang="ja-JP" sz="3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𝒅𝒄</m:t>
                      </m:r>
                    </m:oMath>
                  </m:oMathPara>
                </a14:m>
                <a:endParaRPr kumimoji="1" lang="en-US" altLang="ja-JP" sz="36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テキスト ボックス 24">
                <a:extLst>
                  <a:ext uri="{FF2B5EF4-FFF2-40B4-BE49-F238E27FC236}">
                    <a16:creationId xmlns:a16="http://schemas.microsoft.com/office/drawing/2014/main" id="{4B6B3C6E-A7DB-C429-0D86-6269EA3D0B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87854" y="4070339"/>
                <a:ext cx="1911101" cy="6463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フリーフォーム: 図形 10">
            <a:extLst>
              <a:ext uri="{FF2B5EF4-FFF2-40B4-BE49-F238E27FC236}">
                <a16:creationId xmlns:a16="http://schemas.microsoft.com/office/drawing/2014/main" id="{CEE8C457-D709-47CD-6D75-7CA563546F57}"/>
              </a:ext>
            </a:extLst>
          </p:cNvPr>
          <p:cNvSpPr/>
          <p:nvPr/>
        </p:nvSpPr>
        <p:spPr>
          <a:xfrm>
            <a:off x="2861187" y="3452170"/>
            <a:ext cx="4647052" cy="3706402"/>
          </a:xfrm>
          <a:custGeom>
            <a:avLst/>
            <a:gdLst>
              <a:gd name="connsiteX0" fmla="*/ 187687 w 3428727"/>
              <a:gd name="connsiteY0" fmla="*/ 82982 h 1854246"/>
              <a:gd name="connsiteX1" fmla="*/ 55607 w 3428727"/>
              <a:gd name="connsiteY1" fmla="*/ 1332662 h 1854246"/>
              <a:gd name="connsiteX2" fmla="*/ 990327 w 3428727"/>
              <a:gd name="connsiteY2" fmla="*/ 113462 h 1854246"/>
              <a:gd name="connsiteX3" fmla="*/ 1081767 w 3428727"/>
              <a:gd name="connsiteY3" fmla="*/ 1403782 h 1854246"/>
              <a:gd name="connsiteX4" fmla="*/ 1599927 w 3428727"/>
              <a:gd name="connsiteY4" fmla="*/ 438582 h 1854246"/>
              <a:gd name="connsiteX5" fmla="*/ 1376407 w 3428727"/>
              <a:gd name="connsiteY5" fmla="*/ 1546022 h 1854246"/>
              <a:gd name="connsiteX6" fmla="*/ 2097767 w 3428727"/>
              <a:gd name="connsiteY6" fmla="*/ 489382 h 1854246"/>
              <a:gd name="connsiteX7" fmla="*/ 2067287 w 3428727"/>
              <a:gd name="connsiteY7" fmla="*/ 1850822 h 1854246"/>
              <a:gd name="connsiteX8" fmla="*/ 3164567 w 3428727"/>
              <a:gd name="connsiteY8" fmla="*/ 1702 h 1854246"/>
              <a:gd name="connsiteX9" fmla="*/ 3022327 w 3428727"/>
              <a:gd name="connsiteY9" fmla="*/ 1505382 h 1854246"/>
              <a:gd name="connsiteX10" fmla="*/ 3428727 w 3428727"/>
              <a:gd name="connsiteY10" fmla="*/ 844982 h 18542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428727" h="1854246">
                <a:moveTo>
                  <a:pt x="187687" y="82982"/>
                </a:moveTo>
                <a:cubicBezTo>
                  <a:pt x="54760" y="705282"/>
                  <a:pt x="-78166" y="1327582"/>
                  <a:pt x="55607" y="1332662"/>
                </a:cubicBezTo>
                <a:cubicBezTo>
                  <a:pt x="189380" y="1337742"/>
                  <a:pt x="819300" y="101609"/>
                  <a:pt x="990327" y="113462"/>
                </a:cubicBezTo>
                <a:cubicBezTo>
                  <a:pt x="1161354" y="125315"/>
                  <a:pt x="980167" y="1349595"/>
                  <a:pt x="1081767" y="1403782"/>
                </a:cubicBezTo>
                <a:cubicBezTo>
                  <a:pt x="1183367" y="1457969"/>
                  <a:pt x="1550820" y="414875"/>
                  <a:pt x="1599927" y="438582"/>
                </a:cubicBezTo>
                <a:cubicBezTo>
                  <a:pt x="1649034" y="462289"/>
                  <a:pt x="1293434" y="1537555"/>
                  <a:pt x="1376407" y="1546022"/>
                </a:cubicBezTo>
                <a:cubicBezTo>
                  <a:pt x="1459380" y="1554489"/>
                  <a:pt x="1982620" y="438582"/>
                  <a:pt x="2097767" y="489382"/>
                </a:cubicBezTo>
                <a:cubicBezTo>
                  <a:pt x="2212914" y="540182"/>
                  <a:pt x="1889487" y="1932102"/>
                  <a:pt x="2067287" y="1850822"/>
                </a:cubicBezTo>
                <a:cubicBezTo>
                  <a:pt x="2245087" y="1769542"/>
                  <a:pt x="3005394" y="59275"/>
                  <a:pt x="3164567" y="1702"/>
                </a:cubicBezTo>
                <a:cubicBezTo>
                  <a:pt x="3323740" y="-55871"/>
                  <a:pt x="2978300" y="1364835"/>
                  <a:pt x="3022327" y="1505382"/>
                </a:cubicBezTo>
                <a:cubicBezTo>
                  <a:pt x="3066354" y="1645929"/>
                  <a:pt x="3247540" y="1245455"/>
                  <a:pt x="3428727" y="844982"/>
                </a:cubicBezTo>
              </a:path>
            </a:pathLst>
          </a:custGeom>
          <a:noFill/>
          <a:ln w="73025">
            <a:solidFill>
              <a:srgbClr val="FEB6A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3BB2B325-8F0C-AAA3-34D9-BA0BFA2F80CC}"/>
              </a:ext>
            </a:extLst>
          </p:cNvPr>
          <p:cNvSpPr txBox="1"/>
          <p:nvPr/>
        </p:nvSpPr>
        <p:spPr>
          <a:xfrm>
            <a:off x="2553542" y="6125648"/>
            <a:ext cx="182453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800" b="1" dirty="0">
                <a:solidFill>
                  <a:srgbClr val="FEB6AA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wrong</a:t>
            </a:r>
            <a:endParaRPr kumimoji="1" lang="ja-JP" altLang="en-US" sz="4800" b="1" dirty="0">
              <a:solidFill>
                <a:srgbClr val="FEB6AA"/>
              </a:solidFill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テキスト ボックス 12">
                <a:extLst>
                  <a:ext uri="{FF2B5EF4-FFF2-40B4-BE49-F238E27FC236}">
                    <a16:creationId xmlns:a16="http://schemas.microsoft.com/office/drawing/2014/main" id="{94E44346-C754-844C-11E7-145D043BBE9D}"/>
                  </a:ext>
                </a:extLst>
              </p:cNvPr>
              <p:cNvSpPr txBox="1"/>
              <p:nvPr/>
            </p:nvSpPr>
            <p:spPr>
              <a:xfrm>
                <a:off x="1" y="29679"/>
                <a:ext cx="12192000" cy="11387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ja-JP" sz="3200" dirty="0"/>
                  <a:t>We have finally come to understand the </a:t>
                </a:r>
                <a:r>
                  <a:rPr kumimoji="1" lang="en-US" altLang="ja-JP" sz="3600" b="1" i="1" u="sng" dirty="0"/>
                  <a:t>true meaning </a:t>
                </a:r>
                <a:r>
                  <a:rPr kumimoji="1" lang="en-US" altLang="ja-JP" sz="3200" dirty="0"/>
                  <a:t>of the semi-phenomenological approach: frozen and oscillating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3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3200" b="1" i="1"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  <m:sub>
                        <m:r>
                          <a:rPr kumimoji="1" lang="en-US" altLang="ja-JP" sz="3200" b="1" i="1">
                            <a:latin typeface="Cambria Math" panose="02040503050406030204" pitchFamily="18" charset="0"/>
                          </a:rPr>
                          <m:t>𝒔</m:t>
                        </m:r>
                      </m:sub>
                    </m:sSub>
                  </m:oMath>
                </a14:m>
                <a:r>
                  <a:rPr kumimoji="1" lang="en-US" altLang="ja-JP" sz="3200" dirty="0"/>
                  <a:t> </a:t>
                </a:r>
                <a:endParaRPr kumimoji="1" lang="ja-JP" altLang="en-US" sz="3200" dirty="0"/>
              </a:p>
            </p:txBody>
          </p:sp>
        </mc:Choice>
        <mc:Fallback xmlns="">
          <p:sp>
            <p:nvSpPr>
              <p:cNvPr id="13" name="テキスト ボックス 12">
                <a:extLst>
                  <a:ext uri="{FF2B5EF4-FFF2-40B4-BE49-F238E27FC236}">
                    <a16:creationId xmlns:a16="http://schemas.microsoft.com/office/drawing/2014/main" id="{94E44346-C754-844C-11E7-145D043BBE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29679"/>
                <a:ext cx="12192000" cy="1138773"/>
              </a:xfrm>
              <a:prstGeom prst="rect">
                <a:avLst/>
              </a:prstGeom>
              <a:blipFill>
                <a:blip r:embed="rId6"/>
                <a:stretch>
                  <a:fillRect l="-1250" t="-9091" b="-1604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図 13">
            <a:extLst>
              <a:ext uri="{FF2B5EF4-FFF2-40B4-BE49-F238E27FC236}">
                <a16:creationId xmlns:a16="http://schemas.microsoft.com/office/drawing/2014/main" id="{022AD68B-7A38-723B-0852-BCF9D6C3F1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84925" y="3927002"/>
            <a:ext cx="1393832" cy="921386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140BEDFD-13E9-4CB4-8255-F78117E5E37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84925" y="5385012"/>
            <a:ext cx="1396183" cy="919035"/>
          </a:xfrm>
          <a:prstGeom prst="rect">
            <a:avLst/>
          </a:prstGeom>
        </p:spPr>
      </p:pic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1BB446FC-6969-01A1-9600-E265449E8C5F}"/>
              </a:ext>
            </a:extLst>
          </p:cNvPr>
          <p:cNvSpPr txBox="1"/>
          <p:nvPr/>
        </p:nvSpPr>
        <p:spPr>
          <a:xfrm>
            <a:off x="7748722" y="1573763"/>
            <a:ext cx="41713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/>
              <a:t>[When Does it happen?]</a:t>
            </a:r>
            <a:endParaRPr kumimoji="1" lang="ja-JP" altLang="en-US" sz="2800" dirty="0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CC651422-B7DE-10D7-10B4-D0C5A716ED97}"/>
              </a:ext>
            </a:extLst>
          </p:cNvPr>
          <p:cNvSpPr txBox="1"/>
          <p:nvPr/>
        </p:nvSpPr>
        <p:spPr>
          <a:xfrm>
            <a:off x="2935923" y="2025763"/>
            <a:ext cx="41713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/>
              <a:t>[When Does it happen?]</a:t>
            </a:r>
            <a:endParaRPr kumimoji="1"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59674394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D3BF2312-FEA9-2D85-7F8F-6F05F1C9B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4DA5E-C26F-4550-A01A-8DBB4B86492C}" type="slidenum">
              <a:rPr kumimoji="1" lang="ja-JP" altLang="en-US" smtClean="0"/>
              <a:t>72</a:t>
            </a:fld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4FE8F577-23F4-1017-4884-6C9F227297E9}"/>
              </a:ext>
            </a:extLst>
          </p:cNvPr>
          <p:cNvSpPr txBox="1"/>
          <p:nvPr/>
        </p:nvSpPr>
        <p:spPr>
          <a:xfrm>
            <a:off x="0" y="18588"/>
            <a:ext cx="12191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5400" dirty="0"/>
              <a:t>Summary</a:t>
            </a:r>
            <a:endParaRPr kumimoji="1" lang="ja-JP" altLang="en-US" sz="5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6A857BCB-19E8-FF11-074E-67D2DFA64D78}"/>
                  </a:ext>
                </a:extLst>
              </p:cNvPr>
              <p:cNvSpPr txBox="1"/>
              <p:nvPr/>
            </p:nvSpPr>
            <p:spPr>
              <a:xfrm>
                <a:off x="1863585" y="2074569"/>
                <a:ext cx="6707826" cy="112870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</m:d>
                      <m:r>
                        <a:rPr kumimoji="1" lang="en-US" altLang="ja-JP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kumimoji="1" lang="en-US" altLang="ja-JP" sz="2800" b="0" i="1" smtClean="0">
                          <a:latin typeface="Cambria Math" panose="02040503050406030204" pitchFamily="18" charset="0"/>
                        </a:rPr>
                        <m:t>(0)</m:t>
                      </m:r>
                      <m:d>
                        <m:dPr>
                          <m:begChr m:val="{"/>
                          <m:endChr m:val="}"/>
                          <m:ctrlP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sSup>
                            <m:sSupPr>
                              <m:ctrlPr>
                                <a:rPr kumimoji="1" lang="en-US" altLang="ja-JP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1" lang="en-US" altLang="ja-JP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kumimoji="1" lang="en-US" altLang="ja-JP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kumimoji="1" lang="en-US" altLang="ja-JP" sz="2800" b="0" i="1" smtClean="0">
                                          <a:latin typeface="Cambria Math" panose="02040503050406030204" pitchFamily="18" charset="0"/>
                                        </a:rPr>
                                        <m:t>𝐽</m:t>
                                      </m:r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kumimoji="1" lang="en-US" altLang="ja-JP" sz="2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ja-JP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𝐽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ja-JP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𝑑𝑝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kumimoji="1" lang="en-US" altLang="ja-JP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  <m:t>+…</m:t>
                          </m:r>
                        </m:e>
                      </m:d>
                    </m:oMath>
                  </m:oMathPara>
                </a14:m>
                <a:endParaRPr kumimoji="1" lang="ja-JP" altLang="en-US" sz="2800" dirty="0"/>
              </a:p>
            </p:txBody>
          </p:sp>
        </mc:Choice>
        <mc:Fallback xmlns="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6A857BCB-19E8-FF11-074E-67D2DFA64D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3585" y="2074569"/>
                <a:ext cx="6707826" cy="112870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36BB39FA-7446-F5BC-92AA-8DB0D34CFEEB}"/>
                  </a:ext>
                </a:extLst>
              </p:cNvPr>
              <p:cNvSpPr txBox="1"/>
              <p:nvPr/>
            </p:nvSpPr>
            <p:spPr>
              <a:xfrm>
                <a:off x="4704120" y="5069297"/>
                <a:ext cx="5535426" cy="512961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  <m:t>(0)</m:t>
                          </m:r>
                        </m:sup>
                      </m:sSup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≃0.409</m:t>
                      </m:r>
                    </m:oMath>
                  </m:oMathPara>
                </a14:m>
                <a:endParaRPr kumimoji="1" lang="ja-JP" altLang="en-US" sz="3200" dirty="0"/>
              </a:p>
            </p:txBody>
          </p:sp>
        </mc:Choice>
        <mc:Fallback xmlns="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36BB39FA-7446-F5BC-92AA-8DB0D34CFE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4120" y="5069297"/>
                <a:ext cx="5535426" cy="51296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図 7">
            <a:extLst>
              <a:ext uri="{FF2B5EF4-FFF2-40B4-BE49-F238E27FC236}">
                <a16:creationId xmlns:a16="http://schemas.microsoft.com/office/drawing/2014/main" id="{235D4E20-B1A4-321E-D6B4-DDA7FDDF19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009" y="5179833"/>
            <a:ext cx="2252352" cy="148390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E74F0B94-4E56-3AA8-82A0-8E301B8BF8A5}"/>
                  </a:ext>
                </a:extLst>
              </p:cNvPr>
              <p:cNvSpPr txBox="1"/>
              <p:nvPr/>
            </p:nvSpPr>
            <p:spPr>
              <a:xfrm>
                <a:off x="3286615" y="5020126"/>
                <a:ext cx="1041631" cy="73866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kumimoji="1" lang="en-US" altLang="ja-JP" sz="2400" b="0" i="1" smtClean="0">
                        <a:latin typeface="Cambria Math" panose="02040503050406030204" pitchFamily="18" charset="0"/>
                      </a:rPr>
                      <m:t>𝑎𝑐</m:t>
                    </m:r>
                    <m:r>
                      <a:rPr kumimoji="1" lang="en-US" altLang="ja-JP" sz="2400" b="0" i="1" smtClean="0">
                        <a:latin typeface="Cambria Math" panose="02040503050406030204" pitchFamily="18" charset="0"/>
                      </a:rPr>
                      <m:t>∥</m:t>
                    </m:r>
                    <m:r>
                      <a:rPr kumimoji="1" lang="en-US" altLang="ja-JP" sz="2400" b="0" i="1" smtClean="0">
                        <a:latin typeface="Cambria Math" panose="02040503050406030204" pitchFamily="18" charset="0"/>
                      </a:rPr>
                      <m:t>𝑑𝑐</m:t>
                    </m:r>
                  </m:oMath>
                </a14:m>
                <a:r>
                  <a:rPr kumimoji="1" lang="en-US" altLang="ja-JP" sz="2400" dirty="0"/>
                  <a:t> </a:t>
                </a:r>
              </a:p>
              <a:p>
                <a:pPr algn="ctr"/>
                <a:r>
                  <a:rPr kumimoji="1" lang="en-US" altLang="ja-JP" sz="2400" dirty="0"/>
                  <a:t>case</a:t>
                </a:r>
                <a:endParaRPr kumimoji="1" lang="ja-JP" altLang="en-US" sz="2400" dirty="0"/>
              </a:p>
            </p:txBody>
          </p:sp>
        </mc:Choice>
        <mc:Fallback xmlns="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E74F0B94-4E56-3AA8-82A0-8E301B8BF8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6615" y="5020126"/>
                <a:ext cx="1041631" cy="738664"/>
              </a:xfrm>
              <a:prstGeom prst="rect">
                <a:avLst/>
              </a:prstGeom>
              <a:blipFill>
                <a:blip r:embed="rId5"/>
                <a:stretch>
                  <a:fillRect l="-5780" r="-1156" b="-2195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CABB8527-4D51-E0E9-5395-06A90587268A}"/>
                  </a:ext>
                </a:extLst>
              </p:cNvPr>
              <p:cNvSpPr txBox="1"/>
              <p:nvPr/>
            </p:nvSpPr>
            <p:spPr>
              <a:xfrm rot="2932768">
                <a:off x="5562776" y="5796764"/>
                <a:ext cx="113595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000" b="0" i="1" smtClean="0">
                          <a:latin typeface="Cambria Math" panose="02040503050406030204" pitchFamily="18" charset="0"/>
                        </a:rPr>
                        <m:t>≃0.136</m:t>
                      </m:r>
                    </m:oMath>
                  </m:oMathPara>
                </a14:m>
                <a:endParaRPr kumimoji="1" lang="ja-JP" altLang="en-US" sz="2000" dirty="0"/>
              </a:p>
            </p:txBody>
          </p:sp>
        </mc:Choice>
        <mc:Fallback xmlns="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CABB8527-4D51-E0E9-5395-06A9058726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932768">
                <a:off x="5562776" y="5796764"/>
                <a:ext cx="1135952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643D1877-DF66-BB7D-4B8E-0471C06FFB73}"/>
                  </a:ext>
                </a:extLst>
              </p:cNvPr>
              <p:cNvSpPr txBox="1"/>
              <p:nvPr/>
            </p:nvSpPr>
            <p:spPr>
              <a:xfrm rot="2932768">
                <a:off x="6702992" y="5863405"/>
                <a:ext cx="161185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400" b="1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≃</m:t>
                      </m:r>
                      <m:r>
                        <a:rPr kumimoji="1" lang="en-US" altLang="ja-JP" sz="2400" b="1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kumimoji="1" lang="en-US" altLang="ja-JP" sz="2400" b="1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kumimoji="1" lang="en-US" altLang="ja-JP" sz="2400" b="1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𝟎𝟗𝟓𝟔</m:t>
                      </m:r>
                    </m:oMath>
                  </m:oMathPara>
                </a14:m>
                <a:endParaRPr kumimoji="1" lang="ja-JP" altLang="en-US" sz="2400" b="1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643D1877-DF66-BB7D-4B8E-0471C06FFB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932768">
                <a:off x="6702992" y="5863405"/>
                <a:ext cx="1611852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3A2D547E-2D66-5883-03CC-36D74CA4C2B5}"/>
                  </a:ext>
                </a:extLst>
              </p:cNvPr>
              <p:cNvSpPr txBox="1"/>
              <p:nvPr/>
            </p:nvSpPr>
            <p:spPr>
              <a:xfrm rot="2932768">
                <a:off x="7897906" y="5793969"/>
                <a:ext cx="142750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400" b="1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≃</m:t>
                      </m:r>
                      <m:r>
                        <a:rPr kumimoji="1" lang="en-US" altLang="ja-JP" sz="2400" b="1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kumimoji="1" lang="en-US" altLang="ja-JP" sz="2400" b="1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kumimoji="1" lang="en-US" altLang="ja-JP" sz="2400" b="1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𝟏𝟕𝟕</m:t>
                      </m:r>
                    </m:oMath>
                  </m:oMathPara>
                </a14:m>
                <a:endParaRPr kumimoji="1" lang="ja-JP" altLang="en-US" sz="2400" b="1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3A2D547E-2D66-5883-03CC-36D74CA4C2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932768">
                <a:off x="7897906" y="5793969"/>
                <a:ext cx="1427507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71E7A953-B900-D4E2-65D7-1F20B4D53B36}"/>
              </a:ext>
            </a:extLst>
          </p:cNvPr>
          <p:cNvSpPr txBox="1"/>
          <p:nvPr/>
        </p:nvSpPr>
        <p:spPr>
          <a:xfrm rot="2836733">
            <a:off x="8459014" y="5736073"/>
            <a:ext cx="10152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solidFill>
                  <a:srgbClr val="92D050"/>
                </a:solidFill>
              </a:rPr>
              <a:t>Higgs</a:t>
            </a:r>
            <a:endParaRPr kumimoji="1" lang="ja-JP" altLang="en-US" sz="2400" dirty="0">
              <a:solidFill>
                <a:srgbClr val="92D050"/>
              </a:solidFill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6FEB2C2A-C74B-F445-3C4D-F14330FBCE47}"/>
              </a:ext>
            </a:extLst>
          </p:cNvPr>
          <p:cNvSpPr txBox="1"/>
          <p:nvPr/>
        </p:nvSpPr>
        <p:spPr>
          <a:xfrm rot="2866687">
            <a:off x="7225966" y="5612279"/>
            <a:ext cx="8290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solidFill>
                  <a:srgbClr val="FFC000"/>
                </a:solidFill>
              </a:rPr>
              <a:t>AAA</a:t>
            </a:r>
            <a:endParaRPr kumimoji="1" lang="ja-JP" altLang="en-US" sz="2400" dirty="0">
              <a:solidFill>
                <a:srgbClr val="FFC000"/>
              </a:solidFill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0CA4DDCC-0B3F-C7FA-A089-0D3BDA7B3D95}"/>
              </a:ext>
            </a:extLst>
          </p:cNvPr>
          <p:cNvSpPr txBox="1"/>
          <p:nvPr/>
        </p:nvSpPr>
        <p:spPr>
          <a:xfrm rot="2842825">
            <a:off x="6686650" y="6090541"/>
            <a:ext cx="11624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b="1" dirty="0"/>
              <a:t>(23%)</a:t>
            </a:r>
            <a:endParaRPr kumimoji="1" lang="ja-JP" altLang="en-US" sz="2800" b="1" dirty="0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CBBC5936-C11B-C312-DEBA-4A41D5E8824D}"/>
              </a:ext>
            </a:extLst>
          </p:cNvPr>
          <p:cNvSpPr txBox="1"/>
          <p:nvPr/>
        </p:nvSpPr>
        <p:spPr>
          <a:xfrm rot="2842825">
            <a:off x="7896957" y="6063070"/>
            <a:ext cx="11624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b="1" dirty="0"/>
              <a:t>(43%)</a:t>
            </a:r>
            <a:endParaRPr kumimoji="1" lang="ja-JP" altLang="en-US" sz="2800" b="1" dirty="0"/>
          </a:p>
        </p:txBody>
      </p:sp>
      <p:pic>
        <p:nvPicPr>
          <p:cNvPr id="17" name="図 16">
            <a:extLst>
              <a:ext uri="{FF2B5EF4-FFF2-40B4-BE49-F238E27FC236}">
                <a16:creationId xmlns:a16="http://schemas.microsoft.com/office/drawing/2014/main" id="{B08149A3-705A-D78D-A061-86456BFB553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0827" y="3436682"/>
            <a:ext cx="2244781" cy="148390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テキスト ボックス 17">
                <a:extLst>
                  <a:ext uri="{FF2B5EF4-FFF2-40B4-BE49-F238E27FC236}">
                    <a16:creationId xmlns:a16="http://schemas.microsoft.com/office/drawing/2014/main" id="{95F711EA-17E1-AD88-D770-86196C12C67E}"/>
                  </a:ext>
                </a:extLst>
              </p:cNvPr>
              <p:cNvSpPr txBox="1"/>
              <p:nvPr/>
            </p:nvSpPr>
            <p:spPr>
              <a:xfrm>
                <a:off x="3286615" y="3654725"/>
                <a:ext cx="1102545" cy="73866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kumimoji="1" lang="en-US" altLang="ja-JP" sz="2400" b="0" i="1" smtClean="0">
                        <a:latin typeface="Cambria Math" panose="02040503050406030204" pitchFamily="18" charset="0"/>
                      </a:rPr>
                      <m:t>𝑎𝑐</m:t>
                    </m:r>
                    <m:r>
                      <a:rPr kumimoji="1" lang="en-US" altLang="ja-JP" sz="2400" b="0" i="1" smtClean="0">
                        <a:latin typeface="Cambria Math" panose="02040503050406030204" pitchFamily="18" charset="0"/>
                      </a:rPr>
                      <m:t>⊥</m:t>
                    </m:r>
                    <m:r>
                      <a:rPr kumimoji="1" lang="en-US" altLang="ja-JP" sz="2400" b="0" i="1" smtClean="0">
                        <a:latin typeface="Cambria Math" panose="02040503050406030204" pitchFamily="18" charset="0"/>
                      </a:rPr>
                      <m:t>𝑑𝑐</m:t>
                    </m:r>
                  </m:oMath>
                </a14:m>
                <a:r>
                  <a:rPr kumimoji="1" lang="en-US" altLang="ja-JP" sz="2400" dirty="0"/>
                  <a:t> </a:t>
                </a:r>
              </a:p>
              <a:p>
                <a:pPr algn="ctr"/>
                <a:r>
                  <a:rPr kumimoji="1" lang="en-US" altLang="ja-JP" sz="2400" dirty="0"/>
                  <a:t>case</a:t>
                </a:r>
                <a:endParaRPr kumimoji="1" lang="ja-JP" altLang="en-US" sz="2400" dirty="0"/>
              </a:p>
            </p:txBody>
          </p:sp>
        </mc:Choice>
        <mc:Fallback xmlns="">
          <p:sp>
            <p:nvSpPr>
              <p:cNvPr id="18" name="テキスト ボックス 17">
                <a:extLst>
                  <a:ext uri="{FF2B5EF4-FFF2-40B4-BE49-F238E27FC236}">
                    <a16:creationId xmlns:a16="http://schemas.microsoft.com/office/drawing/2014/main" id="{95F711EA-17E1-AD88-D770-86196C12C6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6615" y="3654725"/>
                <a:ext cx="1102545" cy="738664"/>
              </a:xfrm>
              <a:prstGeom prst="rect">
                <a:avLst/>
              </a:prstGeom>
              <a:blipFill>
                <a:blip r:embed="rId10"/>
                <a:stretch>
                  <a:fillRect l="-5464" r="-1093" b="-2195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テキスト ボックス 18">
                <a:extLst>
                  <a:ext uri="{FF2B5EF4-FFF2-40B4-BE49-F238E27FC236}">
                    <a16:creationId xmlns:a16="http://schemas.microsoft.com/office/drawing/2014/main" id="{E8B7E409-4805-A891-1CD2-B9A2EA49C4DB}"/>
                  </a:ext>
                </a:extLst>
              </p:cNvPr>
              <p:cNvSpPr txBox="1"/>
              <p:nvPr/>
            </p:nvSpPr>
            <p:spPr>
              <a:xfrm>
                <a:off x="4995274" y="3783106"/>
                <a:ext cx="3139257" cy="512961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  <m:t>(0)</m:t>
                          </m:r>
                        </m:sup>
                      </m:sSup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≃0.136</m:t>
                      </m:r>
                    </m:oMath>
                  </m:oMathPara>
                </a14:m>
                <a:endParaRPr kumimoji="1" lang="ja-JP" altLang="en-US" sz="3200" dirty="0"/>
              </a:p>
            </p:txBody>
          </p:sp>
        </mc:Choice>
        <mc:Fallback xmlns="">
          <p:sp>
            <p:nvSpPr>
              <p:cNvPr id="19" name="テキスト ボックス 18">
                <a:extLst>
                  <a:ext uri="{FF2B5EF4-FFF2-40B4-BE49-F238E27FC236}">
                    <a16:creationId xmlns:a16="http://schemas.microsoft.com/office/drawing/2014/main" id="{E8B7E409-4805-A891-1CD2-B9A2EA49C4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5274" y="3783106"/>
                <a:ext cx="3139257" cy="51296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A1A07A32-60F0-18A1-4A46-A1610F553715}"/>
              </a:ext>
            </a:extLst>
          </p:cNvPr>
          <p:cNvSpPr txBox="1"/>
          <p:nvPr/>
        </p:nvSpPr>
        <p:spPr>
          <a:xfrm>
            <a:off x="8429" y="883768"/>
            <a:ext cx="1218357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/>
              <a:t>The Higgs mode is ubiquitous in superconducting devices. The current dependence of the kinetic inductance is a representative example.</a:t>
            </a:r>
            <a:endParaRPr kumimoji="1"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15686565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43F5C355-518B-42BB-C869-8BBF67713E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4DA5E-C26F-4550-A01A-8DBB4B86492C}" type="slidenum">
              <a:rPr kumimoji="1" lang="ja-JP" altLang="en-US" smtClean="0"/>
              <a:t>73</a:t>
            </a:fld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F6E2A4FC-BD95-4523-48AC-8CDFD0083D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642" y="418168"/>
            <a:ext cx="11083636" cy="6177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23160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78A473-08CB-9000-2371-E55BB1164C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86E48870-4E42-1C7E-3F63-647A1B410F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4DA5E-C26F-4550-A01A-8DBB4B86492C}" type="slidenum">
              <a:rPr kumimoji="1" lang="ja-JP" altLang="en-US" smtClean="0"/>
              <a:t>74</a:t>
            </a:fld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B83B4326-A20B-E158-297A-3A91E7D16A1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59420" y="3554587"/>
            <a:ext cx="1911858" cy="3199306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CD9CA860-1D98-5FC6-3F53-4A8A9092D8C7}"/>
              </a:ext>
            </a:extLst>
          </p:cNvPr>
          <p:cNvSpPr txBox="1"/>
          <p:nvPr/>
        </p:nvSpPr>
        <p:spPr>
          <a:xfrm>
            <a:off x="1" y="26746"/>
            <a:ext cx="8160026" cy="6678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/>
              <a:t>Other works of mine that may interest you:</a:t>
            </a:r>
          </a:p>
          <a:p>
            <a:endParaRPr kumimoji="1" lang="en-US" altLang="ja-JP" sz="2400" dirty="0"/>
          </a:p>
          <a:p>
            <a:pPr marL="457200" indent="-457200">
              <a:buFont typeface="Wingdings" panose="05000000000000000000" pitchFamily="2" charset="2"/>
              <a:buChar char="l"/>
            </a:pPr>
            <a:r>
              <a:rPr lang="en-US" altLang="ja-JP" sz="2400" dirty="0">
                <a:solidFill>
                  <a:schemeClr val="tx2"/>
                </a:solidFill>
              </a:rPr>
              <a:t>T. Kubo, On the applicability ranges of Tc formulas for proximity-coupled thin SN and SS bilayers, Japanese Journal of Applied Physics 64, 018001 (2025).  </a:t>
            </a:r>
          </a:p>
          <a:p>
            <a:pPr lvl="1"/>
            <a:r>
              <a:rPr kumimoji="1" lang="en-US" altLang="ja-JP" sz="2000" dirty="0"/>
              <a:t>This is </a:t>
            </a:r>
            <a:r>
              <a:rPr kumimoji="1" lang="en-US" altLang="ja-JP" sz="2000" b="1" dirty="0">
                <a:solidFill>
                  <a:srgbClr val="FF3300"/>
                </a:solidFill>
              </a:rPr>
              <a:t>a brief review of Tc formulas </a:t>
            </a:r>
            <a:r>
              <a:rPr kumimoji="1" lang="en-US" altLang="ja-JP" sz="2000" dirty="0"/>
              <a:t>of SN and SS bilayers. Because several distinct formulas exist, misuse is common. Please verify that your choice is appropriate. For instance, if a chosen formula yields a Tc that increases with the N-layer thickness, that formula is being applied outside its valid range.</a:t>
            </a:r>
            <a:r>
              <a:rPr kumimoji="1" lang="en-US" altLang="ja-JP" sz="2000" dirty="0">
                <a:solidFill>
                  <a:srgbClr val="F39FC3"/>
                </a:solidFill>
              </a:rPr>
              <a:t> </a:t>
            </a:r>
            <a:r>
              <a:rPr kumimoji="1" lang="en-US" altLang="ja-JP" sz="2400" dirty="0">
                <a:solidFill>
                  <a:srgbClr val="FF0000"/>
                </a:solidFill>
              </a:rPr>
              <a:t>The solution is here. 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endParaRPr kumimoji="1" lang="en-US" altLang="ja-JP" sz="2400" dirty="0">
              <a:solidFill>
                <a:srgbClr val="F39FC3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kumimoji="1" lang="en-US" altLang="ja-JP" sz="2400" dirty="0">
                <a:solidFill>
                  <a:schemeClr val="tx2"/>
                </a:solidFill>
              </a:rPr>
              <a:t> T. Takenaka, T. Kubo et al., Three-Dimensional Niobium Coaxial Cavity with ~0.1 second Lifetime, arXiv:2510.01819. </a:t>
            </a:r>
          </a:p>
          <a:p>
            <a:pPr lvl="1"/>
            <a:r>
              <a:rPr kumimoji="1" lang="en-US" altLang="ja-JP" sz="2000" dirty="0"/>
              <a:t>In this work, we applied surface-treatment technologies developed for accelerator cavities and achieved </a:t>
            </a:r>
            <a:r>
              <a:rPr kumimoji="1" lang="en-US" altLang="ja-JP" sz="2000" b="1" dirty="0">
                <a:solidFill>
                  <a:srgbClr val="FF3300"/>
                </a:solidFill>
              </a:rPr>
              <a:t>a world-record quality factor </a:t>
            </a:r>
            <a:r>
              <a:rPr kumimoji="1" lang="en-US" altLang="ja-JP" sz="2000" dirty="0"/>
              <a:t>in this type of quantum-memory cavity for quantum computing applications.</a:t>
            </a:r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A6DE33C5-A059-B371-910F-62106C33AAC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44" r="344"/>
          <a:stretch>
            <a:fillRect/>
          </a:stretch>
        </p:blipFill>
        <p:spPr>
          <a:xfrm>
            <a:off x="8222869" y="412366"/>
            <a:ext cx="2892287" cy="3021496"/>
          </a:xfrm>
          <a:prstGeom prst="rect">
            <a:avLst/>
          </a:prstGeom>
        </p:spPr>
      </p:pic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A76E00FA-A2B7-CCD0-B158-F145020665E3}"/>
              </a:ext>
            </a:extLst>
          </p:cNvPr>
          <p:cNvSpPr txBox="1"/>
          <p:nvPr/>
        </p:nvSpPr>
        <p:spPr>
          <a:xfrm>
            <a:off x="8160027" y="87349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Tc</a:t>
            </a:r>
            <a:endParaRPr kumimoji="1" lang="ja-JP" altLang="en-US" dirty="0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167F8EA8-4FA6-ECBC-2552-53E1661290F0}"/>
              </a:ext>
            </a:extLst>
          </p:cNvPr>
          <p:cNvSpPr txBox="1"/>
          <p:nvPr/>
        </p:nvSpPr>
        <p:spPr>
          <a:xfrm>
            <a:off x="9765657" y="3091523"/>
            <a:ext cx="14093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chemeClr val="bg1"/>
                </a:solidFill>
              </a:rPr>
              <a:t>N thickness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E8EA7E5F-087B-CA28-FBA3-D09A6D98F74A}"/>
              </a:ext>
            </a:extLst>
          </p:cNvPr>
          <p:cNvSpPr txBox="1"/>
          <p:nvPr/>
        </p:nvSpPr>
        <p:spPr>
          <a:xfrm rot="20540320">
            <a:off x="8979796" y="368233"/>
            <a:ext cx="3165610" cy="584775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1600" dirty="0">
                <a:solidFill>
                  <a:srgbClr val="FF3300"/>
                </a:solidFill>
              </a:rPr>
              <a:t>If you encounter this problem, </a:t>
            </a:r>
          </a:p>
          <a:p>
            <a:r>
              <a:rPr kumimoji="1" lang="en-US" altLang="ja-JP" sz="1600" dirty="0">
                <a:solidFill>
                  <a:srgbClr val="FF3300"/>
                </a:solidFill>
              </a:rPr>
              <a:t>you’re using the wrong formula!</a:t>
            </a:r>
            <a:endParaRPr kumimoji="1" lang="ja-JP" altLang="en-US" sz="1600" dirty="0">
              <a:solidFill>
                <a:srgbClr val="FF3300"/>
              </a:solidFill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4CF945AF-45E1-EE51-7805-2AE8A2D8FCFC}"/>
              </a:ext>
            </a:extLst>
          </p:cNvPr>
          <p:cNvSpPr txBox="1"/>
          <p:nvPr/>
        </p:nvSpPr>
        <p:spPr>
          <a:xfrm>
            <a:off x="8789260" y="4551680"/>
            <a:ext cx="681597" cy="830997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400" b="1" dirty="0">
                <a:solidFill>
                  <a:srgbClr val="FF3300"/>
                </a:solidFill>
              </a:rPr>
              <a:t>Me</a:t>
            </a:r>
          </a:p>
          <a:p>
            <a:pPr algn="ctr"/>
            <a:r>
              <a:rPr kumimoji="1" lang="ja-JP" altLang="en-US" sz="2400" b="1" dirty="0">
                <a:solidFill>
                  <a:srgbClr val="FF3300"/>
                </a:solidFill>
              </a:rPr>
              <a:t>↓</a:t>
            </a: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B9A37361-FDAE-3FBC-87DB-F19727B59D2E}"/>
              </a:ext>
            </a:extLst>
          </p:cNvPr>
          <p:cNvSpPr txBox="1"/>
          <p:nvPr/>
        </p:nvSpPr>
        <p:spPr>
          <a:xfrm rot="20476970">
            <a:off x="10298441" y="1024455"/>
            <a:ext cx="859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rgbClr val="0000FF"/>
                </a:solidFill>
              </a:rPr>
              <a:t>wrong</a:t>
            </a:r>
            <a:endParaRPr kumimoji="1" lang="ja-JP" altLang="en-US" dirty="0">
              <a:solidFill>
                <a:srgbClr val="0000FF"/>
              </a:solidFill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073A66A3-7BB6-5914-5C54-C9AB6E97B848}"/>
              </a:ext>
            </a:extLst>
          </p:cNvPr>
          <p:cNvSpPr txBox="1"/>
          <p:nvPr/>
        </p:nvSpPr>
        <p:spPr>
          <a:xfrm>
            <a:off x="10202057" y="1533543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rgbClr val="FF3300"/>
                </a:solidFill>
              </a:rPr>
              <a:t>correct</a:t>
            </a:r>
            <a:endParaRPr kumimoji="1" lang="ja-JP" altLang="en-US" dirty="0">
              <a:solidFill>
                <a:srgbClr val="FF3300"/>
              </a:solidFill>
            </a:endParaRP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6D925196-831A-65EB-E67F-59743E8E7A02}"/>
              </a:ext>
            </a:extLst>
          </p:cNvPr>
          <p:cNvSpPr txBox="1"/>
          <p:nvPr/>
        </p:nvSpPr>
        <p:spPr>
          <a:xfrm>
            <a:off x="10184372" y="4231563"/>
            <a:ext cx="1412823" cy="461665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2400" b="1" dirty="0">
                <a:solidFill>
                  <a:srgbClr val="FF3300"/>
                </a:solidFill>
              </a:rPr>
              <a:t>←</a:t>
            </a:r>
            <a:r>
              <a:rPr kumimoji="1" lang="en-US" altLang="ja-JP" sz="2400" b="1" dirty="0">
                <a:solidFill>
                  <a:srgbClr val="FF3300"/>
                </a:solidFill>
              </a:rPr>
              <a:t>cavity</a:t>
            </a:r>
          </a:p>
        </p:txBody>
      </p:sp>
    </p:spTree>
    <p:extLst>
      <p:ext uri="{BB962C8B-B14F-4D97-AF65-F5344CB8AC3E}">
        <p14:creationId xmlns:p14="http://schemas.microsoft.com/office/powerpoint/2010/main" val="359207117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EC9314C5-B8E1-7207-93F3-7877898E98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4DA5E-C26F-4550-A01A-8DBB4B86492C}" type="slidenum">
              <a:rPr kumimoji="1" lang="ja-JP" altLang="en-US" smtClean="0"/>
              <a:t>75</a:t>
            </a:fld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D88DAD67-362D-BA91-237C-C6A8D17C0291}"/>
                  </a:ext>
                </a:extLst>
              </p:cNvPr>
              <p:cNvSpPr txBox="1"/>
              <p:nvPr/>
            </p:nvSpPr>
            <p:spPr>
              <a:xfrm>
                <a:off x="0" y="2792268"/>
                <a:ext cx="121919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JP" sz="5400" dirty="0"/>
                  <a:t>Backup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5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54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kumimoji="1" lang="en-US" altLang="ja-JP" sz="5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1" lang="en-US" altLang="ja-JP" sz="5400" dirty="0"/>
                  <a:t>)</a:t>
                </a:r>
                <a:endParaRPr kumimoji="1" lang="ja-JP" altLang="en-US" sz="5400" dirty="0"/>
              </a:p>
            </p:txBody>
          </p:sp>
        </mc:Choice>
        <mc:Fallback xmlns=""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D88DAD67-362D-BA91-237C-C6A8D17C02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792268"/>
                <a:ext cx="12191999" cy="923330"/>
              </a:xfrm>
              <a:prstGeom prst="rect">
                <a:avLst/>
              </a:prstGeom>
              <a:blipFill>
                <a:blip r:embed="rId2"/>
                <a:stretch>
                  <a:fillRect t="-17763" b="-3947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3347581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3F2A434E-A0D8-8792-A1AD-0591C666F5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717" t="14493" r="28342" b="10145"/>
          <a:stretch/>
        </p:blipFill>
        <p:spPr>
          <a:xfrm>
            <a:off x="5625179" y="66645"/>
            <a:ext cx="6482202" cy="625370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66CE0632-673B-1A04-0DE8-714FE580B290}"/>
                  </a:ext>
                </a:extLst>
              </p:cNvPr>
              <p:cNvSpPr txBox="1"/>
              <p:nvPr/>
            </p:nvSpPr>
            <p:spPr>
              <a:xfrm rot="17271563">
                <a:off x="9888237" y="1631310"/>
                <a:ext cx="1294572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400" b="0" i="1" smtClean="0">
                          <a:solidFill>
                            <a:srgbClr val="22FF22"/>
                          </a:solidFill>
                          <a:latin typeface="Cambria Math" panose="02040503050406030204" pitchFamily="18" charset="0"/>
                        </a:rPr>
                        <m:t>0.04</m:t>
                      </m:r>
                    </m:oMath>
                  </m:oMathPara>
                </a14:m>
                <a:endParaRPr lang="ja-JP" altLang="en-US" sz="2400" dirty="0">
                  <a:solidFill>
                    <a:srgbClr val="22FF22"/>
                  </a:solidFill>
                </a:endParaRPr>
              </a:p>
            </p:txBody>
          </p:sp>
        </mc:Choice>
        <mc:Fallback xmlns="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66CE0632-673B-1A04-0DE8-714FE580B2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7271563">
                <a:off x="9888237" y="1631310"/>
                <a:ext cx="1294572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E3385815-186F-FAC2-9D4F-4E1969758CC6}"/>
                  </a:ext>
                </a:extLst>
              </p:cNvPr>
              <p:cNvSpPr txBox="1"/>
              <p:nvPr/>
            </p:nvSpPr>
            <p:spPr>
              <a:xfrm rot="17444565">
                <a:off x="10527335" y="1958161"/>
                <a:ext cx="1294572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400" b="0" i="1" smtClean="0">
                          <a:solidFill>
                            <a:srgbClr val="1313FF"/>
                          </a:solidFill>
                          <a:latin typeface="Cambria Math" panose="02040503050406030204" pitchFamily="18" charset="0"/>
                        </a:rPr>
                        <m:t>0.1</m:t>
                      </m:r>
                    </m:oMath>
                  </m:oMathPara>
                </a14:m>
                <a:endParaRPr lang="ja-JP" altLang="en-US" sz="2400" dirty="0">
                  <a:solidFill>
                    <a:srgbClr val="1313FF"/>
                  </a:solidFill>
                </a:endParaRPr>
              </a:p>
            </p:txBody>
          </p:sp>
        </mc:Choice>
        <mc:Fallback xmlns="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E3385815-186F-FAC2-9D4F-4E1969758C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7444565">
                <a:off x="10527335" y="1958161"/>
                <a:ext cx="1294572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A971AB11-DB5B-0501-4BA7-567BD95589CD}"/>
                  </a:ext>
                </a:extLst>
              </p:cNvPr>
              <p:cNvSpPr txBox="1"/>
              <p:nvPr/>
            </p:nvSpPr>
            <p:spPr>
              <a:xfrm rot="17380067">
                <a:off x="7489757" y="1071987"/>
                <a:ext cx="2455912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type m:val="lin"/>
                          <m:ctrlPr>
                            <a:rPr kumimoji="1" lang="en-US" altLang="ja-JP" sz="2400" b="0" i="1" smtClean="0">
                              <a:solidFill>
                                <a:srgbClr val="FF8C1B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2400" b="0" i="1" smtClean="0">
                              <a:solidFill>
                                <a:srgbClr val="FF8C1B"/>
                              </a:solidFill>
                              <a:latin typeface="Cambria Math" panose="02040503050406030204" pitchFamily="18" charset="0"/>
                            </a:rPr>
                            <m:t>ℏ</m:t>
                          </m:r>
                          <m:r>
                            <a:rPr kumimoji="1" lang="en-US" altLang="ja-JP" sz="2400" b="0" i="1" smtClean="0">
                              <a:solidFill>
                                <a:srgbClr val="FF8C1B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</m:num>
                        <m:den>
                          <m:sSub>
                            <m:sSubPr>
                              <m:ctrlPr>
                                <a:rPr kumimoji="1" lang="en-US" altLang="ja-JP" sz="2400" b="0" i="1" smtClean="0">
                                  <a:solidFill>
                                    <a:srgbClr val="FF8C1B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ja-JP" sz="2400" b="0" i="0" smtClean="0">
                                  <a:solidFill>
                                    <a:srgbClr val="FF8C1B"/>
                                  </a:solidFill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</m:e>
                            <m:sub>
                              <m:r>
                                <a:rPr kumimoji="1" lang="en-US" altLang="ja-JP" sz="2400" b="0" i="1" smtClean="0">
                                  <a:solidFill>
                                    <a:srgbClr val="FF8C1B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kumimoji="1" lang="en-US" altLang="ja-JP" sz="2400" b="0" i="1" smtClean="0">
                          <a:solidFill>
                            <a:srgbClr val="FF8C1B"/>
                          </a:solidFill>
                          <a:latin typeface="Cambria Math" panose="02040503050406030204" pitchFamily="18" charset="0"/>
                        </a:rPr>
                        <m:t>=0.02</m:t>
                      </m:r>
                    </m:oMath>
                  </m:oMathPara>
                </a14:m>
                <a:endParaRPr lang="ja-JP" altLang="en-US" sz="2400" dirty="0">
                  <a:solidFill>
                    <a:srgbClr val="FF8C1B"/>
                  </a:solidFill>
                </a:endParaRPr>
              </a:p>
            </p:txBody>
          </p:sp>
        </mc:Choice>
        <mc:Fallback xmlns="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A971AB11-DB5B-0501-4BA7-567BD95589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7380067">
                <a:off x="7489757" y="1071987"/>
                <a:ext cx="2455912" cy="461665"/>
              </a:xfrm>
              <a:prstGeom prst="rect">
                <a:avLst/>
              </a:prstGeom>
              <a:blipFill>
                <a:blip r:embed="rId5"/>
                <a:stretch>
                  <a:fillRect l="-37981" r="-49519" b="-591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テキスト ボックス 7">
                <a:extLst>
                  <a:ext uri="{FF2B5EF4-FFF2-40B4-BE49-F238E27FC236}">
                    <a16:creationId xmlns:a16="http://schemas.microsoft.com/office/drawing/2014/main" id="{D66DE858-9F1F-7C3F-D45F-A1345AD397A9}"/>
                  </a:ext>
                </a:extLst>
              </p:cNvPr>
              <p:cNvSpPr txBox="1"/>
              <p:nvPr/>
            </p:nvSpPr>
            <p:spPr>
              <a:xfrm>
                <a:off x="6903714" y="4986759"/>
                <a:ext cx="3250217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kumimoji="1" lang="en-US" altLang="ja-JP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ja-JP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ℓ</m:t>
                        </m:r>
                      </m:num>
                      <m:den>
                        <m:sSub>
                          <m:sSubPr>
                            <m:ctrlPr>
                              <a:rPr lang="en-US" altLang="ja-JP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en-US" altLang="ja-JP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kumimoji="1" lang="en-US" altLang="ja-JP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=0.31</m:t>
                    </m:r>
                  </m:oMath>
                </a14:m>
                <a:r>
                  <a:rPr lang="en-US" altLang="ja-JP" sz="2000" dirty="0">
                    <a:solidFill>
                      <a:schemeClr val="bg1"/>
                    </a:solidFill>
                  </a:rPr>
                  <a:t> </a:t>
                </a:r>
                <a:r>
                  <a:rPr kumimoji="1" lang="en-US" altLang="ja-JP" sz="2000" dirty="0">
                    <a:solidFill>
                      <a:schemeClr val="bg1"/>
                    </a:solidFill>
                  </a:rPr>
                  <a:t>(dirty)</a:t>
                </a:r>
                <a:endParaRPr kumimoji="1" lang="ja-JP" alt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テキスト ボックス 7">
                <a:extLst>
                  <a:ext uri="{FF2B5EF4-FFF2-40B4-BE49-F238E27FC236}">
                    <a16:creationId xmlns:a16="http://schemas.microsoft.com/office/drawing/2014/main" id="{D66DE858-9F1F-7C3F-D45F-A1345AD397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3714" y="4986759"/>
                <a:ext cx="3250217" cy="307777"/>
              </a:xfrm>
              <a:prstGeom prst="rect">
                <a:avLst/>
              </a:prstGeom>
              <a:blipFill>
                <a:blip r:embed="rId6"/>
                <a:stretch>
                  <a:fillRect t="-162745" b="-24705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07DB9920-B8E5-D091-A9FB-EA28F89E3D53}"/>
                  </a:ext>
                </a:extLst>
              </p:cNvPr>
              <p:cNvSpPr txBox="1"/>
              <p:nvPr/>
            </p:nvSpPr>
            <p:spPr>
              <a:xfrm>
                <a:off x="10244365" y="4975096"/>
                <a:ext cx="155087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type m:val="lin"/>
                          <m:ctrlPr>
                            <a:rPr kumimoji="1" lang="ja-JP" altLang="en-US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sSub>
                            <m:sSubPr>
                              <m:ctrlPr>
                                <a:rPr kumimoji="1" lang="en-US" altLang="ja-JP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kumimoji="1" lang="en-US" altLang="ja-JP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den>
                      </m:f>
                      <m:r>
                        <a:rPr kumimoji="1" lang="en-US" altLang="ja-JP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=0.217</m:t>
                      </m:r>
                    </m:oMath>
                  </m:oMathPara>
                </a14:m>
                <a:endParaRPr kumimoji="1" lang="ja-JP" alt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07DB9920-B8E5-D091-A9FB-EA28F89E3D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44365" y="4975096"/>
                <a:ext cx="1550874" cy="307777"/>
              </a:xfrm>
              <a:prstGeom prst="rect">
                <a:avLst/>
              </a:prstGeom>
              <a:blipFill>
                <a:blip r:embed="rId7"/>
                <a:stretch>
                  <a:fillRect l="-16929" t="-162745" r="-3150" b="-24705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69855E52-137A-1FDF-A237-834B446A9889}"/>
              </a:ext>
            </a:extLst>
          </p:cNvPr>
          <p:cNvSpPr txBox="1"/>
          <p:nvPr/>
        </p:nvSpPr>
        <p:spPr>
          <a:xfrm>
            <a:off x="6446828" y="6419856"/>
            <a:ext cx="55418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dirty="0">
                <a:solidFill>
                  <a:schemeClr val="tx2"/>
                </a:solidFill>
              </a:rPr>
              <a:t>T. Kubo, Phys. Rev. Applied </a:t>
            </a:r>
            <a:r>
              <a:rPr lang="en-US" altLang="ja-JP" b="1" dirty="0">
                <a:solidFill>
                  <a:schemeClr val="tx2"/>
                </a:solidFill>
              </a:rPr>
              <a:t>22</a:t>
            </a:r>
            <a:r>
              <a:rPr lang="en-US" altLang="ja-JP" dirty="0">
                <a:solidFill>
                  <a:schemeClr val="tx2"/>
                </a:solidFill>
              </a:rPr>
              <a:t>, 044042 (2024) </a:t>
            </a:r>
            <a:endParaRPr lang="ja-JP" altLang="en-US" dirty="0"/>
          </a:p>
        </p:txBody>
      </p:sp>
      <p:pic>
        <p:nvPicPr>
          <p:cNvPr id="32" name="図 31">
            <a:extLst>
              <a:ext uri="{FF2B5EF4-FFF2-40B4-BE49-F238E27FC236}">
                <a16:creationId xmlns:a16="http://schemas.microsoft.com/office/drawing/2014/main" id="{F35989F7-AAA8-4AB4-7D2E-8C8D1C240E9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9086" y="1747644"/>
            <a:ext cx="4389198" cy="2891705"/>
          </a:xfrm>
          <a:prstGeom prst="rect">
            <a:avLst/>
          </a:prstGeom>
        </p:spPr>
      </p:pic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49D061BA-8393-6D12-281E-515F699C0738}"/>
              </a:ext>
            </a:extLst>
          </p:cNvPr>
          <p:cNvSpPr txBox="1"/>
          <p:nvPr/>
        </p:nvSpPr>
        <p:spPr>
          <a:xfrm>
            <a:off x="423990" y="225601"/>
            <a:ext cx="468192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3600" i="1" dirty="0"/>
              <a:t>Analogue R</a:t>
            </a:r>
            <a:r>
              <a:rPr kumimoji="1" lang="en-US" altLang="ja-JP" sz="3600" i="1" baseline="-25000" dirty="0"/>
              <a:t>s</a:t>
            </a:r>
            <a:r>
              <a:rPr kumimoji="1" lang="en-US" altLang="ja-JP" sz="3600" i="1" dirty="0"/>
              <a:t>(E) curve </a:t>
            </a:r>
          </a:p>
          <a:p>
            <a:pPr algn="ctr"/>
            <a:r>
              <a:rPr kumimoji="1" lang="en-US" altLang="ja-JP" sz="3600" dirty="0"/>
              <a:t>in </a:t>
            </a:r>
            <a:r>
              <a:rPr kumimoji="1" lang="en-US" altLang="ja-JP" sz="3600" dirty="0" err="1"/>
              <a:t>ac+dc</a:t>
            </a:r>
            <a:r>
              <a:rPr kumimoji="1" lang="en-US" altLang="ja-JP" sz="3600" dirty="0"/>
              <a:t> system</a:t>
            </a:r>
            <a:endParaRPr kumimoji="1" lang="ja-JP" altLang="en-US" sz="3600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2E680F06-09A8-E483-CD7F-65D696E4A477}"/>
              </a:ext>
            </a:extLst>
          </p:cNvPr>
          <p:cNvSpPr txBox="1"/>
          <p:nvPr/>
        </p:nvSpPr>
        <p:spPr>
          <a:xfrm>
            <a:off x="412784" y="4975096"/>
            <a:ext cx="418133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/>
              <a:t>dc: arbitrary strength</a:t>
            </a:r>
          </a:p>
          <a:p>
            <a:r>
              <a:rPr kumimoji="1" lang="en-US" altLang="ja-JP" sz="3200" dirty="0"/>
              <a:t>ac: perturbation</a:t>
            </a:r>
            <a:endParaRPr kumimoji="1" lang="ja-JP" altLang="en-US" sz="3200" dirty="0"/>
          </a:p>
        </p:txBody>
      </p:sp>
      <p:sp>
        <p:nvSpPr>
          <p:cNvPr id="10" name="スライド番号プレースホルダー 9">
            <a:extLst>
              <a:ext uri="{FF2B5EF4-FFF2-40B4-BE49-F238E27FC236}">
                <a16:creationId xmlns:a16="http://schemas.microsoft.com/office/drawing/2014/main" id="{DB217C04-7E18-6919-04EC-78F8215AF5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4DA5E-C26F-4550-A01A-8DBB4B86492C}" type="slidenum">
              <a:rPr kumimoji="1" lang="ja-JP" altLang="en-US" smtClean="0"/>
              <a:t>76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3368988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300D7D-DB45-EF5A-BC87-39284B2FEA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4E2703A9-8D0A-7FAD-6D6B-F3A945D575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717" t="14493" r="28342" b="10145"/>
          <a:stretch/>
        </p:blipFill>
        <p:spPr>
          <a:xfrm>
            <a:off x="5625179" y="66645"/>
            <a:ext cx="6482202" cy="625370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2DA515C1-6F9B-F03F-0BE7-AA9F71EB5561}"/>
                  </a:ext>
                </a:extLst>
              </p:cNvPr>
              <p:cNvSpPr txBox="1"/>
              <p:nvPr/>
            </p:nvSpPr>
            <p:spPr>
              <a:xfrm rot="17271563">
                <a:off x="9888237" y="1631310"/>
                <a:ext cx="1294572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400" b="0" i="1" smtClean="0">
                          <a:solidFill>
                            <a:srgbClr val="22FF22"/>
                          </a:solidFill>
                          <a:latin typeface="Cambria Math" panose="02040503050406030204" pitchFamily="18" charset="0"/>
                        </a:rPr>
                        <m:t>0.04</m:t>
                      </m:r>
                    </m:oMath>
                  </m:oMathPara>
                </a14:m>
                <a:endParaRPr lang="ja-JP" altLang="en-US" sz="2400" dirty="0">
                  <a:solidFill>
                    <a:srgbClr val="22FF22"/>
                  </a:solidFill>
                </a:endParaRPr>
              </a:p>
            </p:txBody>
          </p:sp>
        </mc:Choice>
        <mc:Fallback xmlns="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66CE0632-673B-1A04-0DE8-714FE580B2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7271563">
                <a:off x="9888237" y="1631310"/>
                <a:ext cx="1294572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240410FD-2DA8-BE5A-FECD-4A48B6150474}"/>
                  </a:ext>
                </a:extLst>
              </p:cNvPr>
              <p:cNvSpPr txBox="1"/>
              <p:nvPr/>
            </p:nvSpPr>
            <p:spPr>
              <a:xfrm rot="17444565">
                <a:off x="10527335" y="1958161"/>
                <a:ext cx="1294572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400" b="0" i="1" smtClean="0">
                          <a:solidFill>
                            <a:srgbClr val="1313FF"/>
                          </a:solidFill>
                          <a:latin typeface="Cambria Math" panose="02040503050406030204" pitchFamily="18" charset="0"/>
                        </a:rPr>
                        <m:t>0.1</m:t>
                      </m:r>
                    </m:oMath>
                  </m:oMathPara>
                </a14:m>
                <a:endParaRPr lang="ja-JP" altLang="en-US" sz="2400" dirty="0">
                  <a:solidFill>
                    <a:srgbClr val="1313FF"/>
                  </a:solidFill>
                </a:endParaRPr>
              </a:p>
            </p:txBody>
          </p:sp>
        </mc:Choice>
        <mc:Fallback xmlns="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E3385815-186F-FAC2-9D4F-4E1969758C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7444565">
                <a:off x="10527335" y="1958161"/>
                <a:ext cx="1294572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C965CE44-09E7-EB51-E22A-81338EC42396}"/>
                  </a:ext>
                </a:extLst>
              </p:cNvPr>
              <p:cNvSpPr txBox="1"/>
              <p:nvPr/>
            </p:nvSpPr>
            <p:spPr>
              <a:xfrm rot="17380067">
                <a:off x="7489757" y="1071987"/>
                <a:ext cx="2455912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type m:val="lin"/>
                          <m:ctrlPr>
                            <a:rPr kumimoji="1" lang="en-US" altLang="ja-JP" sz="2400" b="0" i="1" smtClean="0">
                              <a:solidFill>
                                <a:srgbClr val="FF8C1B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2400" b="0" i="1" smtClean="0">
                              <a:solidFill>
                                <a:srgbClr val="FF8C1B"/>
                              </a:solidFill>
                              <a:latin typeface="Cambria Math" panose="02040503050406030204" pitchFamily="18" charset="0"/>
                            </a:rPr>
                            <m:t>ℏ</m:t>
                          </m:r>
                          <m:r>
                            <a:rPr kumimoji="1" lang="en-US" altLang="ja-JP" sz="2400" b="0" i="1" smtClean="0">
                              <a:solidFill>
                                <a:srgbClr val="FF8C1B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</m:num>
                        <m:den>
                          <m:sSub>
                            <m:sSubPr>
                              <m:ctrlPr>
                                <a:rPr kumimoji="1" lang="en-US" altLang="ja-JP" sz="2400" b="0" i="1" smtClean="0">
                                  <a:solidFill>
                                    <a:srgbClr val="FF8C1B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ja-JP" sz="2400" b="0" i="0" smtClean="0">
                                  <a:solidFill>
                                    <a:srgbClr val="FF8C1B"/>
                                  </a:solidFill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</m:e>
                            <m:sub>
                              <m:r>
                                <a:rPr kumimoji="1" lang="en-US" altLang="ja-JP" sz="2400" b="0" i="1" smtClean="0">
                                  <a:solidFill>
                                    <a:srgbClr val="FF8C1B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kumimoji="1" lang="en-US" altLang="ja-JP" sz="2400" b="0" i="1" smtClean="0">
                          <a:solidFill>
                            <a:srgbClr val="FF8C1B"/>
                          </a:solidFill>
                          <a:latin typeface="Cambria Math" panose="02040503050406030204" pitchFamily="18" charset="0"/>
                        </a:rPr>
                        <m:t>=0.02</m:t>
                      </m:r>
                    </m:oMath>
                  </m:oMathPara>
                </a14:m>
                <a:endParaRPr lang="ja-JP" altLang="en-US" sz="2400" dirty="0">
                  <a:solidFill>
                    <a:srgbClr val="FF8C1B"/>
                  </a:solidFill>
                </a:endParaRPr>
              </a:p>
            </p:txBody>
          </p:sp>
        </mc:Choice>
        <mc:Fallback xmlns="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A971AB11-DB5B-0501-4BA7-567BD95589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7380067">
                <a:off x="7489757" y="1071987"/>
                <a:ext cx="2455912" cy="461665"/>
              </a:xfrm>
              <a:prstGeom prst="rect">
                <a:avLst/>
              </a:prstGeom>
              <a:blipFill>
                <a:blip r:embed="rId5"/>
                <a:stretch>
                  <a:fillRect l="-37981" r="-49519" b="-591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テキスト ボックス 7">
                <a:extLst>
                  <a:ext uri="{FF2B5EF4-FFF2-40B4-BE49-F238E27FC236}">
                    <a16:creationId xmlns:a16="http://schemas.microsoft.com/office/drawing/2014/main" id="{C958DB86-EBA8-7115-60FB-51B827B2B576}"/>
                  </a:ext>
                </a:extLst>
              </p:cNvPr>
              <p:cNvSpPr txBox="1"/>
              <p:nvPr/>
            </p:nvSpPr>
            <p:spPr>
              <a:xfrm>
                <a:off x="6903714" y="4986759"/>
                <a:ext cx="3250217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kumimoji="1" lang="en-US" altLang="ja-JP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ja-JP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ℓ</m:t>
                        </m:r>
                      </m:num>
                      <m:den>
                        <m:sSub>
                          <m:sSubPr>
                            <m:ctrlPr>
                              <a:rPr lang="en-US" altLang="ja-JP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en-US" altLang="ja-JP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kumimoji="1" lang="en-US" altLang="ja-JP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=0.31</m:t>
                    </m:r>
                  </m:oMath>
                </a14:m>
                <a:r>
                  <a:rPr lang="en-US" altLang="ja-JP" sz="2000" dirty="0">
                    <a:solidFill>
                      <a:schemeClr val="bg1"/>
                    </a:solidFill>
                  </a:rPr>
                  <a:t> </a:t>
                </a:r>
                <a:r>
                  <a:rPr kumimoji="1" lang="en-US" altLang="ja-JP" sz="2000" dirty="0">
                    <a:solidFill>
                      <a:schemeClr val="bg1"/>
                    </a:solidFill>
                  </a:rPr>
                  <a:t>(dirty)</a:t>
                </a:r>
                <a:endParaRPr kumimoji="1" lang="ja-JP" alt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テキスト ボックス 7">
                <a:extLst>
                  <a:ext uri="{FF2B5EF4-FFF2-40B4-BE49-F238E27FC236}">
                    <a16:creationId xmlns:a16="http://schemas.microsoft.com/office/drawing/2014/main" id="{D66DE858-9F1F-7C3F-D45F-A1345AD397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3714" y="4986759"/>
                <a:ext cx="3250217" cy="307777"/>
              </a:xfrm>
              <a:prstGeom prst="rect">
                <a:avLst/>
              </a:prstGeom>
              <a:blipFill>
                <a:blip r:embed="rId6"/>
                <a:stretch>
                  <a:fillRect t="-162745" b="-24705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63FCCBDF-E4D6-6236-435D-927BF0858B7D}"/>
                  </a:ext>
                </a:extLst>
              </p:cNvPr>
              <p:cNvSpPr txBox="1"/>
              <p:nvPr/>
            </p:nvSpPr>
            <p:spPr>
              <a:xfrm>
                <a:off x="10244365" y="4975096"/>
                <a:ext cx="155087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type m:val="lin"/>
                          <m:ctrlPr>
                            <a:rPr kumimoji="1" lang="ja-JP" altLang="en-US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sSub>
                            <m:sSubPr>
                              <m:ctrlPr>
                                <a:rPr kumimoji="1" lang="en-US" altLang="ja-JP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kumimoji="1" lang="en-US" altLang="ja-JP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den>
                      </m:f>
                      <m:r>
                        <a:rPr kumimoji="1" lang="en-US" altLang="ja-JP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=0.217</m:t>
                      </m:r>
                    </m:oMath>
                  </m:oMathPara>
                </a14:m>
                <a:endParaRPr kumimoji="1" lang="ja-JP" alt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07DB9920-B8E5-D091-A9FB-EA28F89E3D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44365" y="4975096"/>
                <a:ext cx="1550874" cy="307777"/>
              </a:xfrm>
              <a:prstGeom prst="rect">
                <a:avLst/>
              </a:prstGeom>
              <a:blipFill>
                <a:blip r:embed="rId7"/>
                <a:stretch>
                  <a:fillRect l="-16929" t="-162745" r="-3150" b="-24705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79ECDF5A-0207-AFF9-ACFB-3A14EFBF2D71}"/>
              </a:ext>
            </a:extLst>
          </p:cNvPr>
          <p:cNvSpPr txBox="1"/>
          <p:nvPr/>
        </p:nvSpPr>
        <p:spPr>
          <a:xfrm>
            <a:off x="6446828" y="6419856"/>
            <a:ext cx="55418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dirty="0">
                <a:solidFill>
                  <a:schemeClr val="tx2"/>
                </a:solidFill>
              </a:rPr>
              <a:t>T. Kubo, Phys. Rev. Applied </a:t>
            </a:r>
            <a:r>
              <a:rPr lang="en-US" altLang="ja-JP" b="1" dirty="0">
                <a:solidFill>
                  <a:schemeClr val="tx2"/>
                </a:solidFill>
              </a:rPr>
              <a:t>22</a:t>
            </a:r>
            <a:r>
              <a:rPr lang="en-US" altLang="ja-JP" dirty="0">
                <a:solidFill>
                  <a:schemeClr val="tx2"/>
                </a:solidFill>
              </a:rPr>
              <a:t>, 044042 (2024) </a:t>
            </a:r>
            <a:endParaRPr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64695113-158C-01A4-16A7-4EB8155C7800}"/>
                  </a:ext>
                </a:extLst>
              </p:cNvPr>
              <p:cNvSpPr txBox="1"/>
              <p:nvPr/>
            </p:nvSpPr>
            <p:spPr>
              <a:xfrm>
                <a:off x="0" y="1329"/>
                <a:ext cx="5540829" cy="138499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kumimoji="1" lang="en-US" altLang="ja-JP" sz="2800" b="0" dirty="0">
                    <a:solidFill>
                      <a:srgbClr val="FF8C1B"/>
                    </a:solidFill>
                    <a:latin typeface="Cambria Math" panose="02040503050406030204" pitchFamily="18" charset="0"/>
                  </a:rPr>
                  <a:t>Let’s see the orange curves (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kumimoji="1" lang="en-US" altLang="ja-JP" sz="2800" b="0" i="1" smtClean="0">
                            <a:solidFill>
                              <a:srgbClr val="FF8C1B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ja-JP" sz="2800" b="0" i="0" smtClean="0">
                            <a:solidFill>
                              <a:srgbClr val="FF8C1B"/>
                            </a:solidFill>
                            <a:latin typeface="Cambria Math" panose="02040503050406030204" pitchFamily="18" charset="0"/>
                          </a:rPr>
                          <m:t>ℏ</m:t>
                        </m:r>
                        <m:r>
                          <m:rPr>
                            <m:sty m:val="p"/>
                          </m:rPr>
                          <a:rPr kumimoji="1" lang="en-US" altLang="ja-JP" sz="2800" b="0" i="0" smtClean="0">
                            <a:solidFill>
                              <a:srgbClr val="FF8C1B"/>
                            </a:solidFill>
                            <a:latin typeface="Cambria Math" panose="02040503050406030204" pitchFamily="18" charset="0"/>
                          </a:rPr>
                          <m:t>ω</m:t>
                        </m:r>
                      </m:num>
                      <m:den>
                        <m:sSub>
                          <m:sSubPr>
                            <m:ctrlPr>
                              <a:rPr kumimoji="1" lang="en-US" altLang="ja-JP" sz="2800" b="0" i="1" smtClean="0">
                                <a:solidFill>
                                  <a:srgbClr val="FF8C1B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1" lang="en-US" altLang="ja-JP" sz="2800" b="0" i="0" smtClean="0">
                                <a:solidFill>
                                  <a:srgbClr val="FF8C1B"/>
                                </a:solidFill>
                                <a:latin typeface="Cambria Math" panose="02040503050406030204" pitchFamily="18" charset="0"/>
                              </a:rPr>
                              <m:t>Δ</m:t>
                            </m:r>
                          </m:e>
                          <m:sub>
                            <m:r>
                              <a:rPr kumimoji="1" lang="en-US" altLang="ja-JP" sz="2800" b="0" i="0" smtClean="0">
                                <a:solidFill>
                                  <a:srgbClr val="FF8C1B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kumimoji="1" lang="en-US" altLang="ja-JP" sz="2800" b="0" i="0" smtClean="0">
                        <a:solidFill>
                          <a:srgbClr val="FF8C1B"/>
                        </a:solidFill>
                        <a:latin typeface="Cambria Math" panose="02040503050406030204" pitchFamily="18" charset="0"/>
                      </a:rPr>
                      <m:t>=0.02</m:t>
                    </m:r>
                  </m:oMath>
                </a14:m>
                <a:r>
                  <a:rPr lang="en-US" altLang="ja-JP" sz="2800" dirty="0">
                    <a:solidFill>
                      <a:srgbClr val="FF8C1B"/>
                    </a:solidFill>
                  </a:rPr>
                  <a:t>),which correspond to 7GHz for Nb.</a:t>
                </a:r>
                <a:endParaRPr lang="ja-JP" altLang="en-US" sz="2800" dirty="0">
                  <a:solidFill>
                    <a:srgbClr val="FF8C1B"/>
                  </a:solidFill>
                </a:endParaRPr>
              </a:p>
            </p:txBody>
          </p:sp>
        </mc:Choice>
        <mc:Fallback xmlns=""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2F2CDD3B-9B7C-F9B0-3A17-EFF29BAD1A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329"/>
                <a:ext cx="5540829" cy="1384995"/>
              </a:xfrm>
              <a:prstGeom prst="rect">
                <a:avLst/>
              </a:prstGeom>
              <a:blipFill>
                <a:blip r:embed="rId8"/>
                <a:stretch>
                  <a:fillRect t="-4405" b="-1101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2" name="図 31">
            <a:extLst>
              <a:ext uri="{FF2B5EF4-FFF2-40B4-BE49-F238E27FC236}">
                <a16:creationId xmlns:a16="http://schemas.microsoft.com/office/drawing/2014/main" id="{58B2BF55-82BE-8837-6110-5331F94789E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308773" y="3781167"/>
            <a:ext cx="1692225" cy="1114878"/>
          </a:xfrm>
          <a:prstGeom prst="rect">
            <a:avLst/>
          </a:prstGeom>
        </p:spPr>
      </p:pic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9C544240-732E-8FC8-F211-E146C366458A}"/>
              </a:ext>
            </a:extLst>
          </p:cNvPr>
          <p:cNvSpPr/>
          <p:nvPr/>
        </p:nvSpPr>
        <p:spPr>
          <a:xfrm>
            <a:off x="6817360" y="203200"/>
            <a:ext cx="3169920" cy="3302000"/>
          </a:xfrm>
          <a:prstGeom prst="rect">
            <a:avLst/>
          </a:prstGeom>
          <a:noFill/>
          <a:ln w="11112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118533B9-D24E-DE57-40EC-341090CB648A}"/>
              </a:ext>
            </a:extLst>
          </p:cNvPr>
          <p:cNvSpPr txBox="1"/>
          <p:nvPr/>
        </p:nvSpPr>
        <p:spPr>
          <a:xfrm rot="17452361">
            <a:off x="7056960" y="918576"/>
            <a:ext cx="2462115" cy="523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2800" dirty="0">
                <a:solidFill>
                  <a:srgbClr val="FF8C1B"/>
                </a:solidFill>
              </a:rPr>
              <a:t>7GHz for Nb</a:t>
            </a:r>
            <a:endParaRPr lang="ja-JP" altLang="en-US" sz="2800" dirty="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6B78A4B-5AE5-16AC-DD54-F76BECB206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4DA5E-C26F-4550-A01A-8DBB4B86492C}" type="slidenum">
              <a:rPr kumimoji="1" lang="ja-JP" altLang="en-US" smtClean="0"/>
              <a:t>77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6995305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A0D88A-366F-BAEB-F827-47D75E8139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82664323-227E-8C3E-1932-41970E3618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717" t="14493" r="28342" b="10145"/>
          <a:stretch/>
        </p:blipFill>
        <p:spPr>
          <a:xfrm>
            <a:off x="5625179" y="66645"/>
            <a:ext cx="6482202" cy="625370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534825EF-8D32-614F-2C91-E7E3A35E136C}"/>
                  </a:ext>
                </a:extLst>
              </p:cNvPr>
              <p:cNvSpPr txBox="1"/>
              <p:nvPr/>
            </p:nvSpPr>
            <p:spPr>
              <a:xfrm rot="17271563">
                <a:off x="9888237" y="1631310"/>
                <a:ext cx="1294572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400" b="0" i="1" smtClean="0">
                          <a:solidFill>
                            <a:srgbClr val="22FF22"/>
                          </a:solidFill>
                          <a:latin typeface="Cambria Math" panose="02040503050406030204" pitchFamily="18" charset="0"/>
                        </a:rPr>
                        <m:t>0.04</m:t>
                      </m:r>
                    </m:oMath>
                  </m:oMathPara>
                </a14:m>
                <a:endParaRPr lang="ja-JP" altLang="en-US" sz="2400" dirty="0">
                  <a:solidFill>
                    <a:srgbClr val="22FF22"/>
                  </a:solidFill>
                </a:endParaRPr>
              </a:p>
            </p:txBody>
          </p:sp>
        </mc:Choice>
        <mc:Fallback xmlns="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66CE0632-673B-1A04-0DE8-714FE580B2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7271563">
                <a:off x="9888237" y="1631310"/>
                <a:ext cx="1294572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5415C130-D3B5-F71C-3BDC-2CF62FA7C8C3}"/>
                  </a:ext>
                </a:extLst>
              </p:cNvPr>
              <p:cNvSpPr txBox="1"/>
              <p:nvPr/>
            </p:nvSpPr>
            <p:spPr>
              <a:xfrm rot="17444565">
                <a:off x="10527335" y="1958161"/>
                <a:ext cx="1294572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400" b="0" i="1" smtClean="0">
                          <a:solidFill>
                            <a:srgbClr val="1313FF"/>
                          </a:solidFill>
                          <a:latin typeface="Cambria Math" panose="02040503050406030204" pitchFamily="18" charset="0"/>
                        </a:rPr>
                        <m:t>0.1</m:t>
                      </m:r>
                    </m:oMath>
                  </m:oMathPara>
                </a14:m>
                <a:endParaRPr lang="ja-JP" altLang="en-US" sz="2400" dirty="0">
                  <a:solidFill>
                    <a:srgbClr val="1313FF"/>
                  </a:solidFill>
                </a:endParaRPr>
              </a:p>
            </p:txBody>
          </p:sp>
        </mc:Choice>
        <mc:Fallback xmlns="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E3385815-186F-FAC2-9D4F-4E1969758C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7444565">
                <a:off x="10527335" y="1958161"/>
                <a:ext cx="1294572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C6A315A3-325F-11AD-A925-B810948F6AF5}"/>
                  </a:ext>
                </a:extLst>
              </p:cNvPr>
              <p:cNvSpPr txBox="1"/>
              <p:nvPr/>
            </p:nvSpPr>
            <p:spPr>
              <a:xfrm rot="17380067">
                <a:off x="7489757" y="1071987"/>
                <a:ext cx="2455912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type m:val="lin"/>
                          <m:ctrlPr>
                            <a:rPr kumimoji="1" lang="en-US" altLang="ja-JP" sz="2400" b="0" i="1" smtClean="0">
                              <a:solidFill>
                                <a:srgbClr val="FF8C1B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2400" b="0" i="1" smtClean="0">
                              <a:solidFill>
                                <a:srgbClr val="FF8C1B"/>
                              </a:solidFill>
                              <a:latin typeface="Cambria Math" panose="02040503050406030204" pitchFamily="18" charset="0"/>
                            </a:rPr>
                            <m:t>ℏ</m:t>
                          </m:r>
                          <m:r>
                            <a:rPr kumimoji="1" lang="en-US" altLang="ja-JP" sz="2400" b="0" i="1" smtClean="0">
                              <a:solidFill>
                                <a:srgbClr val="FF8C1B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</m:num>
                        <m:den>
                          <m:sSub>
                            <m:sSubPr>
                              <m:ctrlPr>
                                <a:rPr kumimoji="1" lang="en-US" altLang="ja-JP" sz="2400" b="0" i="1" smtClean="0">
                                  <a:solidFill>
                                    <a:srgbClr val="FF8C1B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ja-JP" sz="2400" b="0" i="0" smtClean="0">
                                  <a:solidFill>
                                    <a:srgbClr val="FF8C1B"/>
                                  </a:solidFill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</m:e>
                            <m:sub>
                              <m:r>
                                <a:rPr kumimoji="1" lang="en-US" altLang="ja-JP" sz="2400" b="0" i="1" smtClean="0">
                                  <a:solidFill>
                                    <a:srgbClr val="FF8C1B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kumimoji="1" lang="en-US" altLang="ja-JP" sz="2400" b="0" i="1" smtClean="0">
                          <a:solidFill>
                            <a:srgbClr val="FF8C1B"/>
                          </a:solidFill>
                          <a:latin typeface="Cambria Math" panose="02040503050406030204" pitchFamily="18" charset="0"/>
                        </a:rPr>
                        <m:t>=0.02</m:t>
                      </m:r>
                    </m:oMath>
                  </m:oMathPara>
                </a14:m>
                <a:endParaRPr lang="ja-JP" altLang="en-US" sz="2400" dirty="0">
                  <a:solidFill>
                    <a:srgbClr val="FF8C1B"/>
                  </a:solidFill>
                </a:endParaRPr>
              </a:p>
            </p:txBody>
          </p:sp>
        </mc:Choice>
        <mc:Fallback xmlns="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A971AB11-DB5B-0501-4BA7-567BD95589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7380067">
                <a:off x="7489757" y="1071987"/>
                <a:ext cx="2455912" cy="461665"/>
              </a:xfrm>
              <a:prstGeom prst="rect">
                <a:avLst/>
              </a:prstGeom>
              <a:blipFill>
                <a:blip r:embed="rId5"/>
                <a:stretch>
                  <a:fillRect l="-37981" r="-49519" b="-591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テキスト ボックス 7">
                <a:extLst>
                  <a:ext uri="{FF2B5EF4-FFF2-40B4-BE49-F238E27FC236}">
                    <a16:creationId xmlns:a16="http://schemas.microsoft.com/office/drawing/2014/main" id="{928D321B-1270-EAAF-367C-B857F74BEE86}"/>
                  </a:ext>
                </a:extLst>
              </p:cNvPr>
              <p:cNvSpPr txBox="1"/>
              <p:nvPr/>
            </p:nvSpPr>
            <p:spPr>
              <a:xfrm>
                <a:off x="6903714" y="4986759"/>
                <a:ext cx="3250217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kumimoji="1" lang="en-US" altLang="ja-JP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ja-JP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ℓ</m:t>
                        </m:r>
                      </m:num>
                      <m:den>
                        <m:sSub>
                          <m:sSubPr>
                            <m:ctrlPr>
                              <a:rPr lang="en-US" altLang="ja-JP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en-US" altLang="ja-JP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kumimoji="1" lang="en-US" altLang="ja-JP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=0.31</m:t>
                    </m:r>
                  </m:oMath>
                </a14:m>
                <a:r>
                  <a:rPr lang="en-US" altLang="ja-JP" sz="2000" dirty="0">
                    <a:solidFill>
                      <a:schemeClr val="bg1"/>
                    </a:solidFill>
                  </a:rPr>
                  <a:t> </a:t>
                </a:r>
                <a:r>
                  <a:rPr kumimoji="1" lang="en-US" altLang="ja-JP" sz="2000" dirty="0">
                    <a:solidFill>
                      <a:schemeClr val="bg1"/>
                    </a:solidFill>
                  </a:rPr>
                  <a:t>(dirty)</a:t>
                </a:r>
                <a:endParaRPr kumimoji="1" lang="ja-JP" alt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テキスト ボックス 7">
                <a:extLst>
                  <a:ext uri="{FF2B5EF4-FFF2-40B4-BE49-F238E27FC236}">
                    <a16:creationId xmlns:a16="http://schemas.microsoft.com/office/drawing/2014/main" id="{D66DE858-9F1F-7C3F-D45F-A1345AD397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3714" y="4986759"/>
                <a:ext cx="3250217" cy="307777"/>
              </a:xfrm>
              <a:prstGeom prst="rect">
                <a:avLst/>
              </a:prstGeom>
              <a:blipFill>
                <a:blip r:embed="rId6"/>
                <a:stretch>
                  <a:fillRect t="-162745" b="-24705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C7F61C59-7743-97D3-35E8-0C932914C6AD}"/>
                  </a:ext>
                </a:extLst>
              </p:cNvPr>
              <p:cNvSpPr txBox="1"/>
              <p:nvPr/>
            </p:nvSpPr>
            <p:spPr>
              <a:xfrm>
                <a:off x="10244365" y="4975096"/>
                <a:ext cx="155087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type m:val="lin"/>
                          <m:ctrlPr>
                            <a:rPr kumimoji="1" lang="ja-JP" altLang="en-US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sSub>
                            <m:sSubPr>
                              <m:ctrlPr>
                                <a:rPr kumimoji="1" lang="en-US" altLang="ja-JP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kumimoji="1" lang="en-US" altLang="ja-JP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den>
                      </m:f>
                      <m:r>
                        <a:rPr kumimoji="1" lang="en-US" altLang="ja-JP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=0.217</m:t>
                      </m:r>
                    </m:oMath>
                  </m:oMathPara>
                </a14:m>
                <a:endParaRPr kumimoji="1" lang="ja-JP" alt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07DB9920-B8E5-D091-A9FB-EA28F89E3D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44365" y="4975096"/>
                <a:ext cx="1550874" cy="307777"/>
              </a:xfrm>
              <a:prstGeom prst="rect">
                <a:avLst/>
              </a:prstGeom>
              <a:blipFill>
                <a:blip r:embed="rId7"/>
                <a:stretch>
                  <a:fillRect l="-16929" t="-162745" r="-3150" b="-24705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908F5E9E-562D-9589-5D8E-F3552633C260}"/>
              </a:ext>
            </a:extLst>
          </p:cNvPr>
          <p:cNvSpPr txBox="1"/>
          <p:nvPr/>
        </p:nvSpPr>
        <p:spPr>
          <a:xfrm>
            <a:off x="6446828" y="6419856"/>
            <a:ext cx="55418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dirty="0">
                <a:solidFill>
                  <a:schemeClr val="tx2"/>
                </a:solidFill>
              </a:rPr>
              <a:t>T. Kubo, Phys. Rev. Applied </a:t>
            </a:r>
            <a:r>
              <a:rPr lang="en-US" altLang="ja-JP" b="1" dirty="0">
                <a:solidFill>
                  <a:schemeClr val="tx2"/>
                </a:solidFill>
              </a:rPr>
              <a:t>22</a:t>
            </a:r>
            <a:r>
              <a:rPr lang="en-US" altLang="ja-JP" dirty="0">
                <a:solidFill>
                  <a:schemeClr val="tx2"/>
                </a:solidFill>
              </a:rPr>
              <a:t>, 044042 (2024) </a:t>
            </a:r>
            <a:endParaRPr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8F9634B9-A38F-866A-EEFD-79C01EF624F4}"/>
                  </a:ext>
                </a:extLst>
              </p:cNvPr>
              <p:cNvSpPr txBox="1"/>
              <p:nvPr/>
            </p:nvSpPr>
            <p:spPr>
              <a:xfrm>
                <a:off x="0" y="1329"/>
                <a:ext cx="5540829" cy="138499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kumimoji="1" lang="en-US" altLang="ja-JP" sz="2800" b="0" dirty="0">
                    <a:solidFill>
                      <a:srgbClr val="FF8C1B"/>
                    </a:solidFill>
                    <a:latin typeface="Cambria Math" panose="02040503050406030204" pitchFamily="18" charset="0"/>
                  </a:rPr>
                  <a:t>Let’s see the orange curves (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kumimoji="1" lang="en-US" altLang="ja-JP" sz="2800" b="0" i="1" smtClean="0">
                            <a:solidFill>
                              <a:srgbClr val="FF8C1B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ja-JP" sz="2800" b="0" i="0" smtClean="0">
                            <a:solidFill>
                              <a:srgbClr val="FF8C1B"/>
                            </a:solidFill>
                            <a:latin typeface="Cambria Math" panose="02040503050406030204" pitchFamily="18" charset="0"/>
                          </a:rPr>
                          <m:t>ℏ</m:t>
                        </m:r>
                        <m:r>
                          <m:rPr>
                            <m:sty m:val="p"/>
                          </m:rPr>
                          <a:rPr kumimoji="1" lang="en-US" altLang="ja-JP" sz="2800" b="0" i="0" smtClean="0">
                            <a:solidFill>
                              <a:srgbClr val="FF8C1B"/>
                            </a:solidFill>
                            <a:latin typeface="Cambria Math" panose="02040503050406030204" pitchFamily="18" charset="0"/>
                          </a:rPr>
                          <m:t>ω</m:t>
                        </m:r>
                      </m:num>
                      <m:den>
                        <m:sSub>
                          <m:sSubPr>
                            <m:ctrlPr>
                              <a:rPr kumimoji="1" lang="en-US" altLang="ja-JP" sz="2800" b="0" i="1" smtClean="0">
                                <a:solidFill>
                                  <a:srgbClr val="FF8C1B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1" lang="en-US" altLang="ja-JP" sz="2800" b="0" i="0" smtClean="0">
                                <a:solidFill>
                                  <a:srgbClr val="FF8C1B"/>
                                </a:solidFill>
                                <a:latin typeface="Cambria Math" panose="02040503050406030204" pitchFamily="18" charset="0"/>
                              </a:rPr>
                              <m:t>Δ</m:t>
                            </m:r>
                          </m:e>
                          <m:sub>
                            <m:r>
                              <a:rPr kumimoji="1" lang="en-US" altLang="ja-JP" sz="2800" b="0" i="0" smtClean="0">
                                <a:solidFill>
                                  <a:srgbClr val="FF8C1B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kumimoji="1" lang="en-US" altLang="ja-JP" sz="2800" b="0" i="0" smtClean="0">
                        <a:solidFill>
                          <a:srgbClr val="FF8C1B"/>
                        </a:solidFill>
                        <a:latin typeface="Cambria Math" panose="02040503050406030204" pitchFamily="18" charset="0"/>
                      </a:rPr>
                      <m:t>=0.02</m:t>
                    </m:r>
                  </m:oMath>
                </a14:m>
                <a:r>
                  <a:rPr lang="en-US" altLang="ja-JP" sz="2800" dirty="0">
                    <a:solidFill>
                      <a:srgbClr val="FF8C1B"/>
                    </a:solidFill>
                  </a:rPr>
                  <a:t>),which correspond to 7GHz for Nb.</a:t>
                </a:r>
                <a:endParaRPr lang="ja-JP" altLang="en-US" sz="2800" dirty="0">
                  <a:solidFill>
                    <a:srgbClr val="FF8C1B"/>
                  </a:solidFill>
                </a:endParaRPr>
              </a:p>
            </p:txBody>
          </p:sp>
        </mc:Choice>
        <mc:Fallback xmlns=""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2F2CDD3B-9B7C-F9B0-3A17-EFF29BAD1A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329"/>
                <a:ext cx="5540829" cy="1384995"/>
              </a:xfrm>
              <a:prstGeom prst="rect">
                <a:avLst/>
              </a:prstGeom>
              <a:blipFill>
                <a:blip r:embed="rId8"/>
                <a:stretch>
                  <a:fillRect t="-4405" b="-1101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テキスト ボックス 12">
                <a:extLst>
                  <a:ext uri="{FF2B5EF4-FFF2-40B4-BE49-F238E27FC236}">
                    <a16:creationId xmlns:a16="http://schemas.microsoft.com/office/drawing/2014/main" id="{47CCE40C-0050-DB7A-BFD2-98E073CF6359}"/>
                  </a:ext>
                </a:extLst>
              </p:cNvPr>
              <p:cNvSpPr txBox="1"/>
              <p:nvPr/>
            </p:nvSpPr>
            <p:spPr>
              <a:xfrm>
                <a:off x="886212" y="1537242"/>
                <a:ext cx="3431004" cy="1238544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3600" b="0" dirty="0">
                    <a:solidFill>
                      <a:srgbClr val="FFC000"/>
                    </a:solidFill>
                  </a:rPr>
                  <a:t>Dotted curve: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ja-JP" sz="3600" b="0" i="0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Re</m:t>
                      </m:r>
                      <m:r>
                        <a:rPr kumimoji="1" lang="en-US" altLang="ja-JP" sz="3600" b="0" i="0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sSup>
                        <m:sSupPr>
                          <m:ctrlPr>
                            <a:rPr kumimoji="1" lang="en-US" altLang="ja-JP" sz="36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JP" sz="36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d>
                            <m:dPr>
                              <m:ctrlPr>
                                <a:rPr kumimoji="1" lang="en-US" altLang="ja-JP" sz="36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ja-JP" sz="36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sup>
                      </m:sSup>
                      <m:r>
                        <a:rPr kumimoji="1" lang="en-US" altLang="ja-JP" sz="3600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kumimoji="1" lang="ja-JP" altLang="en-US" sz="3600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13" name="テキスト ボックス 12">
                <a:extLst>
                  <a:ext uri="{FF2B5EF4-FFF2-40B4-BE49-F238E27FC236}">
                    <a16:creationId xmlns:a16="http://schemas.microsoft.com/office/drawing/2014/main" id="{3BEF2B51-EA26-DE9A-FE69-12DF74032C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212" y="1537242"/>
                <a:ext cx="3431004" cy="1238544"/>
              </a:xfrm>
              <a:prstGeom prst="rect">
                <a:avLst/>
              </a:prstGeom>
              <a:blipFill>
                <a:blip r:embed="rId9"/>
                <a:stretch>
                  <a:fillRect l="-5124" t="-7282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直線矢印コネクタ 14">
            <a:extLst>
              <a:ext uri="{FF2B5EF4-FFF2-40B4-BE49-F238E27FC236}">
                <a16:creationId xmlns:a16="http://schemas.microsoft.com/office/drawing/2014/main" id="{26C6E8E1-3BAE-E195-257F-C77D8344100B}"/>
              </a:ext>
            </a:extLst>
          </p:cNvPr>
          <p:cNvCxnSpPr>
            <a:cxnSpLocks/>
          </p:cNvCxnSpPr>
          <p:nvPr/>
        </p:nvCxnSpPr>
        <p:spPr>
          <a:xfrm>
            <a:off x="4317216" y="1722359"/>
            <a:ext cx="2959092" cy="723417"/>
          </a:xfrm>
          <a:prstGeom prst="straightConnector1">
            <a:avLst/>
          </a:prstGeom>
          <a:ln w="539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図 31">
            <a:extLst>
              <a:ext uri="{FF2B5EF4-FFF2-40B4-BE49-F238E27FC236}">
                <a16:creationId xmlns:a16="http://schemas.microsoft.com/office/drawing/2014/main" id="{BE2404CB-34BB-1B1E-791A-2E7FA7A3B1C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308773" y="3781167"/>
            <a:ext cx="1692225" cy="1114878"/>
          </a:xfrm>
          <a:prstGeom prst="rect">
            <a:avLst/>
          </a:prstGeom>
        </p:spPr>
      </p:pic>
      <p:pic>
        <p:nvPicPr>
          <p:cNvPr id="2" name="図 1">
            <a:extLst>
              <a:ext uri="{FF2B5EF4-FFF2-40B4-BE49-F238E27FC236}">
                <a16:creationId xmlns:a16="http://schemas.microsoft.com/office/drawing/2014/main" id="{3335B5AE-2569-9FDB-D64C-D1EA5D48D4B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2776" y="1870208"/>
            <a:ext cx="672235" cy="512405"/>
          </a:xfrm>
          <a:prstGeom prst="rect">
            <a:avLst/>
          </a:prstGeom>
        </p:spPr>
      </p:pic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4FD86CD-02A7-05F7-9D33-35CF8A082B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4DA5E-C26F-4550-A01A-8DBB4B86492C}" type="slidenum">
              <a:rPr kumimoji="1" lang="ja-JP" altLang="en-US" smtClean="0"/>
              <a:t>78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2177528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8F3553-6B3C-B27D-CDE8-867834481D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A6BA7125-42E1-7312-559F-F0AF77C2C7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717" t="14493" r="28342" b="10145"/>
          <a:stretch/>
        </p:blipFill>
        <p:spPr>
          <a:xfrm>
            <a:off x="5625179" y="66645"/>
            <a:ext cx="6482202" cy="625370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01136CB3-9C7B-A8C8-3EEE-61B5AC0E9CEA}"/>
                  </a:ext>
                </a:extLst>
              </p:cNvPr>
              <p:cNvSpPr txBox="1"/>
              <p:nvPr/>
            </p:nvSpPr>
            <p:spPr>
              <a:xfrm rot="17271563">
                <a:off x="9888237" y="1631310"/>
                <a:ext cx="1294572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400" b="0" i="1" smtClean="0">
                          <a:solidFill>
                            <a:srgbClr val="22FF22"/>
                          </a:solidFill>
                          <a:latin typeface="Cambria Math" panose="02040503050406030204" pitchFamily="18" charset="0"/>
                        </a:rPr>
                        <m:t>0.04</m:t>
                      </m:r>
                    </m:oMath>
                  </m:oMathPara>
                </a14:m>
                <a:endParaRPr lang="ja-JP" altLang="en-US" sz="2400" dirty="0">
                  <a:solidFill>
                    <a:srgbClr val="22FF22"/>
                  </a:solidFill>
                </a:endParaRPr>
              </a:p>
            </p:txBody>
          </p:sp>
        </mc:Choice>
        <mc:Fallback xmlns="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66CE0632-673B-1A04-0DE8-714FE580B2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7271563">
                <a:off x="9888237" y="1631310"/>
                <a:ext cx="1294572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DAC6F7A7-18ED-5044-5239-8F2D9A759883}"/>
                  </a:ext>
                </a:extLst>
              </p:cNvPr>
              <p:cNvSpPr txBox="1"/>
              <p:nvPr/>
            </p:nvSpPr>
            <p:spPr>
              <a:xfrm rot="17444565">
                <a:off x="10527335" y="1958161"/>
                <a:ext cx="1294572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400" b="0" i="1" smtClean="0">
                          <a:solidFill>
                            <a:srgbClr val="1313FF"/>
                          </a:solidFill>
                          <a:latin typeface="Cambria Math" panose="02040503050406030204" pitchFamily="18" charset="0"/>
                        </a:rPr>
                        <m:t>0.1</m:t>
                      </m:r>
                    </m:oMath>
                  </m:oMathPara>
                </a14:m>
                <a:endParaRPr lang="ja-JP" altLang="en-US" sz="2400" dirty="0">
                  <a:solidFill>
                    <a:srgbClr val="1313FF"/>
                  </a:solidFill>
                </a:endParaRPr>
              </a:p>
            </p:txBody>
          </p:sp>
        </mc:Choice>
        <mc:Fallback xmlns="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E3385815-186F-FAC2-9D4F-4E1969758C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7444565">
                <a:off x="10527335" y="1958161"/>
                <a:ext cx="1294572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3401919C-6ED4-49A8-168D-469123C4CC63}"/>
                  </a:ext>
                </a:extLst>
              </p:cNvPr>
              <p:cNvSpPr txBox="1"/>
              <p:nvPr/>
            </p:nvSpPr>
            <p:spPr>
              <a:xfrm rot="17380067">
                <a:off x="7489757" y="1071987"/>
                <a:ext cx="2455912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type m:val="lin"/>
                          <m:ctrlPr>
                            <a:rPr kumimoji="1" lang="en-US" altLang="ja-JP" sz="2400" b="0" i="1" smtClean="0">
                              <a:solidFill>
                                <a:srgbClr val="FF8C1B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2400" b="0" i="1" smtClean="0">
                              <a:solidFill>
                                <a:srgbClr val="FF8C1B"/>
                              </a:solidFill>
                              <a:latin typeface="Cambria Math" panose="02040503050406030204" pitchFamily="18" charset="0"/>
                            </a:rPr>
                            <m:t>ℏ</m:t>
                          </m:r>
                          <m:r>
                            <a:rPr kumimoji="1" lang="en-US" altLang="ja-JP" sz="2400" b="0" i="1" smtClean="0">
                              <a:solidFill>
                                <a:srgbClr val="FF8C1B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</m:num>
                        <m:den>
                          <m:sSub>
                            <m:sSubPr>
                              <m:ctrlPr>
                                <a:rPr kumimoji="1" lang="en-US" altLang="ja-JP" sz="2400" b="0" i="1" smtClean="0">
                                  <a:solidFill>
                                    <a:srgbClr val="FF8C1B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ja-JP" sz="2400" b="0" i="0" smtClean="0">
                                  <a:solidFill>
                                    <a:srgbClr val="FF8C1B"/>
                                  </a:solidFill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</m:e>
                            <m:sub>
                              <m:r>
                                <a:rPr kumimoji="1" lang="en-US" altLang="ja-JP" sz="2400" b="0" i="1" smtClean="0">
                                  <a:solidFill>
                                    <a:srgbClr val="FF8C1B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kumimoji="1" lang="en-US" altLang="ja-JP" sz="2400" b="0" i="1" smtClean="0">
                          <a:solidFill>
                            <a:srgbClr val="FF8C1B"/>
                          </a:solidFill>
                          <a:latin typeface="Cambria Math" panose="02040503050406030204" pitchFamily="18" charset="0"/>
                        </a:rPr>
                        <m:t>=0.02</m:t>
                      </m:r>
                    </m:oMath>
                  </m:oMathPara>
                </a14:m>
                <a:endParaRPr lang="ja-JP" altLang="en-US" sz="2400" dirty="0">
                  <a:solidFill>
                    <a:srgbClr val="FF8C1B"/>
                  </a:solidFill>
                </a:endParaRPr>
              </a:p>
            </p:txBody>
          </p:sp>
        </mc:Choice>
        <mc:Fallback xmlns="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A971AB11-DB5B-0501-4BA7-567BD95589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7380067">
                <a:off x="7489757" y="1071987"/>
                <a:ext cx="2455912" cy="461665"/>
              </a:xfrm>
              <a:prstGeom prst="rect">
                <a:avLst/>
              </a:prstGeom>
              <a:blipFill>
                <a:blip r:embed="rId5"/>
                <a:stretch>
                  <a:fillRect l="-37981" r="-49519" b="-591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テキスト ボックス 7">
                <a:extLst>
                  <a:ext uri="{FF2B5EF4-FFF2-40B4-BE49-F238E27FC236}">
                    <a16:creationId xmlns:a16="http://schemas.microsoft.com/office/drawing/2014/main" id="{52A77339-45E2-2F3B-A179-F8CFE76F1C3F}"/>
                  </a:ext>
                </a:extLst>
              </p:cNvPr>
              <p:cNvSpPr txBox="1"/>
              <p:nvPr/>
            </p:nvSpPr>
            <p:spPr>
              <a:xfrm>
                <a:off x="6903714" y="4986759"/>
                <a:ext cx="3250217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kumimoji="1" lang="en-US" altLang="ja-JP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ja-JP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ℓ</m:t>
                        </m:r>
                      </m:num>
                      <m:den>
                        <m:sSub>
                          <m:sSubPr>
                            <m:ctrlPr>
                              <a:rPr lang="en-US" altLang="ja-JP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en-US" altLang="ja-JP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kumimoji="1" lang="en-US" altLang="ja-JP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=0.31</m:t>
                    </m:r>
                  </m:oMath>
                </a14:m>
                <a:r>
                  <a:rPr lang="en-US" altLang="ja-JP" sz="2000" dirty="0">
                    <a:solidFill>
                      <a:schemeClr val="bg1"/>
                    </a:solidFill>
                  </a:rPr>
                  <a:t> </a:t>
                </a:r>
                <a:r>
                  <a:rPr kumimoji="1" lang="en-US" altLang="ja-JP" sz="2000" dirty="0">
                    <a:solidFill>
                      <a:schemeClr val="bg1"/>
                    </a:solidFill>
                  </a:rPr>
                  <a:t>(dirty)</a:t>
                </a:r>
                <a:endParaRPr kumimoji="1" lang="ja-JP" alt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テキスト ボックス 7">
                <a:extLst>
                  <a:ext uri="{FF2B5EF4-FFF2-40B4-BE49-F238E27FC236}">
                    <a16:creationId xmlns:a16="http://schemas.microsoft.com/office/drawing/2014/main" id="{D66DE858-9F1F-7C3F-D45F-A1345AD397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3714" y="4986759"/>
                <a:ext cx="3250217" cy="307777"/>
              </a:xfrm>
              <a:prstGeom prst="rect">
                <a:avLst/>
              </a:prstGeom>
              <a:blipFill>
                <a:blip r:embed="rId6"/>
                <a:stretch>
                  <a:fillRect t="-162745" b="-24705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A20BD6A3-8E77-AF66-828D-EFEB9FA599F2}"/>
                  </a:ext>
                </a:extLst>
              </p:cNvPr>
              <p:cNvSpPr txBox="1"/>
              <p:nvPr/>
            </p:nvSpPr>
            <p:spPr>
              <a:xfrm>
                <a:off x="10244365" y="4975096"/>
                <a:ext cx="155087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type m:val="lin"/>
                          <m:ctrlPr>
                            <a:rPr kumimoji="1" lang="ja-JP" altLang="en-US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sSub>
                            <m:sSubPr>
                              <m:ctrlPr>
                                <a:rPr kumimoji="1" lang="en-US" altLang="ja-JP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kumimoji="1" lang="en-US" altLang="ja-JP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den>
                      </m:f>
                      <m:r>
                        <a:rPr kumimoji="1" lang="en-US" altLang="ja-JP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=0.217</m:t>
                      </m:r>
                    </m:oMath>
                  </m:oMathPara>
                </a14:m>
                <a:endParaRPr kumimoji="1" lang="ja-JP" alt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07DB9920-B8E5-D091-A9FB-EA28F89E3D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44365" y="4975096"/>
                <a:ext cx="1550874" cy="307777"/>
              </a:xfrm>
              <a:prstGeom prst="rect">
                <a:avLst/>
              </a:prstGeom>
              <a:blipFill>
                <a:blip r:embed="rId7"/>
                <a:stretch>
                  <a:fillRect l="-16929" t="-162745" r="-3150" b="-24705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B09319D6-FD8F-6763-1F9D-43C0243581FC}"/>
              </a:ext>
            </a:extLst>
          </p:cNvPr>
          <p:cNvSpPr txBox="1"/>
          <p:nvPr/>
        </p:nvSpPr>
        <p:spPr>
          <a:xfrm>
            <a:off x="6446828" y="6419856"/>
            <a:ext cx="55418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dirty="0">
                <a:solidFill>
                  <a:schemeClr val="tx2"/>
                </a:solidFill>
              </a:rPr>
              <a:t>T. Kubo, Phys. Rev. Applied </a:t>
            </a:r>
            <a:r>
              <a:rPr lang="en-US" altLang="ja-JP" b="1" dirty="0">
                <a:solidFill>
                  <a:schemeClr val="tx2"/>
                </a:solidFill>
              </a:rPr>
              <a:t>22</a:t>
            </a:r>
            <a:r>
              <a:rPr lang="en-US" altLang="ja-JP" dirty="0">
                <a:solidFill>
                  <a:schemeClr val="tx2"/>
                </a:solidFill>
              </a:rPr>
              <a:t>, 044042 (2024) </a:t>
            </a:r>
            <a:endParaRPr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281CED81-14AD-C405-8F23-57E448F09673}"/>
                  </a:ext>
                </a:extLst>
              </p:cNvPr>
              <p:cNvSpPr txBox="1"/>
              <p:nvPr/>
            </p:nvSpPr>
            <p:spPr>
              <a:xfrm>
                <a:off x="0" y="1329"/>
                <a:ext cx="5540829" cy="138499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kumimoji="1" lang="en-US" altLang="ja-JP" sz="2800" b="0" dirty="0">
                    <a:solidFill>
                      <a:srgbClr val="FF8C1B"/>
                    </a:solidFill>
                    <a:latin typeface="Cambria Math" panose="02040503050406030204" pitchFamily="18" charset="0"/>
                  </a:rPr>
                  <a:t>Let’s see the orange curves (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kumimoji="1" lang="en-US" altLang="ja-JP" sz="2800" b="0" i="1" smtClean="0">
                            <a:solidFill>
                              <a:srgbClr val="FF8C1B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ja-JP" sz="2800" b="0" i="0" smtClean="0">
                            <a:solidFill>
                              <a:srgbClr val="FF8C1B"/>
                            </a:solidFill>
                            <a:latin typeface="Cambria Math" panose="02040503050406030204" pitchFamily="18" charset="0"/>
                          </a:rPr>
                          <m:t>ℏ</m:t>
                        </m:r>
                        <m:r>
                          <m:rPr>
                            <m:sty m:val="p"/>
                          </m:rPr>
                          <a:rPr kumimoji="1" lang="en-US" altLang="ja-JP" sz="2800" b="0" i="0" smtClean="0">
                            <a:solidFill>
                              <a:srgbClr val="FF8C1B"/>
                            </a:solidFill>
                            <a:latin typeface="Cambria Math" panose="02040503050406030204" pitchFamily="18" charset="0"/>
                          </a:rPr>
                          <m:t>ω</m:t>
                        </m:r>
                      </m:num>
                      <m:den>
                        <m:sSub>
                          <m:sSubPr>
                            <m:ctrlPr>
                              <a:rPr kumimoji="1" lang="en-US" altLang="ja-JP" sz="2800" b="0" i="1" smtClean="0">
                                <a:solidFill>
                                  <a:srgbClr val="FF8C1B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1" lang="en-US" altLang="ja-JP" sz="2800" b="0" i="0" smtClean="0">
                                <a:solidFill>
                                  <a:srgbClr val="FF8C1B"/>
                                </a:solidFill>
                                <a:latin typeface="Cambria Math" panose="02040503050406030204" pitchFamily="18" charset="0"/>
                              </a:rPr>
                              <m:t>Δ</m:t>
                            </m:r>
                          </m:e>
                          <m:sub>
                            <m:r>
                              <a:rPr kumimoji="1" lang="en-US" altLang="ja-JP" sz="2800" b="0" i="0" smtClean="0">
                                <a:solidFill>
                                  <a:srgbClr val="FF8C1B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kumimoji="1" lang="en-US" altLang="ja-JP" sz="2800" b="0" i="0" smtClean="0">
                        <a:solidFill>
                          <a:srgbClr val="FF8C1B"/>
                        </a:solidFill>
                        <a:latin typeface="Cambria Math" panose="02040503050406030204" pitchFamily="18" charset="0"/>
                      </a:rPr>
                      <m:t>=0.02</m:t>
                    </m:r>
                  </m:oMath>
                </a14:m>
                <a:r>
                  <a:rPr lang="en-US" altLang="ja-JP" sz="2800" dirty="0">
                    <a:solidFill>
                      <a:srgbClr val="FF8C1B"/>
                    </a:solidFill>
                  </a:rPr>
                  <a:t>),which correspond to 7GHz for Nb.</a:t>
                </a:r>
                <a:endParaRPr lang="ja-JP" altLang="en-US" sz="2800" dirty="0">
                  <a:solidFill>
                    <a:srgbClr val="FF8C1B"/>
                  </a:solidFill>
                </a:endParaRPr>
              </a:p>
            </p:txBody>
          </p:sp>
        </mc:Choice>
        <mc:Fallback xmlns=""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2F2CDD3B-9B7C-F9B0-3A17-EFF29BAD1A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329"/>
                <a:ext cx="5540829" cy="1384995"/>
              </a:xfrm>
              <a:prstGeom prst="rect">
                <a:avLst/>
              </a:prstGeom>
              <a:blipFill>
                <a:blip r:embed="rId8"/>
                <a:stretch>
                  <a:fillRect t="-4405" b="-1101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テキスト ボックス 12">
                <a:extLst>
                  <a:ext uri="{FF2B5EF4-FFF2-40B4-BE49-F238E27FC236}">
                    <a16:creationId xmlns:a16="http://schemas.microsoft.com/office/drawing/2014/main" id="{3C5D085B-80A0-91FB-6FF1-A8F05072D8CD}"/>
                  </a:ext>
                </a:extLst>
              </p:cNvPr>
              <p:cNvSpPr txBox="1"/>
              <p:nvPr/>
            </p:nvSpPr>
            <p:spPr>
              <a:xfrm>
                <a:off x="886212" y="1537242"/>
                <a:ext cx="3431004" cy="1238544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3600" b="0" dirty="0">
                    <a:solidFill>
                      <a:srgbClr val="FFC000"/>
                    </a:solidFill>
                  </a:rPr>
                  <a:t>Dotted curve: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ja-JP" sz="3600" b="0" i="0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Re</m:t>
                      </m:r>
                      <m:r>
                        <a:rPr kumimoji="1" lang="en-US" altLang="ja-JP" sz="3600" b="0" i="0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sSup>
                        <m:sSupPr>
                          <m:ctrlPr>
                            <a:rPr kumimoji="1" lang="en-US" altLang="ja-JP" sz="36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JP" sz="36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d>
                            <m:dPr>
                              <m:ctrlPr>
                                <a:rPr kumimoji="1" lang="en-US" altLang="ja-JP" sz="36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ja-JP" sz="36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sup>
                      </m:sSup>
                      <m:r>
                        <a:rPr kumimoji="1" lang="en-US" altLang="ja-JP" sz="3600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kumimoji="1" lang="ja-JP" altLang="en-US" sz="3600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13" name="テキスト ボックス 12">
                <a:extLst>
                  <a:ext uri="{FF2B5EF4-FFF2-40B4-BE49-F238E27FC236}">
                    <a16:creationId xmlns:a16="http://schemas.microsoft.com/office/drawing/2014/main" id="{3BEF2B51-EA26-DE9A-FE69-12DF74032C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212" y="1537242"/>
                <a:ext cx="3431004" cy="1238544"/>
              </a:xfrm>
              <a:prstGeom prst="rect">
                <a:avLst/>
              </a:prstGeom>
              <a:blipFill>
                <a:blip r:embed="rId9"/>
                <a:stretch>
                  <a:fillRect l="-5124" t="-7282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直線矢印コネクタ 14">
            <a:extLst>
              <a:ext uri="{FF2B5EF4-FFF2-40B4-BE49-F238E27FC236}">
                <a16:creationId xmlns:a16="http://schemas.microsoft.com/office/drawing/2014/main" id="{F40AA80B-05B6-8840-8413-53259BA82428}"/>
              </a:ext>
            </a:extLst>
          </p:cNvPr>
          <p:cNvCxnSpPr>
            <a:cxnSpLocks/>
          </p:cNvCxnSpPr>
          <p:nvPr/>
        </p:nvCxnSpPr>
        <p:spPr>
          <a:xfrm>
            <a:off x="4317216" y="1722359"/>
            <a:ext cx="2959092" cy="723417"/>
          </a:xfrm>
          <a:prstGeom prst="straightConnector1">
            <a:avLst/>
          </a:prstGeom>
          <a:ln w="539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テキスト ボックス 19">
                <a:extLst>
                  <a:ext uri="{FF2B5EF4-FFF2-40B4-BE49-F238E27FC236}">
                    <a16:creationId xmlns:a16="http://schemas.microsoft.com/office/drawing/2014/main" id="{776F8D3B-5EB2-C6D6-DB56-4A694435E642}"/>
                  </a:ext>
                </a:extLst>
              </p:cNvPr>
              <p:cNvSpPr txBox="1"/>
              <p:nvPr/>
            </p:nvSpPr>
            <p:spPr>
              <a:xfrm>
                <a:off x="820732" y="3098550"/>
                <a:ext cx="3326745" cy="1224053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3600" b="0" dirty="0">
                    <a:solidFill>
                      <a:srgbClr val="FFC000"/>
                    </a:solidFill>
                  </a:rPr>
                  <a:t>Dashed curve: </a:t>
                </a:r>
              </a:p>
              <a:p>
                <a:r>
                  <a:rPr kumimoji="1" lang="en-US" altLang="ja-JP" sz="3600" b="0" dirty="0">
                    <a:solidFill>
                      <a:srgbClr val="FFC000"/>
                    </a:solidFill>
                  </a:rPr>
                  <a:t>Re[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ja-JP" sz="36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ja-JP" sz="36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kumimoji="1" lang="en-US" altLang="ja-JP" sz="36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(0)</m:t>
                        </m:r>
                      </m:sup>
                    </m:sSup>
                    <m:r>
                      <a:rPr kumimoji="1" lang="en-US" altLang="ja-JP" sz="3600" b="0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kumimoji="1" lang="en-US" altLang="ja-JP" sz="36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ja-JP" sz="36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kumimoji="1" lang="en-US" altLang="ja-JP" sz="36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(1)</m:t>
                        </m:r>
                      </m:sup>
                    </m:sSup>
                    <m:r>
                      <a:rPr kumimoji="1" lang="en-US" altLang="ja-JP" sz="3600" b="0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kumimoji="1" lang="ja-JP" altLang="en-US" sz="3600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20" name="テキスト ボックス 19">
                <a:extLst>
                  <a:ext uri="{FF2B5EF4-FFF2-40B4-BE49-F238E27FC236}">
                    <a16:creationId xmlns:a16="http://schemas.microsoft.com/office/drawing/2014/main" id="{776F8D3B-5EB2-C6D6-DB56-4A694435E6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732" y="3098550"/>
                <a:ext cx="3326745" cy="1224053"/>
              </a:xfrm>
              <a:prstGeom prst="rect">
                <a:avLst/>
              </a:prstGeom>
              <a:blipFill>
                <a:blip r:embed="rId10"/>
                <a:stretch>
                  <a:fillRect l="-5474" t="-7353" r="-4197" b="-16176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直線矢印コネクタ 20">
            <a:extLst>
              <a:ext uri="{FF2B5EF4-FFF2-40B4-BE49-F238E27FC236}">
                <a16:creationId xmlns:a16="http://schemas.microsoft.com/office/drawing/2014/main" id="{278CB16B-851C-2564-0908-9AC713009209}"/>
              </a:ext>
            </a:extLst>
          </p:cNvPr>
          <p:cNvCxnSpPr>
            <a:cxnSpLocks/>
            <a:stCxn id="20" idx="3"/>
          </p:cNvCxnSpPr>
          <p:nvPr/>
        </p:nvCxnSpPr>
        <p:spPr>
          <a:xfrm flipV="1">
            <a:off x="4147477" y="3420990"/>
            <a:ext cx="3694592" cy="289587"/>
          </a:xfrm>
          <a:prstGeom prst="straightConnector1">
            <a:avLst/>
          </a:prstGeom>
          <a:ln w="539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テキスト ボックス 25">
                <a:extLst>
                  <a:ext uri="{FF2B5EF4-FFF2-40B4-BE49-F238E27FC236}">
                    <a16:creationId xmlns:a16="http://schemas.microsoft.com/office/drawing/2014/main" id="{BB61B790-0387-8B08-E7F9-C2508455CFD3}"/>
                  </a:ext>
                </a:extLst>
              </p:cNvPr>
              <p:cNvSpPr txBox="1"/>
              <p:nvPr/>
            </p:nvSpPr>
            <p:spPr>
              <a:xfrm>
                <a:off x="116266" y="5900694"/>
                <a:ext cx="5346720" cy="971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2800" dirty="0"/>
                  <a:t>Significant contribution from </a:t>
                </a:r>
              </a:p>
              <a:p>
                <a:r>
                  <a:rPr kumimoji="1" lang="en-US" altLang="ja-JP" sz="2800" dirty="0"/>
                  <a:t>the direct AAA action term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ja-JP" sz="28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ja-JP" sz="28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kumimoji="1" lang="en-US" altLang="ja-JP" sz="28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(1)</m:t>
                        </m:r>
                      </m:sup>
                    </m:sSup>
                  </m:oMath>
                </a14:m>
                <a:endParaRPr kumimoji="1" lang="ja-JP" altLang="en-US" sz="2800" dirty="0"/>
              </a:p>
            </p:txBody>
          </p:sp>
        </mc:Choice>
        <mc:Fallback xmlns="">
          <p:sp>
            <p:nvSpPr>
              <p:cNvPr id="26" name="テキスト ボックス 25">
                <a:extLst>
                  <a:ext uri="{FF2B5EF4-FFF2-40B4-BE49-F238E27FC236}">
                    <a16:creationId xmlns:a16="http://schemas.microsoft.com/office/drawing/2014/main" id="{C987F646-1379-D649-C17D-424D02C462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266" y="5900694"/>
                <a:ext cx="5346720" cy="971997"/>
              </a:xfrm>
              <a:prstGeom prst="rect">
                <a:avLst/>
              </a:prstGeom>
              <a:blipFill>
                <a:blip r:embed="rId12"/>
                <a:stretch>
                  <a:fillRect l="-2281" t="-7547" b="-1635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2" name="図 31">
            <a:extLst>
              <a:ext uri="{FF2B5EF4-FFF2-40B4-BE49-F238E27FC236}">
                <a16:creationId xmlns:a16="http://schemas.microsoft.com/office/drawing/2014/main" id="{F461630B-90DB-78EE-26A1-55AA0EFBDDA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308773" y="3781167"/>
            <a:ext cx="1692225" cy="1114878"/>
          </a:xfrm>
          <a:prstGeom prst="rect">
            <a:avLst/>
          </a:prstGeom>
        </p:spPr>
      </p:pic>
      <p:pic>
        <p:nvPicPr>
          <p:cNvPr id="2" name="図 1">
            <a:extLst>
              <a:ext uri="{FF2B5EF4-FFF2-40B4-BE49-F238E27FC236}">
                <a16:creationId xmlns:a16="http://schemas.microsoft.com/office/drawing/2014/main" id="{F5BEBFFC-8F9E-9B71-38F5-026861CA38A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2776" y="1870208"/>
            <a:ext cx="672235" cy="512405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A4880062-B46D-6E1F-F99F-8CAE763F59E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1214" y="3715421"/>
            <a:ext cx="637785" cy="452434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CDAD6AF8-C7BD-686B-4A3C-FB05F3AB236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3925" y="3157981"/>
            <a:ext cx="672235" cy="512405"/>
          </a:xfrm>
          <a:prstGeom prst="rect">
            <a:avLst/>
          </a:prstGeom>
        </p:spPr>
      </p:pic>
      <p:sp>
        <p:nvSpPr>
          <p:cNvPr id="10" name="スライド番号プレースホルダー 9">
            <a:extLst>
              <a:ext uri="{FF2B5EF4-FFF2-40B4-BE49-F238E27FC236}">
                <a16:creationId xmlns:a16="http://schemas.microsoft.com/office/drawing/2014/main" id="{BD29D63A-B4DD-1FDF-8645-CBAEB77E62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4DA5E-C26F-4550-A01A-8DBB4B86492C}" type="slidenum">
              <a:rPr kumimoji="1" lang="ja-JP" altLang="en-US" smtClean="0"/>
              <a:t>79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03369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1B647D-FB4B-D5DD-5273-CBD5DF86B0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C05404B-3D25-E55B-5A41-A39AB411B428}"/>
              </a:ext>
            </a:extLst>
          </p:cNvPr>
          <p:cNvSpPr txBox="1"/>
          <p:nvPr/>
        </p:nvSpPr>
        <p:spPr>
          <a:xfrm>
            <a:off x="48042" y="75972"/>
            <a:ext cx="1809919" cy="707886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ja-JP" sz="4000" dirty="0"/>
              <a:t>Higgs?</a:t>
            </a:r>
            <a:endParaRPr kumimoji="1" lang="ja-JP" altLang="en-US" sz="4000" dirty="0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004190F0-B1FD-714C-A520-7170633648A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991103" y="123093"/>
            <a:ext cx="4067930" cy="3849904"/>
          </a:xfrm>
          <a:prstGeom prst="rect">
            <a:avLst/>
          </a:prstGeom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2E970E38-E9A9-1BE7-2D8F-A483433E633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139518" y="158879"/>
            <a:ext cx="3794351" cy="3784445"/>
          </a:xfrm>
          <a:prstGeom prst="rect">
            <a:avLst/>
          </a:prstGeom>
        </p:spPr>
      </p:pic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18E6AF3F-4AAC-A1F7-CEE9-921E6024B1E2}"/>
              </a:ext>
            </a:extLst>
          </p:cNvPr>
          <p:cNvSpPr txBox="1"/>
          <p:nvPr/>
        </p:nvSpPr>
        <p:spPr>
          <a:xfrm>
            <a:off x="1743999" y="6536459"/>
            <a:ext cx="927593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400" dirty="0">
                <a:solidFill>
                  <a:schemeClr val="tx2"/>
                </a:solidFill>
              </a:rPr>
              <a:t>T. Kubo, arXiv:2509.09766 (Published soon in a journal)	DOI: </a:t>
            </a:r>
            <a:r>
              <a:rPr lang="en-US" altLang="ja-JP" sz="1400" dirty="0">
                <a:solidFill>
                  <a:schemeClr val="tx2"/>
                </a:solidFill>
                <a:hlinkClick r:id="rId4"/>
              </a:rPr>
              <a:t>https://doi.org/10.48550/arXiv.2509.09766</a:t>
            </a:r>
            <a:r>
              <a:rPr lang="en-US" altLang="ja-JP" sz="1400" dirty="0">
                <a:solidFill>
                  <a:schemeClr val="tx2"/>
                </a:solidFill>
              </a:rPr>
              <a:t> </a:t>
            </a:r>
            <a:endParaRPr lang="ja-JP" altLang="en-US" sz="1400" dirty="0">
              <a:solidFill>
                <a:schemeClr val="tx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645B281C-4676-565F-0DDD-063AF6E6C084}"/>
                  </a:ext>
                </a:extLst>
              </p:cNvPr>
              <p:cNvSpPr txBox="1"/>
              <p:nvPr/>
            </p:nvSpPr>
            <p:spPr>
              <a:xfrm>
                <a:off x="4395502" y="4734646"/>
                <a:ext cx="3400996" cy="129266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kumimoji="1" lang="ja-JP" altLang="en-US" sz="2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kumimoji="1" lang="en-US" altLang="ja-JP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1" lang="en-US" altLang="ja-JP" sz="2800" b="0" i="0" smtClean="0">
                                <a:latin typeface="Cambria Math" panose="02040503050406030204" pitchFamily="18" charset="0"/>
                              </a:rPr>
                              <m:t>Δ</m:t>
                            </m:r>
                          </m:e>
                          <m:sub>
                            <m:r>
                              <a:rPr kumimoji="1" lang="en-US" altLang="ja-JP" sz="2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kumimoji="1" lang="en-US" altLang="ja-JP" sz="28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den>
                    </m:f>
                    <m:r>
                      <a:rPr kumimoji="1" lang="en-US" altLang="ja-JP" sz="2800" b="0" i="1" smtClean="0">
                        <a:latin typeface="Cambria Math" panose="02040503050406030204" pitchFamily="18" charset="0"/>
                      </a:rPr>
                      <m:t>=360</m:t>
                    </m:r>
                  </m:oMath>
                </a14:m>
                <a:r>
                  <a:rPr kumimoji="1" lang="en-US" altLang="ja-JP" sz="2800" dirty="0"/>
                  <a:t>GHz (Nb)</a:t>
                </a:r>
              </a:p>
              <a:p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kumimoji="1" lang="ja-JP" altLang="en-US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kumimoji="1" lang="en-US" altLang="ja-JP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1" lang="en-US" altLang="ja-JP" sz="2800">
                                <a:latin typeface="Cambria Math" panose="02040503050406030204" pitchFamily="18" charset="0"/>
                              </a:rPr>
                              <m:t>Δ</m:t>
                            </m:r>
                          </m:e>
                          <m:sub>
                            <m:r>
                              <a:rPr kumimoji="1" lang="en-US" altLang="ja-JP" sz="2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kumimoji="1" lang="en-US" altLang="ja-JP" sz="2800" i="1">
                            <a:latin typeface="Cambria Math" panose="02040503050406030204" pitchFamily="18" charset="0"/>
                          </a:rPr>
                          <m:t>h</m:t>
                        </m:r>
                      </m:den>
                    </m:f>
                    <m:r>
                      <a:rPr kumimoji="1" lang="en-US" altLang="ja-JP" sz="2800" i="1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ja-JP" sz="2800" b="0" i="1" smtClean="0">
                        <a:latin typeface="Cambria Math" panose="02040503050406030204" pitchFamily="18" charset="0"/>
                      </a:rPr>
                      <m:t>44</m:t>
                    </m:r>
                  </m:oMath>
                </a14:m>
                <a:r>
                  <a:rPr kumimoji="1" lang="en-US" altLang="ja-JP" sz="2800" dirty="0"/>
                  <a:t> GHz  (Al)</a:t>
                </a:r>
              </a:p>
              <a:p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kumimoji="1" lang="ja-JP" altLang="en-US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kumimoji="1" lang="en-US" altLang="ja-JP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1" lang="en-US" altLang="ja-JP" sz="2800">
                                <a:latin typeface="Cambria Math" panose="02040503050406030204" pitchFamily="18" charset="0"/>
                              </a:rPr>
                              <m:t>Δ</m:t>
                            </m:r>
                          </m:e>
                          <m:sub>
                            <m:r>
                              <a:rPr kumimoji="1" lang="en-US" altLang="ja-JP" sz="2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kumimoji="1" lang="en-US" altLang="ja-JP" sz="2800" i="1">
                            <a:latin typeface="Cambria Math" panose="02040503050406030204" pitchFamily="18" charset="0"/>
                          </a:rPr>
                          <m:t>h</m:t>
                        </m:r>
                      </m:den>
                    </m:f>
                    <m:r>
                      <a:rPr kumimoji="1" lang="en-US" altLang="ja-JP" sz="2800" i="1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ja-JP" sz="2800" b="0" i="1" smtClean="0">
                        <a:latin typeface="Cambria Math" panose="02040503050406030204" pitchFamily="18" charset="0"/>
                      </a:rPr>
                      <m:t>18</m:t>
                    </m:r>
                  </m:oMath>
                </a14:m>
                <a:r>
                  <a:rPr kumimoji="1" lang="en-US" altLang="ja-JP" sz="2800" dirty="0"/>
                  <a:t> GHz  (Ti)</a:t>
                </a:r>
                <a:endParaRPr kumimoji="1" lang="ja-JP" altLang="en-US" sz="2800" dirty="0"/>
              </a:p>
            </p:txBody>
          </p:sp>
        </mc:Choice>
        <mc:Fallback xmlns="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645B281C-4676-565F-0DDD-063AF6E6C0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5502" y="4734646"/>
                <a:ext cx="3400996" cy="1292662"/>
              </a:xfrm>
              <a:prstGeom prst="rect">
                <a:avLst/>
              </a:prstGeom>
              <a:blipFill>
                <a:blip r:embed="rId5"/>
                <a:stretch>
                  <a:fillRect t="-8962" r="-5376" b="-1509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直線矢印コネクタ 8">
            <a:extLst>
              <a:ext uri="{FF2B5EF4-FFF2-40B4-BE49-F238E27FC236}">
                <a16:creationId xmlns:a16="http://schemas.microsoft.com/office/drawing/2014/main" id="{89EC1505-57E5-BC6A-83F3-B104781E2D6B}"/>
              </a:ext>
            </a:extLst>
          </p:cNvPr>
          <p:cNvCxnSpPr>
            <a:cxnSpLocks/>
            <a:stCxn id="4" idx="0"/>
          </p:cNvCxnSpPr>
          <p:nvPr/>
        </p:nvCxnSpPr>
        <p:spPr>
          <a:xfrm flipV="1">
            <a:off x="6096000" y="3397937"/>
            <a:ext cx="2192452" cy="1336709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矢印コネクタ 9">
            <a:extLst>
              <a:ext uri="{FF2B5EF4-FFF2-40B4-BE49-F238E27FC236}">
                <a16:creationId xmlns:a16="http://schemas.microsoft.com/office/drawing/2014/main" id="{7CE147D6-1BAF-CA13-D526-DB230AD915AD}"/>
              </a:ext>
            </a:extLst>
          </p:cNvPr>
          <p:cNvCxnSpPr>
            <a:cxnSpLocks/>
            <a:stCxn id="4" idx="0"/>
          </p:cNvCxnSpPr>
          <p:nvPr/>
        </p:nvCxnSpPr>
        <p:spPr>
          <a:xfrm flipH="1" flipV="1">
            <a:off x="4446865" y="3449199"/>
            <a:ext cx="1649135" cy="1285447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4BB72028-54FE-75A9-EDD5-FB21B71C7629}"/>
              </a:ext>
            </a:extLst>
          </p:cNvPr>
          <p:cNvSpPr txBox="1"/>
          <p:nvPr/>
        </p:nvSpPr>
        <p:spPr>
          <a:xfrm>
            <a:off x="7836143" y="4597675"/>
            <a:ext cx="43558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/>
              <a:t>higher than typical frequencies </a:t>
            </a:r>
          </a:p>
          <a:p>
            <a:r>
              <a:rPr kumimoji="1" lang="en-US" altLang="ja-JP" sz="2000" dirty="0"/>
              <a:t>of SC devices</a:t>
            </a:r>
            <a:endParaRPr kumimoji="1" lang="ja-JP" altLang="en-US" sz="2000" dirty="0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C6804C89-145B-4F5E-55A4-CCB72D17741C}"/>
              </a:ext>
            </a:extLst>
          </p:cNvPr>
          <p:cNvSpPr txBox="1"/>
          <p:nvPr/>
        </p:nvSpPr>
        <p:spPr>
          <a:xfrm>
            <a:off x="8404760" y="211178"/>
            <a:ext cx="17459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>
                <a:solidFill>
                  <a:srgbClr val="FF0000"/>
                </a:solidFill>
              </a:rPr>
              <a:t>Higgs </a:t>
            </a:r>
          </a:p>
          <a:p>
            <a:r>
              <a:rPr kumimoji="1" lang="en-US" altLang="ja-JP" sz="2400" b="1" dirty="0">
                <a:solidFill>
                  <a:srgbClr val="FF0000"/>
                </a:solidFill>
              </a:rPr>
              <a:t>resonance</a:t>
            </a:r>
            <a:endParaRPr kumimoji="1" lang="ja-JP" altLang="en-US" sz="2400" b="1" dirty="0">
              <a:solidFill>
                <a:srgbClr val="FF0000"/>
              </a:solidFill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3BAFE667-1FCD-1373-A22F-9C7705218D98}"/>
              </a:ext>
            </a:extLst>
          </p:cNvPr>
          <p:cNvSpPr txBox="1"/>
          <p:nvPr/>
        </p:nvSpPr>
        <p:spPr>
          <a:xfrm>
            <a:off x="2552600" y="209677"/>
            <a:ext cx="17459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ja-JP" sz="2400" b="1" dirty="0">
                <a:solidFill>
                  <a:srgbClr val="FF0000"/>
                </a:solidFill>
              </a:rPr>
              <a:t>Higgs </a:t>
            </a:r>
          </a:p>
          <a:p>
            <a:pPr algn="r"/>
            <a:r>
              <a:rPr kumimoji="1" lang="en-US" altLang="ja-JP" sz="2400" b="1" dirty="0">
                <a:solidFill>
                  <a:srgbClr val="FF0000"/>
                </a:solidFill>
              </a:rPr>
              <a:t>resonance</a:t>
            </a:r>
            <a:endParaRPr kumimoji="1" lang="ja-JP" altLang="en-US" sz="2400" b="1" dirty="0">
              <a:solidFill>
                <a:srgbClr val="FF0000"/>
              </a:solidFill>
            </a:endParaRP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0F1B7CD1-C94F-2F76-ECA4-C98EEE3148BB}"/>
              </a:ext>
            </a:extLst>
          </p:cNvPr>
          <p:cNvSpPr txBox="1"/>
          <p:nvPr/>
        </p:nvSpPr>
        <p:spPr>
          <a:xfrm>
            <a:off x="7802383" y="5627054"/>
            <a:ext cx="22352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/>
              <a:t>Accessible?</a:t>
            </a:r>
            <a:endParaRPr kumimoji="1" lang="ja-JP" altLang="en-US" sz="2000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EE8C5778-91ED-99FC-3E18-BE53F0FDF5FE}"/>
              </a:ext>
            </a:extLst>
          </p:cNvPr>
          <p:cNvSpPr txBox="1"/>
          <p:nvPr/>
        </p:nvSpPr>
        <p:spPr>
          <a:xfrm>
            <a:off x="6106924" y="6160476"/>
            <a:ext cx="60430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" dirty="0">
                <a:solidFill>
                  <a:schemeClr val="tx2"/>
                </a:solidFill>
              </a:rPr>
              <a:t>As for the 3</a:t>
            </a:r>
            <a:r>
              <a:rPr kumimoji="1" lang="en-US" altLang="ja-JP" sz="1200" baseline="30000" dirty="0">
                <a:solidFill>
                  <a:schemeClr val="tx2"/>
                </a:solidFill>
              </a:rPr>
              <a:t>rd</a:t>
            </a:r>
            <a:r>
              <a:rPr kumimoji="1" lang="en-US" altLang="ja-JP" sz="1200" dirty="0">
                <a:solidFill>
                  <a:schemeClr val="tx2"/>
                </a:solidFill>
              </a:rPr>
              <a:t> harmonic response, see also,  M. </a:t>
            </a:r>
            <a:r>
              <a:rPr kumimoji="1" lang="en-US" altLang="ja-JP" sz="1200" dirty="0" err="1">
                <a:solidFill>
                  <a:schemeClr val="tx2"/>
                </a:solidFill>
              </a:rPr>
              <a:t>Silaev</a:t>
            </a:r>
            <a:r>
              <a:rPr kumimoji="1" lang="en-US" altLang="ja-JP" sz="1200" dirty="0">
                <a:solidFill>
                  <a:schemeClr val="tx2"/>
                </a:solidFill>
              </a:rPr>
              <a:t>, Phys. Rev. B </a:t>
            </a:r>
            <a:r>
              <a:rPr kumimoji="1" lang="en-US" altLang="ja-JP" sz="1200" b="1" dirty="0">
                <a:solidFill>
                  <a:schemeClr val="tx2"/>
                </a:solidFill>
              </a:rPr>
              <a:t>99</a:t>
            </a:r>
            <a:r>
              <a:rPr kumimoji="1" lang="en-US" altLang="ja-JP" sz="1200" dirty="0">
                <a:solidFill>
                  <a:schemeClr val="tx2"/>
                </a:solidFill>
              </a:rPr>
              <a:t>, 224511 (2019); </a:t>
            </a:r>
          </a:p>
          <a:p>
            <a:r>
              <a:rPr kumimoji="1" lang="en-US" altLang="ja-JP" sz="1200" dirty="0">
                <a:solidFill>
                  <a:schemeClr val="tx2"/>
                </a:solidFill>
              </a:rPr>
              <a:t>P. Derendorf et al., Phys. Rev. B </a:t>
            </a:r>
            <a:r>
              <a:rPr kumimoji="1" lang="en-US" altLang="ja-JP" sz="1200" b="1" dirty="0">
                <a:solidFill>
                  <a:schemeClr val="tx2"/>
                </a:solidFill>
              </a:rPr>
              <a:t>109</a:t>
            </a:r>
            <a:r>
              <a:rPr kumimoji="1" lang="en-US" altLang="ja-JP" sz="1200" dirty="0">
                <a:solidFill>
                  <a:schemeClr val="tx2"/>
                </a:solidFill>
              </a:rPr>
              <a:t>, 024510 (2024) </a:t>
            </a:r>
            <a:endParaRPr kumimoji="1" lang="ja-JP" altLang="en-US" sz="1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382101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F52E63-0D29-F665-89FC-E11EA6538E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70865809-2E23-0F86-FC24-2506CE30D5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717" t="14493" r="28342" b="10145"/>
          <a:stretch/>
        </p:blipFill>
        <p:spPr>
          <a:xfrm>
            <a:off x="5625179" y="66645"/>
            <a:ext cx="6482202" cy="625370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0DD05095-2CAC-5577-4923-DDB8D29DC114}"/>
                  </a:ext>
                </a:extLst>
              </p:cNvPr>
              <p:cNvSpPr txBox="1"/>
              <p:nvPr/>
            </p:nvSpPr>
            <p:spPr>
              <a:xfrm rot="17271563">
                <a:off x="9888237" y="1631310"/>
                <a:ext cx="1294572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400" b="0" i="1" smtClean="0">
                          <a:solidFill>
                            <a:srgbClr val="22FF22"/>
                          </a:solidFill>
                          <a:latin typeface="Cambria Math" panose="02040503050406030204" pitchFamily="18" charset="0"/>
                        </a:rPr>
                        <m:t>0.04</m:t>
                      </m:r>
                    </m:oMath>
                  </m:oMathPara>
                </a14:m>
                <a:endParaRPr lang="ja-JP" altLang="en-US" sz="2400" dirty="0">
                  <a:solidFill>
                    <a:srgbClr val="22FF22"/>
                  </a:solidFill>
                </a:endParaRPr>
              </a:p>
            </p:txBody>
          </p:sp>
        </mc:Choice>
        <mc:Fallback xmlns="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66CE0632-673B-1A04-0DE8-714FE580B2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7271563">
                <a:off x="9888237" y="1631310"/>
                <a:ext cx="1294572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60A4A0E4-DBF3-90BC-2F0A-88B5DA81B07B}"/>
                  </a:ext>
                </a:extLst>
              </p:cNvPr>
              <p:cNvSpPr txBox="1"/>
              <p:nvPr/>
            </p:nvSpPr>
            <p:spPr>
              <a:xfrm rot="17444565">
                <a:off x="10527335" y="1958161"/>
                <a:ext cx="1294572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400" b="0" i="1" smtClean="0">
                          <a:solidFill>
                            <a:srgbClr val="1313FF"/>
                          </a:solidFill>
                          <a:latin typeface="Cambria Math" panose="02040503050406030204" pitchFamily="18" charset="0"/>
                        </a:rPr>
                        <m:t>0.1</m:t>
                      </m:r>
                    </m:oMath>
                  </m:oMathPara>
                </a14:m>
                <a:endParaRPr lang="ja-JP" altLang="en-US" sz="2400" dirty="0">
                  <a:solidFill>
                    <a:srgbClr val="1313FF"/>
                  </a:solidFill>
                </a:endParaRPr>
              </a:p>
            </p:txBody>
          </p:sp>
        </mc:Choice>
        <mc:Fallback xmlns="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E3385815-186F-FAC2-9D4F-4E1969758C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7444565">
                <a:off x="10527335" y="1958161"/>
                <a:ext cx="1294572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8A0958DE-43DF-93D9-2FA8-6091D91FDA66}"/>
                  </a:ext>
                </a:extLst>
              </p:cNvPr>
              <p:cNvSpPr txBox="1"/>
              <p:nvPr/>
            </p:nvSpPr>
            <p:spPr>
              <a:xfrm rot="17380067">
                <a:off x="7489757" y="1071987"/>
                <a:ext cx="2455912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type m:val="lin"/>
                          <m:ctrlPr>
                            <a:rPr kumimoji="1" lang="en-US" altLang="ja-JP" sz="2400" b="0" i="1" smtClean="0">
                              <a:solidFill>
                                <a:srgbClr val="FF8C1B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2400" b="0" i="1" smtClean="0">
                              <a:solidFill>
                                <a:srgbClr val="FF8C1B"/>
                              </a:solidFill>
                              <a:latin typeface="Cambria Math" panose="02040503050406030204" pitchFamily="18" charset="0"/>
                            </a:rPr>
                            <m:t>ℏ</m:t>
                          </m:r>
                          <m:r>
                            <a:rPr kumimoji="1" lang="en-US" altLang="ja-JP" sz="2400" b="0" i="1" smtClean="0">
                              <a:solidFill>
                                <a:srgbClr val="FF8C1B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</m:num>
                        <m:den>
                          <m:sSub>
                            <m:sSubPr>
                              <m:ctrlPr>
                                <a:rPr kumimoji="1" lang="en-US" altLang="ja-JP" sz="2400" b="0" i="1" smtClean="0">
                                  <a:solidFill>
                                    <a:srgbClr val="FF8C1B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ja-JP" sz="2400" b="0" i="0" smtClean="0">
                                  <a:solidFill>
                                    <a:srgbClr val="FF8C1B"/>
                                  </a:solidFill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</m:e>
                            <m:sub>
                              <m:r>
                                <a:rPr kumimoji="1" lang="en-US" altLang="ja-JP" sz="2400" b="0" i="1" smtClean="0">
                                  <a:solidFill>
                                    <a:srgbClr val="FF8C1B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kumimoji="1" lang="en-US" altLang="ja-JP" sz="2400" b="0" i="1" smtClean="0">
                          <a:solidFill>
                            <a:srgbClr val="FF8C1B"/>
                          </a:solidFill>
                          <a:latin typeface="Cambria Math" panose="02040503050406030204" pitchFamily="18" charset="0"/>
                        </a:rPr>
                        <m:t>=0.02</m:t>
                      </m:r>
                    </m:oMath>
                  </m:oMathPara>
                </a14:m>
                <a:endParaRPr lang="ja-JP" altLang="en-US" sz="2400" dirty="0">
                  <a:solidFill>
                    <a:srgbClr val="FF8C1B"/>
                  </a:solidFill>
                </a:endParaRPr>
              </a:p>
            </p:txBody>
          </p:sp>
        </mc:Choice>
        <mc:Fallback xmlns="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A971AB11-DB5B-0501-4BA7-567BD95589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7380067">
                <a:off x="7489757" y="1071987"/>
                <a:ext cx="2455912" cy="461665"/>
              </a:xfrm>
              <a:prstGeom prst="rect">
                <a:avLst/>
              </a:prstGeom>
              <a:blipFill>
                <a:blip r:embed="rId5"/>
                <a:stretch>
                  <a:fillRect l="-37981" r="-49519" b="-591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テキスト ボックス 7">
                <a:extLst>
                  <a:ext uri="{FF2B5EF4-FFF2-40B4-BE49-F238E27FC236}">
                    <a16:creationId xmlns:a16="http://schemas.microsoft.com/office/drawing/2014/main" id="{6DDCD9D7-289F-931F-5915-56AD473DF2C6}"/>
                  </a:ext>
                </a:extLst>
              </p:cNvPr>
              <p:cNvSpPr txBox="1"/>
              <p:nvPr/>
            </p:nvSpPr>
            <p:spPr>
              <a:xfrm>
                <a:off x="6903714" y="4986759"/>
                <a:ext cx="3250217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kumimoji="1" lang="en-US" altLang="ja-JP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ja-JP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ℓ</m:t>
                        </m:r>
                      </m:num>
                      <m:den>
                        <m:sSub>
                          <m:sSubPr>
                            <m:ctrlPr>
                              <a:rPr lang="en-US" altLang="ja-JP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en-US" altLang="ja-JP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kumimoji="1" lang="en-US" altLang="ja-JP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=0.31</m:t>
                    </m:r>
                  </m:oMath>
                </a14:m>
                <a:r>
                  <a:rPr lang="en-US" altLang="ja-JP" sz="2000" dirty="0">
                    <a:solidFill>
                      <a:schemeClr val="bg1"/>
                    </a:solidFill>
                  </a:rPr>
                  <a:t> </a:t>
                </a:r>
                <a:r>
                  <a:rPr kumimoji="1" lang="en-US" altLang="ja-JP" sz="2000" dirty="0">
                    <a:solidFill>
                      <a:schemeClr val="bg1"/>
                    </a:solidFill>
                  </a:rPr>
                  <a:t>(dirty)</a:t>
                </a:r>
                <a:endParaRPr kumimoji="1" lang="ja-JP" alt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テキスト ボックス 7">
                <a:extLst>
                  <a:ext uri="{FF2B5EF4-FFF2-40B4-BE49-F238E27FC236}">
                    <a16:creationId xmlns:a16="http://schemas.microsoft.com/office/drawing/2014/main" id="{D66DE858-9F1F-7C3F-D45F-A1345AD397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3714" y="4986759"/>
                <a:ext cx="3250217" cy="307777"/>
              </a:xfrm>
              <a:prstGeom prst="rect">
                <a:avLst/>
              </a:prstGeom>
              <a:blipFill>
                <a:blip r:embed="rId6"/>
                <a:stretch>
                  <a:fillRect t="-162745" b="-24705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492718A3-415D-D635-47E0-413AA9BD80A2}"/>
                  </a:ext>
                </a:extLst>
              </p:cNvPr>
              <p:cNvSpPr txBox="1"/>
              <p:nvPr/>
            </p:nvSpPr>
            <p:spPr>
              <a:xfrm>
                <a:off x="10244365" y="4975096"/>
                <a:ext cx="155087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type m:val="lin"/>
                          <m:ctrlPr>
                            <a:rPr kumimoji="1" lang="ja-JP" altLang="en-US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sSub>
                            <m:sSubPr>
                              <m:ctrlPr>
                                <a:rPr kumimoji="1" lang="en-US" altLang="ja-JP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kumimoji="1" lang="en-US" altLang="ja-JP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den>
                      </m:f>
                      <m:r>
                        <a:rPr kumimoji="1" lang="en-US" altLang="ja-JP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=0.217</m:t>
                      </m:r>
                    </m:oMath>
                  </m:oMathPara>
                </a14:m>
                <a:endParaRPr kumimoji="1" lang="ja-JP" alt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07DB9920-B8E5-D091-A9FB-EA28F89E3D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44365" y="4975096"/>
                <a:ext cx="1550874" cy="307777"/>
              </a:xfrm>
              <a:prstGeom prst="rect">
                <a:avLst/>
              </a:prstGeom>
              <a:blipFill>
                <a:blip r:embed="rId7"/>
                <a:stretch>
                  <a:fillRect l="-16929" t="-162745" r="-3150" b="-24705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E4684EEE-B951-1B8B-4878-6BB0A3978271}"/>
              </a:ext>
            </a:extLst>
          </p:cNvPr>
          <p:cNvSpPr txBox="1"/>
          <p:nvPr/>
        </p:nvSpPr>
        <p:spPr>
          <a:xfrm>
            <a:off x="6446828" y="6419856"/>
            <a:ext cx="55418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dirty="0">
                <a:solidFill>
                  <a:schemeClr val="tx2"/>
                </a:solidFill>
              </a:rPr>
              <a:t>T. Kubo, Phys. Rev. Applied </a:t>
            </a:r>
            <a:r>
              <a:rPr lang="en-US" altLang="ja-JP" b="1" dirty="0">
                <a:solidFill>
                  <a:schemeClr val="tx2"/>
                </a:solidFill>
              </a:rPr>
              <a:t>22</a:t>
            </a:r>
            <a:r>
              <a:rPr lang="en-US" altLang="ja-JP" dirty="0">
                <a:solidFill>
                  <a:schemeClr val="tx2"/>
                </a:solidFill>
              </a:rPr>
              <a:t>, 044042 (2024) </a:t>
            </a:r>
            <a:endParaRPr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830CE60C-B901-B566-A382-5C06010506C4}"/>
                  </a:ext>
                </a:extLst>
              </p:cNvPr>
              <p:cNvSpPr txBox="1"/>
              <p:nvPr/>
            </p:nvSpPr>
            <p:spPr>
              <a:xfrm>
                <a:off x="0" y="1329"/>
                <a:ext cx="5540829" cy="138499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kumimoji="1" lang="en-US" altLang="ja-JP" sz="2800" b="0" dirty="0">
                    <a:solidFill>
                      <a:srgbClr val="FF8C1B"/>
                    </a:solidFill>
                    <a:latin typeface="Cambria Math" panose="02040503050406030204" pitchFamily="18" charset="0"/>
                  </a:rPr>
                  <a:t>Let’s see the orange curves (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kumimoji="1" lang="en-US" altLang="ja-JP" sz="2800" b="0" i="1" smtClean="0">
                            <a:solidFill>
                              <a:srgbClr val="FF8C1B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ja-JP" sz="2800" b="0" i="0" smtClean="0">
                            <a:solidFill>
                              <a:srgbClr val="FF8C1B"/>
                            </a:solidFill>
                            <a:latin typeface="Cambria Math" panose="02040503050406030204" pitchFamily="18" charset="0"/>
                          </a:rPr>
                          <m:t>ℏ</m:t>
                        </m:r>
                        <m:r>
                          <m:rPr>
                            <m:sty m:val="p"/>
                          </m:rPr>
                          <a:rPr kumimoji="1" lang="en-US" altLang="ja-JP" sz="2800" b="0" i="0" smtClean="0">
                            <a:solidFill>
                              <a:srgbClr val="FF8C1B"/>
                            </a:solidFill>
                            <a:latin typeface="Cambria Math" panose="02040503050406030204" pitchFamily="18" charset="0"/>
                          </a:rPr>
                          <m:t>ω</m:t>
                        </m:r>
                      </m:num>
                      <m:den>
                        <m:sSub>
                          <m:sSubPr>
                            <m:ctrlPr>
                              <a:rPr kumimoji="1" lang="en-US" altLang="ja-JP" sz="2800" b="0" i="1" smtClean="0">
                                <a:solidFill>
                                  <a:srgbClr val="FF8C1B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1" lang="en-US" altLang="ja-JP" sz="2800" b="0" i="0" smtClean="0">
                                <a:solidFill>
                                  <a:srgbClr val="FF8C1B"/>
                                </a:solidFill>
                                <a:latin typeface="Cambria Math" panose="02040503050406030204" pitchFamily="18" charset="0"/>
                              </a:rPr>
                              <m:t>Δ</m:t>
                            </m:r>
                          </m:e>
                          <m:sub>
                            <m:r>
                              <a:rPr kumimoji="1" lang="en-US" altLang="ja-JP" sz="2800" b="0" i="0" smtClean="0">
                                <a:solidFill>
                                  <a:srgbClr val="FF8C1B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kumimoji="1" lang="en-US" altLang="ja-JP" sz="2800" b="0" i="0" smtClean="0">
                        <a:solidFill>
                          <a:srgbClr val="FF8C1B"/>
                        </a:solidFill>
                        <a:latin typeface="Cambria Math" panose="02040503050406030204" pitchFamily="18" charset="0"/>
                      </a:rPr>
                      <m:t>=0.02</m:t>
                    </m:r>
                  </m:oMath>
                </a14:m>
                <a:r>
                  <a:rPr lang="en-US" altLang="ja-JP" sz="2800" dirty="0">
                    <a:solidFill>
                      <a:srgbClr val="FF8C1B"/>
                    </a:solidFill>
                  </a:rPr>
                  <a:t>),which correspond to 7GHz for Nb.</a:t>
                </a:r>
                <a:endParaRPr lang="ja-JP" altLang="en-US" sz="2800" dirty="0">
                  <a:solidFill>
                    <a:srgbClr val="FF8C1B"/>
                  </a:solidFill>
                </a:endParaRPr>
              </a:p>
            </p:txBody>
          </p:sp>
        </mc:Choice>
        <mc:Fallback xmlns=""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2F2CDD3B-9B7C-F9B0-3A17-EFF29BAD1A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329"/>
                <a:ext cx="5540829" cy="1384995"/>
              </a:xfrm>
              <a:prstGeom prst="rect">
                <a:avLst/>
              </a:prstGeom>
              <a:blipFill>
                <a:blip r:embed="rId8"/>
                <a:stretch>
                  <a:fillRect t="-4405" b="-1101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テキスト ボックス 12">
                <a:extLst>
                  <a:ext uri="{FF2B5EF4-FFF2-40B4-BE49-F238E27FC236}">
                    <a16:creationId xmlns:a16="http://schemas.microsoft.com/office/drawing/2014/main" id="{DB934987-C9C8-2CFB-B778-738C0256C4B2}"/>
                  </a:ext>
                </a:extLst>
              </p:cNvPr>
              <p:cNvSpPr txBox="1"/>
              <p:nvPr/>
            </p:nvSpPr>
            <p:spPr>
              <a:xfrm>
                <a:off x="886212" y="1537242"/>
                <a:ext cx="3431004" cy="1238544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3600" b="0" dirty="0">
                    <a:solidFill>
                      <a:srgbClr val="FFC000"/>
                    </a:solidFill>
                  </a:rPr>
                  <a:t>Dotted curve: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ja-JP" sz="3600" b="0" i="0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Re</m:t>
                      </m:r>
                      <m:r>
                        <a:rPr kumimoji="1" lang="en-US" altLang="ja-JP" sz="3600" b="0" i="0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sSup>
                        <m:sSupPr>
                          <m:ctrlPr>
                            <a:rPr kumimoji="1" lang="en-US" altLang="ja-JP" sz="36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JP" sz="36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d>
                            <m:dPr>
                              <m:ctrlPr>
                                <a:rPr kumimoji="1" lang="en-US" altLang="ja-JP" sz="36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ja-JP" sz="36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sup>
                      </m:sSup>
                      <m:r>
                        <a:rPr kumimoji="1" lang="en-US" altLang="ja-JP" sz="3600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kumimoji="1" lang="ja-JP" altLang="en-US" sz="3600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13" name="テキスト ボックス 12">
                <a:extLst>
                  <a:ext uri="{FF2B5EF4-FFF2-40B4-BE49-F238E27FC236}">
                    <a16:creationId xmlns:a16="http://schemas.microsoft.com/office/drawing/2014/main" id="{3BEF2B51-EA26-DE9A-FE69-12DF74032C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212" y="1537242"/>
                <a:ext cx="3431004" cy="1238544"/>
              </a:xfrm>
              <a:prstGeom prst="rect">
                <a:avLst/>
              </a:prstGeom>
              <a:blipFill>
                <a:blip r:embed="rId9"/>
                <a:stretch>
                  <a:fillRect l="-5124" t="-7282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直線矢印コネクタ 14">
            <a:extLst>
              <a:ext uri="{FF2B5EF4-FFF2-40B4-BE49-F238E27FC236}">
                <a16:creationId xmlns:a16="http://schemas.microsoft.com/office/drawing/2014/main" id="{BD6F1A3C-3F3C-12A0-B1F3-F9207E3456AA}"/>
              </a:ext>
            </a:extLst>
          </p:cNvPr>
          <p:cNvCxnSpPr>
            <a:cxnSpLocks/>
          </p:cNvCxnSpPr>
          <p:nvPr/>
        </p:nvCxnSpPr>
        <p:spPr>
          <a:xfrm>
            <a:off x="4317216" y="1722359"/>
            <a:ext cx="2959092" cy="723417"/>
          </a:xfrm>
          <a:prstGeom prst="straightConnector1">
            <a:avLst/>
          </a:prstGeom>
          <a:ln w="539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テキスト ボックス 19">
                <a:extLst>
                  <a:ext uri="{FF2B5EF4-FFF2-40B4-BE49-F238E27FC236}">
                    <a16:creationId xmlns:a16="http://schemas.microsoft.com/office/drawing/2014/main" id="{852ACB16-18F7-8448-036A-84E6C866EF9A}"/>
                  </a:ext>
                </a:extLst>
              </p:cNvPr>
              <p:cNvSpPr txBox="1"/>
              <p:nvPr/>
            </p:nvSpPr>
            <p:spPr>
              <a:xfrm>
                <a:off x="820732" y="3098550"/>
                <a:ext cx="3326745" cy="1224053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3600" b="0" dirty="0">
                    <a:solidFill>
                      <a:srgbClr val="FFC000"/>
                    </a:solidFill>
                  </a:rPr>
                  <a:t>Dashed curve: </a:t>
                </a:r>
              </a:p>
              <a:p>
                <a:r>
                  <a:rPr kumimoji="1" lang="en-US" altLang="ja-JP" sz="3600" b="0" dirty="0">
                    <a:solidFill>
                      <a:srgbClr val="FFC000"/>
                    </a:solidFill>
                  </a:rPr>
                  <a:t>Re[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ja-JP" sz="36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ja-JP" sz="36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kumimoji="1" lang="en-US" altLang="ja-JP" sz="36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(0)</m:t>
                        </m:r>
                      </m:sup>
                    </m:sSup>
                    <m:r>
                      <a:rPr kumimoji="1" lang="en-US" altLang="ja-JP" sz="3600" b="0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kumimoji="1" lang="en-US" altLang="ja-JP" sz="36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ja-JP" sz="36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kumimoji="1" lang="en-US" altLang="ja-JP" sz="36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(1)</m:t>
                        </m:r>
                      </m:sup>
                    </m:sSup>
                    <m:r>
                      <a:rPr kumimoji="1" lang="en-US" altLang="ja-JP" sz="3600" b="0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kumimoji="1" lang="ja-JP" altLang="en-US" sz="3600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20" name="テキスト ボックス 19">
                <a:extLst>
                  <a:ext uri="{FF2B5EF4-FFF2-40B4-BE49-F238E27FC236}">
                    <a16:creationId xmlns:a16="http://schemas.microsoft.com/office/drawing/2014/main" id="{852ACB16-18F7-8448-036A-84E6C866EF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732" y="3098550"/>
                <a:ext cx="3326745" cy="1224053"/>
              </a:xfrm>
              <a:prstGeom prst="rect">
                <a:avLst/>
              </a:prstGeom>
              <a:blipFill>
                <a:blip r:embed="rId10"/>
                <a:stretch>
                  <a:fillRect l="-5474" t="-7353" r="-4197" b="-16176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直線矢印コネクタ 20">
            <a:extLst>
              <a:ext uri="{FF2B5EF4-FFF2-40B4-BE49-F238E27FC236}">
                <a16:creationId xmlns:a16="http://schemas.microsoft.com/office/drawing/2014/main" id="{66C31DC9-03C2-42E1-3E5E-9A8C50EC1C29}"/>
              </a:ext>
            </a:extLst>
          </p:cNvPr>
          <p:cNvCxnSpPr>
            <a:cxnSpLocks/>
            <a:stCxn id="20" idx="3"/>
          </p:cNvCxnSpPr>
          <p:nvPr/>
        </p:nvCxnSpPr>
        <p:spPr>
          <a:xfrm flipV="1">
            <a:off x="4147477" y="3420990"/>
            <a:ext cx="3694592" cy="289587"/>
          </a:xfrm>
          <a:prstGeom prst="straightConnector1">
            <a:avLst/>
          </a:prstGeom>
          <a:ln w="539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テキスト ボックス 22">
                <a:extLst>
                  <a:ext uri="{FF2B5EF4-FFF2-40B4-BE49-F238E27FC236}">
                    <a16:creationId xmlns:a16="http://schemas.microsoft.com/office/drawing/2014/main" id="{D701F592-ACA7-056C-D319-39CFE1FE4634}"/>
                  </a:ext>
                </a:extLst>
              </p:cNvPr>
              <p:cNvSpPr txBox="1"/>
              <p:nvPr/>
            </p:nvSpPr>
            <p:spPr>
              <a:xfrm>
                <a:off x="707522" y="4589895"/>
                <a:ext cx="4532844" cy="1224053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3600" dirty="0">
                    <a:solidFill>
                      <a:srgbClr val="FFC000"/>
                    </a:solidFill>
                  </a:rPr>
                  <a:t>Solid</a:t>
                </a:r>
                <a:r>
                  <a:rPr kumimoji="1" lang="en-US" altLang="ja-JP" sz="3600" b="0" dirty="0">
                    <a:solidFill>
                      <a:srgbClr val="FFC000"/>
                    </a:solidFill>
                  </a:rPr>
                  <a:t> curve: </a:t>
                </a:r>
              </a:p>
              <a:p>
                <a:r>
                  <a:rPr kumimoji="1" lang="en-US" altLang="ja-JP" sz="3600" b="0" dirty="0">
                    <a:solidFill>
                      <a:srgbClr val="FFC000"/>
                    </a:solidFill>
                  </a:rPr>
                  <a:t>Re[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ja-JP" sz="36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ja-JP" sz="36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kumimoji="1" lang="en-US" altLang="ja-JP" sz="36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(0)</m:t>
                        </m:r>
                      </m:sup>
                    </m:sSup>
                    <m:r>
                      <a:rPr kumimoji="1" lang="en-US" altLang="ja-JP" sz="3600" b="0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kumimoji="1" lang="en-US" altLang="ja-JP" sz="36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ja-JP" sz="36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kumimoji="1" lang="en-US" altLang="ja-JP" sz="36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(1)</m:t>
                        </m:r>
                      </m:sup>
                    </m:sSup>
                    <m:r>
                      <a:rPr kumimoji="1" lang="en-US" altLang="ja-JP" sz="3600" i="1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kumimoji="1" lang="en-US" altLang="ja-JP" sz="36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ja-JP" sz="36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kumimoji="1" lang="en-US" altLang="ja-JP" sz="36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kumimoji="1" lang="en-US" altLang="ja-JP" sz="36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kumimoji="1" lang="en-US" altLang="ja-JP" sz="36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kumimoji="1" lang="en-US" altLang="ja-JP" sz="3600" b="0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kumimoji="1" lang="ja-JP" altLang="en-US" sz="3600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23" name="テキスト ボックス 22">
                <a:extLst>
                  <a:ext uri="{FF2B5EF4-FFF2-40B4-BE49-F238E27FC236}">
                    <a16:creationId xmlns:a16="http://schemas.microsoft.com/office/drawing/2014/main" id="{9047C565-F340-4B6B-97D2-D79B849752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522" y="4589895"/>
                <a:ext cx="4532844" cy="1224053"/>
              </a:xfrm>
              <a:prstGeom prst="rect">
                <a:avLst/>
              </a:prstGeom>
              <a:blipFill>
                <a:blip r:embed="rId11"/>
                <a:stretch>
                  <a:fillRect l="-3882" t="-7843" b="-16176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直線矢印コネクタ 23">
            <a:extLst>
              <a:ext uri="{FF2B5EF4-FFF2-40B4-BE49-F238E27FC236}">
                <a16:creationId xmlns:a16="http://schemas.microsoft.com/office/drawing/2014/main" id="{91F24389-A493-9BF2-88D1-CB5CD6FA7FF0}"/>
              </a:ext>
            </a:extLst>
          </p:cNvPr>
          <p:cNvCxnSpPr>
            <a:cxnSpLocks/>
            <a:stCxn id="23" idx="3"/>
          </p:cNvCxnSpPr>
          <p:nvPr/>
        </p:nvCxnSpPr>
        <p:spPr>
          <a:xfrm flipV="1">
            <a:off x="5240366" y="3016048"/>
            <a:ext cx="2035942" cy="2185874"/>
          </a:xfrm>
          <a:prstGeom prst="straightConnector1">
            <a:avLst/>
          </a:prstGeom>
          <a:ln w="539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テキスト ボックス 25">
                <a:extLst>
                  <a:ext uri="{FF2B5EF4-FFF2-40B4-BE49-F238E27FC236}">
                    <a16:creationId xmlns:a16="http://schemas.microsoft.com/office/drawing/2014/main" id="{1FB932D9-5ADC-B015-B1FA-6F0741DEF137}"/>
                  </a:ext>
                </a:extLst>
              </p:cNvPr>
              <p:cNvSpPr txBox="1"/>
              <p:nvPr/>
            </p:nvSpPr>
            <p:spPr>
              <a:xfrm>
                <a:off x="116266" y="5900694"/>
                <a:ext cx="5346720" cy="971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2800" dirty="0"/>
                  <a:t>Significant contribution from </a:t>
                </a:r>
              </a:p>
              <a:p>
                <a:r>
                  <a:rPr kumimoji="1" lang="en-US" altLang="ja-JP" sz="2800" dirty="0"/>
                  <a:t>the direct AAA action term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ja-JP" sz="28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ja-JP" sz="28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kumimoji="1" lang="en-US" altLang="ja-JP" sz="28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(1)</m:t>
                        </m:r>
                      </m:sup>
                    </m:sSup>
                  </m:oMath>
                </a14:m>
                <a:endParaRPr kumimoji="1" lang="ja-JP" altLang="en-US" sz="2800" dirty="0"/>
              </a:p>
            </p:txBody>
          </p:sp>
        </mc:Choice>
        <mc:Fallback xmlns="">
          <p:sp>
            <p:nvSpPr>
              <p:cNvPr id="26" name="テキスト ボックス 25">
                <a:extLst>
                  <a:ext uri="{FF2B5EF4-FFF2-40B4-BE49-F238E27FC236}">
                    <a16:creationId xmlns:a16="http://schemas.microsoft.com/office/drawing/2014/main" id="{C987F646-1379-D649-C17D-424D02C462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266" y="5900694"/>
                <a:ext cx="5346720" cy="971997"/>
              </a:xfrm>
              <a:prstGeom prst="rect">
                <a:avLst/>
              </a:prstGeom>
              <a:blipFill>
                <a:blip r:embed="rId12"/>
                <a:stretch>
                  <a:fillRect l="-2281" t="-7547" b="-1635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2" name="図 31">
            <a:extLst>
              <a:ext uri="{FF2B5EF4-FFF2-40B4-BE49-F238E27FC236}">
                <a16:creationId xmlns:a16="http://schemas.microsoft.com/office/drawing/2014/main" id="{B45A6413-E05B-E0FE-4AAA-48C8C22BC24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308773" y="3781167"/>
            <a:ext cx="1692225" cy="1114878"/>
          </a:xfrm>
          <a:prstGeom prst="rect">
            <a:avLst/>
          </a:prstGeom>
        </p:spPr>
      </p:pic>
      <p:pic>
        <p:nvPicPr>
          <p:cNvPr id="2" name="図 1">
            <a:extLst>
              <a:ext uri="{FF2B5EF4-FFF2-40B4-BE49-F238E27FC236}">
                <a16:creationId xmlns:a16="http://schemas.microsoft.com/office/drawing/2014/main" id="{28B183D8-FF65-57C7-DD28-107A2CE6C23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2776" y="1870208"/>
            <a:ext cx="672235" cy="512405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F739B8DB-5A71-05CD-1819-F87B4BCE2D6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1214" y="3715421"/>
            <a:ext cx="637785" cy="452434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F02EA3FF-497C-D4B2-DF7D-1F3A8A0DE01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0704" y="5514418"/>
            <a:ext cx="646143" cy="412629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090D97A1-AD04-840E-88AB-E340303D5AA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3925" y="3157981"/>
            <a:ext cx="672235" cy="512405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EC0E2346-0286-40FA-24B8-99056FDC128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0253" y="5026061"/>
            <a:ext cx="637786" cy="452434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BED9C4BD-8EF4-5D1F-EA44-2D8187433E1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3681" y="4502072"/>
            <a:ext cx="611123" cy="465823"/>
          </a:xfrm>
          <a:prstGeom prst="rect">
            <a:avLst/>
          </a:prstGeom>
        </p:spPr>
      </p:pic>
      <p:sp>
        <p:nvSpPr>
          <p:cNvPr id="18" name="スライド番号プレースホルダー 17">
            <a:extLst>
              <a:ext uri="{FF2B5EF4-FFF2-40B4-BE49-F238E27FC236}">
                <a16:creationId xmlns:a16="http://schemas.microsoft.com/office/drawing/2014/main" id="{718DC3B9-8262-27A1-68EC-0AD7560A4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4DA5E-C26F-4550-A01A-8DBB4B86492C}" type="slidenum">
              <a:rPr kumimoji="1" lang="ja-JP" altLang="en-US" smtClean="0"/>
              <a:t>80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8220281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A378CF-AC39-87DF-0C05-75DCF27620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図 9">
            <a:extLst>
              <a:ext uri="{FF2B5EF4-FFF2-40B4-BE49-F238E27FC236}">
                <a16:creationId xmlns:a16="http://schemas.microsoft.com/office/drawing/2014/main" id="{E3F4B08B-B200-922F-8D5D-1101751C9B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288" t="14619" r="28994" b="10019"/>
          <a:stretch/>
        </p:blipFill>
        <p:spPr>
          <a:xfrm>
            <a:off x="5712287" y="106678"/>
            <a:ext cx="6301808" cy="625370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02BDA9C8-BD82-E89C-57CB-A4818E700561}"/>
                  </a:ext>
                </a:extLst>
              </p:cNvPr>
              <p:cNvSpPr txBox="1"/>
              <p:nvPr/>
            </p:nvSpPr>
            <p:spPr>
              <a:xfrm rot="16751836">
                <a:off x="6261071" y="1128849"/>
                <a:ext cx="16091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type m:val="lin"/>
                          <m:ctrlPr>
                            <a:rPr kumimoji="1" lang="en-US" altLang="ja-JP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ℏ</m:t>
                          </m:r>
                          <m:r>
                            <a:rPr kumimoji="1" lang="en-US" altLang="ja-JP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</m:num>
                        <m:den>
                          <m:sSub>
                            <m:sSubPr>
                              <m:ctrlPr>
                                <a:rPr kumimoji="1" lang="en-US" altLang="ja-JP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ja-JP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</m:e>
                            <m:sub>
                              <m:r>
                                <a:rPr kumimoji="1" lang="en-US" altLang="ja-JP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kumimoji="1" lang="en-US" altLang="ja-JP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=0.005</m:t>
                      </m:r>
                    </m:oMath>
                  </m:oMathPara>
                </a14:m>
                <a:endParaRPr kumimoji="1" lang="ja-JP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02BDA9C8-BD82-E89C-57CB-A4818E7005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751836">
                <a:off x="6261071" y="1128849"/>
                <a:ext cx="1609158" cy="276999"/>
              </a:xfrm>
              <a:prstGeom prst="rect">
                <a:avLst/>
              </a:prstGeom>
              <a:blipFill>
                <a:blip r:embed="rId3"/>
                <a:stretch>
                  <a:fillRect l="-88636" t="-2602" r="-117045" b="-1115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23A36597-8936-2168-B717-3BDD51FE04F9}"/>
                  </a:ext>
                </a:extLst>
              </p:cNvPr>
              <p:cNvSpPr txBox="1"/>
              <p:nvPr/>
            </p:nvSpPr>
            <p:spPr>
              <a:xfrm rot="16970620">
                <a:off x="7190416" y="1382465"/>
                <a:ext cx="129457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b="0" i="1" smtClean="0">
                          <a:solidFill>
                            <a:srgbClr val="FFB3B3"/>
                          </a:solidFill>
                          <a:latin typeface="Cambria Math" panose="02040503050406030204" pitchFamily="18" charset="0"/>
                        </a:rPr>
                        <m:t>0.01</m:t>
                      </m:r>
                    </m:oMath>
                  </m:oMathPara>
                </a14:m>
                <a:endParaRPr lang="ja-JP" altLang="en-US" dirty="0">
                  <a:solidFill>
                    <a:srgbClr val="FFB3B3"/>
                  </a:solidFill>
                </a:endParaRPr>
              </a:p>
            </p:txBody>
          </p:sp>
        </mc:Choice>
        <mc:Fallback xmlns=""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23A36597-8936-2168-B717-3BDD51FE04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970620">
                <a:off x="7190416" y="1382465"/>
                <a:ext cx="1294572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テキスト ボックス 12">
                <a:extLst>
                  <a:ext uri="{FF2B5EF4-FFF2-40B4-BE49-F238E27FC236}">
                    <a16:creationId xmlns:a16="http://schemas.microsoft.com/office/drawing/2014/main" id="{00AF0E15-6F2A-9041-3D43-25E438EEBB71}"/>
                  </a:ext>
                </a:extLst>
              </p:cNvPr>
              <p:cNvSpPr txBox="1"/>
              <p:nvPr/>
            </p:nvSpPr>
            <p:spPr>
              <a:xfrm rot="17200365">
                <a:off x="8451980" y="1744359"/>
                <a:ext cx="129457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b="0" i="1" smtClean="0">
                          <a:solidFill>
                            <a:srgbClr val="FF8C1B"/>
                          </a:solidFill>
                          <a:latin typeface="Cambria Math" panose="02040503050406030204" pitchFamily="18" charset="0"/>
                        </a:rPr>
                        <m:t>0.02</m:t>
                      </m:r>
                    </m:oMath>
                  </m:oMathPara>
                </a14:m>
                <a:endParaRPr lang="ja-JP" altLang="en-US" dirty="0">
                  <a:solidFill>
                    <a:srgbClr val="FF8C1B"/>
                  </a:solidFill>
                </a:endParaRPr>
              </a:p>
            </p:txBody>
          </p:sp>
        </mc:Choice>
        <mc:Fallback xmlns="">
          <p:sp>
            <p:nvSpPr>
              <p:cNvPr id="13" name="テキスト ボックス 12">
                <a:extLst>
                  <a:ext uri="{FF2B5EF4-FFF2-40B4-BE49-F238E27FC236}">
                    <a16:creationId xmlns:a16="http://schemas.microsoft.com/office/drawing/2014/main" id="{00AF0E15-6F2A-9041-3D43-25E438EEBB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7200365">
                <a:off x="8451980" y="1744359"/>
                <a:ext cx="1294572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テキスト ボックス 13">
                <a:extLst>
                  <a:ext uri="{FF2B5EF4-FFF2-40B4-BE49-F238E27FC236}">
                    <a16:creationId xmlns:a16="http://schemas.microsoft.com/office/drawing/2014/main" id="{889EBDB7-5975-4507-BF7A-E6230835B257}"/>
                  </a:ext>
                </a:extLst>
              </p:cNvPr>
              <p:cNvSpPr txBox="1"/>
              <p:nvPr/>
            </p:nvSpPr>
            <p:spPr>
              <a:xfrm rot="17268982">
                <a:off x="9845757" y="1864153"/>
                <a:ext cx="129457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b="0" i="1" smtClean="0">
                          <a:solidFill>
                            <a:srgbClr val="22FF22"/>
                          </a:solidFill>
                          <a:latin typeface="Cambria Math" panose="02040503050406030204" pitchFamily="18" charset="0"/>
                        </a:rPr>
                        <m:t>0.04</m:t>
                      </m:r>
                    </m:oMath>
                  </m:oMathPara>
                </a14:m>
                <a:endParaRPr lang="ja-JP" altLang="en-US" dirty="0">
                  <a:solidFill>
                    <a:srgbClr val="22FF22"/>
                  </a:solidFill>
                </a:endParaRPr>
              </a:p>
            </p:txBody>
          </p:sp>
        </mc:Choice>
        <mc:Fallback xmlns="">
          <p:sp>
            <p:nvSpPr>
              <p:cNvPr id="14" name="テキスト ボックス 13">
                <a:extLst>
                  <a:ext uri="{FF2B5EF4-FFF2-40B4-BE49-F238E27FC236}">
                    <a16:creationId xmlns:a16="http://schemas.microsoft.com/office/drawing/2014/main" id="{889EBDB7-5975-4507-BF7A-E6230835B2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7268982">
                <a:off x="9845757" y="1864153"/>
                <a:ext cx="1294572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テキスト ボックス 14">
                <a:extLst>
                  <a:ext uri="{FF2B5EF4-FFF2-40B4-BE49-F238E27FC236}">
                    <a16:creationId xmlns:a16="http://schemas.microsoft.com/office/drawing/2014/main" id="{5CEBA9FE-7021-29E2-42C7-D322B43873F4}"/>
                  </a:ext>
                </a:extLst>
              </p:cNvPr>
              <p:cNvSpPr txBox="1"/>
              <p:nvPr/>
            </p:nvSpPr>
            <p:spPr>
              <a:xfrm rot="20097851">
                <a:off x="9450878" y="4131135"/>
                <a:ext cx="129457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b="0" i="1" smtClean="0">
                          <a:solidFill>
                            <a:srgbClr val="1313FF"/>
                          </a:solidFill>
                          <a:latin typeface="Cambria Math" panose="02040503050406030204" pitchFamily="18" charset="0"/>
                        </a:rPr>
                        <m:t>0.1</m:t>
                      </m:r>
                    </m:oMath>
                  </m:oMathPara>
                </a14:m>
                <a:endParaRPr lang="ja-JP" altLang="en-US" dirty="0">
                  <a:solidFill>
                    <a:srgbClr val="1313FF"/>
                  </a:solidFill>
                </a:endParaRPr>
              </a:p>
            </p:txBody>
          </p:sp>
        </mc:Choice>
        <mc:Fallback xmlns="">
          <p:sp>
            <p:nvSpPr>
              <p:cNvPr id="15" name="テキスト ボックス 14">
                <a:extLst>
                  <a:ext uri="{FF2B5EF4-FFF2-40B4-BE49-F238E27FC236}">
                    <a16:creationId xmlns:a16="http://schemas.microsoft.com/office/drawing/2014/main" id="{5CEBA9FE-7021-29E2-42C7-D322B43873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097851">
                <a:off x="9450878" y="4131135"/>
                <a:ext cx="1294572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テキスト ボックス 15">
                <a:extLst>
                  <a:ext uri="{FF2B5EF4-FFF2-40B4-BE49-F238E27FC236}">
                    <a16:creationId xmlns:a16="http://schemas.microsoft.com/office/drawing/2014/main" id="{51B16690-2967-5606-7271-01561B6B2393}"/>
                  </a:ext>
                </a:extLst>
              </p:cNvPr>
              <p:cNvSpPr txBox="1"/>
              <p:nvPr/>
            </p:nvSpPr>
            <p:spPr>
              <a:xfrm rot="18477885">
                <a:off x="11000930" y="1216994"/>
                <a:ext cx="129457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b="0" i="1" smtClean="0">
                          <a:solidFill>
                            <a:srgbClr val="A244A2"/>
                          </a:solidFill>
                          <a:latin typeface="Cambria Math" panose="02040503050406030204" pitchFamily="18" charset="0"/>
                        </a:rPr>
                        <m:t>0.2</m:t>
                      </m:r>
                    </m:oMath>
                  </m:oMathPara>
                </a14:m>
                <a:endParaRPr lang="ja-JP" altLang="en-US" dirty="0">
                  <a:solidFill>
                    <a:srgbClr val="A244A2"/>
                  </a:solidFill>
                </a:endParaRPr>
              </a:p>
            </p:txBody>
          </p:sp>
        </mc:Choice>
        <mc:Fallback xmlns="">
          <p:sp>
            <p:nvSpPr>
              <p:cNvPr id="16" name="テキスト ボックス 15">
                <a:extLst>
                  <a:ext uri="{FF2B5EF4-FFF2-40B4-BE49-F238E27FC236}">
                    <a16:creationId xmlns:a16="http://schemas.microsoft.com/office/drawing/2014/main" id="{51B16690-2967-5606-7271-01561B6B23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477885">
                <a:off x="11000930" y="1216994"/>
                <a:ext cx="1294572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テキスト ボックス 17">
                <a:extLst>
                  <a:ext uri="{FF2B5EF4-FFF2-40B4-BE49-F238E27FC236}">
                    <a16:creationId xmlns:a16="http://schemas.microsoft.com/office/drawing/2014/main" id="{F6267D58-7076-E37E-6F50-EB9002E4A406}"/>
                  </a:ext>
                </a:extLst>
              </p:cNvPr>
              <p:cNvSpPr txBox="1"/>
              <p:nvPr/>
            </p:nvSpPr>
            <p:spPr>
              <a:xfrm>
                <a:off x="6416837" y="5094035"/>
                <a:ext cx="268613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kumimoji="1" lang="en-US" altLang="ja-JP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ja-JP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ℓ</m:t>
                        </m:r>
                      </m:num>
                      <m:den>
                        <m:sSub>
                          <m:sSubPr>
                            <m:ctrlPr>
                              <a:rPr lang="en-US" altLang="ja-JP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en-US" altLang="ja-JP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kumimoji="1" lang="en-US" altLang="ja-JP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=0.31</m:t>
                    </m:r>
                  </m:oMath>
                </a14:m>
                <a:r>
                  <a:rPr lang="en-US" altLang="ja-JP" dirty="0">
                    <a:solidFill>
                      <a:schemeClr val="bg1"/>
                    </a:solidFill>
                  </a:rPr>
                  <a:t> </a:t>
                </a:r>
                <a:r>
                  <a:rPr kumimoji="1" lang="en-US" altLang="ja-JP" dirty="0">
                    <a:solidFill>
                      <a:schemeClr val="bg1"/>
                    </a:solidFill>
                  </a:rPr>
                  <a:t>(dirty)</a:t>
                </a:r>
                <a:endParaRPr kumimoji="1" lang="ja-JP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8" name="テキスト ボックス 17">
                <a:extLst>
                  <a:ext uri="{FF2B5EF4-FFF2-40B4-BE49-F238E27FC236}">
                    <a16:creationId xmlns:a16="http://schemas.microsoft.com/office/drawing/2014/main" id="{F6267D58-7076-E37E-6F50-EB9002E4A4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6837" y="5094035"/>
                <a:ext cx="2686130" cy="276999"/>
              </a:xfrm>
              <a:prstGeom prst="rect">
                <a:avLst/>
              </a:prstGeom>
              <a:blipFill>
                <a:blip r:embed="rId9"/>
                <a:stretch>
                  <a:fillRect t="-173333" b="-25777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テキスト ボックス 18">
                <a:extLst>
                  <a:ext uri="{FF2B5EF4-FFF2-40B4-BE49-F238E27FC236}">
                    <a16:creationId xmlns:a16="http://schemas.microsoft.com/office/drawing/2014/main" id="{15C3B595-159E-8120-AB10-AFF999B83C43}"/>
                  </a:ext>
                </a:extLst>
              </p:cNvPr>
              <p:cNvSpPr txBox="1"/>
              <p:nvPr/>
            </p:nvSpPr>
            <p:spPr>
              <a:xfrm>
                <a:off x="9784252" y="5008657"/>
                <a:ext cx="140500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type m:val="lin"/>
                          <m:ctrlPr>
                            <a:rPr kumimoji="1" lang="ja-JP" alt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sSub>
                            <m:sSubPr>
                              <m:ctrlPr>
                                <a:rPr kumimoji="1" lang="en-US" altLang="ja-JP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kumimoji="1" lang="en-US" altLang="ja-JP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den>
                      </m:f>
                      <m:r>
                        <a:rPr kumimoji="1" lang="en-US" altLang="ja-JP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=0.217</m:t>
                      </m:r>
                    </m:oMath>
                  </m:oMathPara>
                </a14:m>
                <a:endParaRPr kumimoji="1" lang="ja-JP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9" name="テキスト ボックス 18">
                <a:extLst>
                  <a:ext uri="{FF2B5EF4-FFF2-40B4-BE49-F238E27FC236}">
                    <a16:creationId xmlns:a16="http://schemas.microsoft.com/office/drawing/2014/main" id="{15C3B595-159E-8120-AB10-AFF999B83C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84252" y="5008657"/>
                <a:ext cx="1405000" cy="276999"/>
              </a:xfrm>
              <a:prstGeom prst="rect">
                <a:avLst/>
              </a:prstGeom>
              <a:blipFill>
                <a:blip r:embed="rId10"/>
                <a:stretch>
                  <a:fillRect l="-16883" t="-173333" r="-3463" b="-25777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42E39BF4-D19A-02C3-CE2E-DFE73EEEBBFE}"/>
              </a:ext>
            </a:extLst>
          </p:cNvPr>
          <p:cNvSpPr txBox="1"/>
          <p:nvPr/>
        </p:nvSpPr>
        <p:spPr>
          <a:xfrm>
            <a:off x="6446828" y="6419856"/>
            <a:ext cx="55418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dirty="0">
                <a:solidFill>
                  <a:schemeClr val="tx2"/>
                </a:solidFill>
              </a:rPr>
              <a:t>T. Kubo, Phys. Rev. Applied </a:t>
            </a:r>
            <a:r>
              <a:rPr lang="en-US" altLang="ja-JP" b="1" dirty="0">
                <a:solidFill>
                  <a:schemeClr val="tx2"/>
                </a:solidFill>
              </a:rPr>
              <a:t>22</a:t>
            </a:r>
            <a:r>
              <a:rPr lang="en-US" altLang="ja-JP" dirty="0">
                <a:solidFill>
                  <a:schemeClr val="tx2"/>
                </a:solidFill>
              </a:rPr>
              <a:t>, 044042 (2024) </a:t>
            </a:r>
            <a:endParaRPr lang="ja-JP" altLang="en-US" dirty="0"/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1D0C74C3-1C4F-D018-96BB-23CC3C003E9F}"/>
              </a:ext>
            </a:extLst>
          </p:cNvPr>
          <p:cNvSpPr txBox="1"/>
          <p:nvPr/>
        </p:nvSpPr>
        <p:spPr>
          <a:xfrm>
            <a:off x="217714" y="315686"/>
            <a:ext cx="530134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/>
              <a:t>The </a:t>
            </a:r>
            <a:r>
              <a:rPr kumimoji="1" lang="en-US" altLang="ja-JP" sz="2800" i="1" dirty="0"/>
              <a:t>analogue anti Q-slope </a:t>
            </a:r>
            <a:r>
              <a:rPr kumimoji="1" lang="en-US" altLang="ja-JP" sz="2800" dirty="0"/>
              <a:t>is pronounced as the frequency increases</a:t>
            </a:r>
            <a:endParaRPr kumimoji="1" lang="ja-JP" altLang="en-US" sz="2800" dirty="0"/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79C956C4-0F30-C422-44B4-32B136F531AF}"/>
              </a:ext>
            </a:extLst>
          </p:cNvPr>
          <p:cNvSpPr txBox="1"/>
          <p:nvPr/>
        </p:nvSpPr>
        <p:spPr>
          <a:xfrm>
            <a:off x="251340" y="2427681"/>
            <a:ext cx="54029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/>
              <a:t>The key player is the direct AAA photon action</a:t>
            </a:r>
            <a:endParaRPr kumimoji="1" lang="ja-JP" altLang="en-US" b="1" dirty="0"/>
          </a:p>
        </p:txBody>
      </p:sp>
      <p:pic>
        <p:nvPicPr>
          <p:cNvPr id="23" name="図 22">
            <a:extLst>
              <a:ext uri="{FF2B5EF4-FFF2-40B4-BE49-F238E27FC236}">
                <a16:creationId xmlns:a16="http://schemas.microsoft.com/office/drawing/2014/main" id="{1AE737A9-D5C1-527A-7F7D-C7C4F2967E8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64950" y="2870668"/>
            <a:ext cx="2670279" cy="1914310"/>
          </a:xfrm>
          <a:prstGeom prst="rect">
            <a:avLst/>
          </a:prstGeom>
        </p:spPr>
      </p:pic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2D55410A-2783-3439-A6F7-ED7E03CA3E3A}"/>
              </a:ext>
            </a:extLst>
          </p:cNvPr>
          <p:cNvSpPr txBox="1"/>
          <p:nvPr/>
        </p:nvSpPr>
        <p:spPr>
          <a:xfrm>
            <a:off x="-21772" y="5826980"/>
            <a:ext cx="59327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dirty="0"/>
              <a:t>Big clue to understand the pronounced anti Q-slope with increasing frequency</a:t>
            </a:r>
            <a:endParaRPr kumimoji="1" lang="ja-JP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テキスト ボックス 25">
                <a:extLst>
                  <a:ext uri="{FF2B5EF4-FFF2-40B4-BE49-F238E27FC236}">
                    <a16:creationId xmlns:a16="http://schemas.microsoft.com/office/drawing/2014/main" id="{480E23A8-3CC6-3AF3-A0DE-128F4C3C5B0D}"/>
                  </a:ext>
                </a:extLst>
              </p:cNvPr>
              <p:cNvSpPr txBox="1"/>
              <p:nvPr/>
            </p:nvSpPr>
            <p:spPr>
              <a:xfrm>
                <a:off x="579330" y="4976053"/>
                <a:ext cx="3978525" cy="5129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ja-JP" sz="32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JP" sz="32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kumimoji="1" lang="en-US" altLang="ja-JP" sz="32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(0)</m:t>
                          </m:r>
                        </m:sup>
                      </m:sSup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kumimoji="1" lang="en-US" altLang="ja-JP" sz="320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JP" sz="32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kumimoji="1" lang="en-US" altLang="ja-JP" sz="32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ja-JP" sz="32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kumimoji="1" lang="en-US" altLang="ja-JP" sz="32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kumimoji="1" lang="en-US" altLang="ja-JP" sz="320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JP" sz="32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kumimoji="1" lang="en-US" altLang="ja-JP" sz="32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ja-JP" sz="3200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kumimoji="1" lang="en-US" altLang="ja-JP" sz="32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kumimoji="1" lang="ja-JP" altLang="en-US" sz="3200" dirty="0"/>
              </a:p>
            </p:txBody>
          </p:sp>
        </mc:Choice>
        <mc:Fallback xmlns="">
          <p:sp>
            <p:nvSpPr>
              <p:cNvPr id="26" name="テキスト ボックス 25">
                <a:extLst>
                  <a:ext uri="{FF2B5EF4-FFF2-40B4-BE49-F238E27FC236}">
                    <a16:creationId xmlns:a16="http://schemas.microsoft.com/office/drawing/2014/main" id="{480E23A8-3CC6-3AF3-A0DE-128F4C3C5B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330" y="4976053"/>
                <a:ext cx="3978525" cy="51296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9A5302B6-8E11-FF57-1CD5-68F3EC523C14}"/>
              </a:ext>
            </a:extLst>
          </p:cNvPr>
          <p:cNvSpPr/>
          <p:nvPr/>
        </p:nvSpPr>
        <p:spPr>
          <a:xfrm>
            <a:off x="2495090" y="4910802"/>
            <a:ext cx="898552" cy="717047"/>
          </a:xfrm>
          <a:prstGeom prst="rect">
            <a:avLst/>
          </a:prstGeom>
          <a:noFill/>
          <a:ln w="6032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8" name="図 27">
            <a:extLst>
              <a:ext uri="{FF2B5EF4-FFF2-40B4-BE49-F238E27FC236}">
                <a16:creationId xmlns:a16="http://schemas.microsoft.com/office/drawing/2014/main" id="{BABFDA92-5958-5AC7-B4B4-BDFB7FD5D2A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308773" y="3824711"/>
            <a:ext cx="1692225" cy="1114878"/>
          </a:xfrm>
          <a:prstGeom prst="rect">
            <a:avLst/>
          </a:prstGeom>
        </p:spPr>
      </p:pic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E5E0EB88-2E77-2D65-9BE5-F90CC1FA96A1}"/>
              </a:ext>
            </a:extLst>
          </p:cNvPr>
          <p:cNvSpPr txBox="1"/>
          <p:nvPr/>
        </p:nvSpPr>
        <p:spPr>
          <a:xfrm rot="16970620">
            <a:off x="6983006" y="1094712"/>
            <a:ext cx="255395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2400" dirty="0">
                <a:solidFill>
                  <a:srgbClr val="FFB3B3"/>
                </a:solidFill>
              </a:rPr>
              <a:t>3.6 GHz for Nb</a:t>
            </a:r>
            <a:endParaRPr lang="ja-JP" altLang="en-US" sz="2400" dirty="0">
              <a:solidFill>
                <a:srgbClr val="FFB3B3"/>
              </a:solidFill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EA931F3C-ABA8-B366-F521-65ED9164F845}"/>
              </a:ext>
            </a:extLst>
          </p:cNvPr>
          <p:cNvSpPr txBox="1"/>
          <p:nvPr/>
        </p:nvSpPr>
        <p:spPr>
          <a:xfrm rot="17066028">
            <a:off x="8274765" y="1368831"/>
            <a:ext cx="255395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2400" dirty="0">
                <a:solidFill>
                  <a:srgbClr val="FF7B00"/>
                </a:solidFill>
              </a:rPr>
              <a:t>7 GHz for Nb</a:t>
            </a:r>
            <a:endParaRPr lang="ja-JP" altLang="en-US" sz="2400" dirty="0">
              <a:solidFill>
                <a:srgbClr val="FF7B00"/>
              </a:solidFill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B63631B7-1EF8-E9E9-9BAA-A376AFC8B856}"/>
              </a:ext>
            </a:extLst>
          </p:cNvPr>
          <p:cNvSpPr txBox="1"/>
          <p:nvPr/>
        </p:nvSpPr>
        <p:spPr>
          <a:xfrm rot="17066028">
            <a:off x="9728480" y="1094712"/>
            <a:ext cx="255395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2400" dirty="0">
                <a:solidFill>
                  <a:srgbClr val="92D050"/>
                </a:solidFill>
              </a:rPr>
              <a:t>14 GHz for Nb</a:t>
            </a:r>
            <a:endParaRPr lang="ja-JP" altLang="en-US" sz="2400" dirty="0">
              <a:solidFill>
                <a:srgbClr val="92D050"/>
              </a:solidFill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92EA8F5D-FE9E-46AE-FF1E-CB41C04657A7}"/>
              </a:ext>
            </a:extLst>
          </p:cNvPr>
          <p:cNvSpPr txBox="1"/>
          <p:nvPr/>
        </p:nvSpPr>
        <p:spPr>
          <a:xfrm rot="18006163">
            <a:off x="9930127" y="2790872"/>
            <a:ext cx="255395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2400" dirty="0">
                <a:solidFill>
                  <a:srgbClr val="0000FF"/>
                </a:solidFill>
              </a:rPr>
              <a:t>36 GHz for Nb</a:t>
            </a:r>
            <a:endParaRPr lang="ja-JP" altLang="en-US" sz="2400" dirty="0">
              <a:solidFill>
                <a:srgbClr val="0000FF"/>
              </a:solidFill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124E5BB4-C088-1D00-3441-607ECA6B0FAD}"/>
              </a:ext>
            </a:extLst>
          </p:cNvPr>
          <p:cNvSpPr txBox="1"/>
          <p:nvPr/>
        </p:nvSpPr>
        <p:spPr>
          <a:xfrm rot="16705975">
            <a:off x="6141491" y="1058271"/>
            <a:ext cx="255395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2400" dirty="0">
                <a:solidFill>
                  <a:srgbClr val="FF0000"/>
                </a:solidFill>
              </a:rPr>
              <a:t>1.8 GHz for Nb</a:t>
            </a:r>
            <a:endParaRPr lang="ja-JP" altLang="en-US" sz="2400" dirty="0">
              <a:solidFill>
                <a:srgbClr val="FF0000"/>
              </a:solidFill>
            </a:endParaRPr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8903A421-6A7B-DA80-E725-0079EA488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4DA5E-C26F-4550-A01A-8DBB4B86492C}" type="slidenum">
              <a:rPr kumimoji="1" lang="ja-JP" altLang="en-US" smtClean="0"/>
              <a:t>81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642746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5CD1CF-476A-BF04-BEFF-40D7788B82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AEBE86F3-4E22-5FE3-9C14-C9999EE4E6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4DA5E-C26F-4550-A01A-8DBB4B86492C}" type="slidenum">
              <a:rPr kumimoji="1" lang="ja-JP" altLang="en-US" smtClean="0"/>
              <a:t>9</a:t>
            </a:fld>
            <a:endParaRPr kumimoji="1" lang="ja-JP" altLang="en-US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CEACE3E7-1F1B-675C-118E-AEA0E9A9C089}"/>
              </a:ext>
            </a:extLst>
          </p:cNvPr>
          <p:cNvSpPr txBox="1"/>
          <p:nvPr/>
        </p:nvSpPr>
        <p:spPr>
          <a:xfrm>
            <a:off x="48042" y="75972"/>
            <a:ext cx="1809919" cy="707886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ja-JP" sz="4000" dirty="0"/>
              <a:t>Higgs?</a:t>
            </a:r>
            <a:endParaRPr kumimoji="1" lang="ja-JP" altLang="en-US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C837D326-CA9B-7B4A-2AA4-5FD351BFE886}"/>
                  </a:ext>
                </a:extLst>
              </p:cNvPr>
              <p:cNvSpPr txBox="1"/>
              <p:nvPr/>
            </p:nvSpPr>
            <p:spPr>
              <a:xfrm>
                <a:off x="750390" y="2008158"/>
                <a:ext cx="1968203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3200" i="1" smtClean="0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r>
                        <m:rPr>
                          <m:sty m:val="p"/>
                        </m:rPr>
                        <a:rPr kumimoji="1" lang="en-US" altLang="ja-JP" sz="3200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kumimoji="1" lang="en-US" altLang="ja-JP" sz="3200" i="1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</a:rPr>
                        <m:t>∝</m:t>
                      </m:r>
                      <m:sSup>
                        <m:sSupPr>
                          <m:ctrlPr>
                            <a:rPr kumimoji="1" lang="en-US" altLang="ja-JP" sz="3200" i="1">
                              <a:solidFill>
                                <a:schemeClr val="accent1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JP" sz="3200" i="1">
                              <a:solidFill>
                                <a:schemeClr val="accent1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kumimoji="1" lang="en-US" altLang="ja-JP" sz="3200" i="1">
                              <a:solidFill>
                                <a:schemeClr val="accent1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ja-JP" altLang="en-US" sz="3200" dirty="0"/>
              </a:p>
            </p:txBody>
          </p:sp>
        </mc:Choice>
        <mc:Fallback xmlns="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C837D326-CA9B-7B4A-2AA4-5FD351BFE8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390" y="2008158"/>
                <a:ext cx="1968203" cy="5847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8B21E3D4-9CCE-0B57-DE38-D1E622CA1A3A}"/>
              </a:ext>
            </a:extLst>
          </p:cNvPr>
          <p:cNvSpPr txBox="1"/>
          <p:nvPr/>
        </p:nvSpPr>
        <p:spPr>
          <a:xfrm>
            <a:off x="2479208" y="207387"/>
            <a:ext cx="81608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/>
              <a:t>Another way of exciting Higgs mode:  </a:t>
            </a:r>
            <a:r>
              <a:rPr kumimoji="1" lang="en-US" altLang="ja-JP" sz="4000" dirty="0">
                <a:solidFill>
                  <a:srgbClr val="FEB6AA"/>
                </a:solidFill>
              </a:rPr>
              <a:t>dc + ac</a:t>
            </a:r>
            <a:endParaRPr kumimoji="1" lang="ja-JP" altLang="en-US" sz="2800" dirty="0">
              <a:solidFill>
                <a:srgbClr val="FEB6AA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EB7D83E0-FCE0-C253-3D08-9F1085264C71}"/>
                  </a:ext>
                </a:extLst>
              </p:cNvPr>
              <p:cNvSpPr txBox="1"/>
              <p:nvPr/>
            </p:nvSpPr>
            <p:spPr>
              <a:xfrm>
                <a:off x="3759206" y="1949382"/>
                <a:ext cx="6393831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ja-JP" sz="3200" i="1" smtClean="0"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m:rPr>
                        <m:sty m:val="p"/>
                      </m:rPr>
                      <a:rPr kumimoji="1" lang="en-US" altLang="ja-JP" sz="3200"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kumimoji="1" lang="en-US" altLang="ja-JP" sz="3200" i="1"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</a:rPr>
                      <m:t>∝</m:t>
                    </m:r>
                    <m:sSup>
                      <m:sSupPr>
                        <m:ctrlPr>
                          <a:rPr kumimoji="1" lang="en-US" altLang="ja-JP" sz="3200" i="1">
                            <a:solidFill>
                              <a:schemeClr val="accent1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kumimoji="1" lang="en-US" altLang="ja-JP" sz="3200" b="0" i="1" smtClean="0">
                                <a:solidFill>
                                  <a:schemeClr val="accent1">
                                    <a:lumMod val="40000"/>
                                    <a:lumOff val="6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ja-JP" sz="3200" i="1">
                                    <a:solidFill>
                                      <a:schemeClr val="accent1">
                                        <a:lumMod val="40000"/>
                                        <a:lumOff val="6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ja-JP" sz="3200" i="1">
                                    <a:solidFill>
                                      <a:schemeClr val="accent1">
                                        <a:lumMod val="40000"/>
                                        <a:lumOff val="6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kumimoji="1" lang="en-US" altLang="ja-JP" sz="3200" i="1">
                                    <a:solidFill>
                                      <a:schemeClr val="accent1">
                                        <a:lumMod val="40000"/>
                                        <a:lumOff val="6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𝑑𝑐</m:t>
                                </m:r>
                              </m:sub>
                            </m:sSub>
                            <m:r>
                              <a:rPr kumimoji="1" lang="en-US" altLang="ja-JP" sz="3200" b="0" i="1" smtClean="0">
                                <a:solidFill>
                                  <a:schemeClr val="accent1">
                                    <a:lumMod val="40000"/>
                                    <a:lumOff val="6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kumimoji="1" lang="en-US" altLang="ja-JP" sz="3200" b="0" i="1" smtClean="0">
                                <a:solidFill>
                                  <a:schemeClr val="accent1">
                                    <a:lumMod val="40000"/>
                                    <a:lumOff val="6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</m:e>
                      <m:sup>
                        <m:r>
                          <a:rPr kumimoji="1" lang="en-US" altLang="ja-JP" sz="3200" i="1">
                            <a:solidFill>
                              <a:schemeClr val="accent1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ja-JP" altLang="en-US" sz="3200" dirty="0"/>
                  <a:t>　</a:t>
                </a:r>
              </a:p>
            </p:txBody>
          </p:sp>
        </mc:Choice>
        <mc:Fallback xmlns="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EB7D83E0-FCE0-C253-3D08-9F1085264C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9206" y="1949382"/>
                <a:ext cx="6393831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矢印: 右 3">
            <a:extLst>
              <a:ext uri="{FF2B5EF4-FFF2-40B4-BE49-F238E27FC236}">
                <a16:creationId xmlns:a16="http://schemas.microsoft.com/office/drawing/2014/main" id="{97A6414B-A255-635B-377B-34460BCB7E8A}"/>
              </a:ext>
            </a:extLst>
          </p:cNvPr>
          <p:cNvSpPr/>
          <p:nvPr/>
        </p:nvSpPr>
        <p:spPr>
          <a:xfrm>
            <a:off x="2592331" y="1783387"/>
            <a:ext cx="1080217" cy="1034319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80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AD0E09C6-1038-FFCF-9B0A-C6D3DC83345A}"/>
              </a:ext>
            </a:extLst>
          </p:cNvPr>
          <p:cNvSpPr txBox="1"/>
          <p:nvPr/>
        </p:nvSpPr>
        <p:spPr>
          <a:xfrm>
            <a:off x="8045105" y="861214"/>
            <a:ext cx="456344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400" dirty="0">
                <a:solidFill>
                  <a:schemeClr val="tx2"/>
                </a:solidFill>
              </a:rPr>
              <a:t>A. Moor et al., Phys. Rev. Lett. </a:t>
            </a:r>
            <a:r>
              <a:rPr lang="en-US" altLang="ja-JP" sz="1400" b="1" dirty="0">
                <a:solidFill>
                  <a:schemeClr val="tx2"/>
                </a:solidFill>
              </a:rPr>
              <a:t>118</a:t>
            </a:r>
            <a:r>
              <a:rPr lang="en-US" altLang="ja-JP" sz="1400" dirty="0">
                <a:solidFill>
                  <a:schemeClr val="tx2"/>
                </a:solidFill>
              </a:rPr>
              <a:t>, 047001 (2017)</a:t>
            </a:r>
          </a:p>
          <a:p>
            <a:r>
              <a:rPr lang="en-US" altLang="ja-JP" sz="1400" dirty="0">
                <a:solidFill>
                  <a:schemeClr val="tx2"/>
                </a:solidFill>
              </a:rPr>
              <a:t>T. </a:t>
            </a:r>
            <a:r>
              <a:rPr lang="en-US" altLang="ja-JP" sz="1400" dirty="0" err="1">
                <a:solidFill>
                  <a:schemeClr val="tx2"/>
                </a:solidFill>
              </a:rPr>
              <a:t>Jujo</a:t>
            </a:r>
            <a:r>
              <a:rPr lang="en-US" altLang="ja-JP" sz="1400" dirty="0">
                <a:solidFill>
                  <a:schemeClr val="tx2"/>
                </a:solidFill>
              </a:rPr>
              <a:t>, J. Phys. Soc. </a:t>
            </a:r>
            <a:r>
              <a:rPr lang="en-US" altLang="ja-JP" sz="1400" dirty="0" err="1">
                <a:solidFill>
                  <a:schemeClr val="tx2"/>
                </a:solidFill>
              </a:rPr>
              <a:t>Jpn</a:t>
            </a:r>
            <a:r>
              <a:rPr lang="en-US" altLang="ja-JP" sz="1400" dirty="0">
                <a:solidFill>
                  <a:schemeClr val="tx2"/>
                </a:solidFill>
              </a:rPr>
              <a:t>. </a:t>
            </a:r>
            <a:r>
              <a:rPr lang="en-US" altLang="ja-JP" sz="1400" b="1" dirty="0">
                <a:solidFill>
                  <a:schemeClr val="tx2"/>
                </a:solidFill>
              </a:rPr>
              <a:t>91</a:t>
            </a:r>
            <a:r>
              <a:rPr lang="en-US" altLang="ja-JP" sz="1400" dirty="0">
                <a:solidFill>
                  <a:schemeClr val="tx2"/>
                </a:solidFill>
              </a:rPr>
              <a:t>, 074711 (2022)</a:t>
            </a:r>
          </a:p>
          <a:p>
            <a:r>
              <a:rPr lang="en-US" altLang="ja-JP" sz="1400" dirty="0">
                <a:solidFill>
                  <a:schemeClr val="tx2"/>
                </a:solidFill>
              </a:rPr>
              <a:t>T. Kubo, Phys. Rev. Applied </a:t>
            </a:r>
            <a:r>
              <a:rPr lang="en-US" altLang="ja-JP" sz="1400" b="1" dirty="0">
                <a:solidFill>
                  <a:schemeClr val="tx2"/>
                </a:solidFill>
              </a:rPr>
              <a:t>22</a:t>
            </a:r>
            <a:r>
              <a:rPr lang="en-US" altLang="ja-JP" sz="1400" dirty="0">
                <a:solidFill>
                  <a:schemeClr val="tx2"/>
                </a:solidFill>
              </a:rPr>
              <a:t>, 044042 (2024) </a:t>
            </a:r>
          </a:p>
          <a:p>
            <a:r>
              <a:rPr lang="en-US" altLang="ja-JP" sz="1400" dirty="0">
                <a:solidFill>
                  <a:schemeClr val="tx2"/>
                </a:solidFill>
              </a:rPr>
              <a:t>T. Kubo, Phys. Rev. Applied </a:t>
            </a:r>
            <a:r>
              <a:rPr lang="en-US" altLang="ja-JP" sz="1400" b="1" dirty="0">
                <a:solidFill>
                  <a:schemeClr val="tx2"/>
                </a:solidFill>
              </a:rPr>
              <a:t>23</a:t>
            </a:r>
            <a:r>
              <a:rPr lang="en-US" altLang="ja-JP" sz="1400" dirty="0">
                <a:solidFill>
                  <a:schemeClr val="tx2"/>
                </a:solidFill>
              </a:rPr>
              <a:t>, 054091 (2025)</a:t>
            </a:r>
            <a:endParaRPr lang="ja-JP" altLang="en-US" sz="1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980004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TM04033921[[fn=ダマスク]]</Template>
  <TotalTime>8257</TotalTime>
  <Words>6320</Words>
  <Application>Microsoft Office PowerPoint</Application>
  <PresentationFormat>ワイド画面</PresentationFormat>
  <Paragraphs>952</Paragraphs>
  <Slides>81</Slides>
  <Notes>3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9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81</vt:i4>
      </vt:variant>
    </vt:vector>
  </HeadingPairs>
  <TitlesOfParts>
    <vt:vector size="91" baseType="lpstr">
      <vt:lpstr>ＭＳ Ｐ明朝</vt:lpstr>
      <vt:lpstr>ＭＳ 明朝</vt:lpstr>
      <vt:lpstr>游ゴシック</vt:lpstr>
      <vt:lpstr>Arial</vt:lpstr>
      <vt:lpstr>Bookman Old Style</vt:lpstr>
      <vt:lpstr>Cambria Math</vt:lpstr>
      <vt:lpstr>MV Boli</vt:lpstr>
      <vt:lpstr>Rockwell</vt:lpstr>
      <vt:lpstr>Wingdings</vt:lpstr>
      <vt:lpstr>Damask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Takayuki KUBO</dc:creator>
  <cp:lastModifiedBy>Takayuki KUBO</cp:lastModifiedBy>
  <cp:revision>118</cp:revision>
  <dcterms:created xsi:type="dcterms:W3CDTF">2025-09-08T04:37:16Z</dcterms:created>
  <dcterms:modified xsi:type="dcterms:W3CDTF">2025-10-27T23:29:12Z</dcterms:modified>
</cp:coreProperties>
</file>